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85" r:id="rId3"/>
    <p:sldId id="298" r:id="rId4"/>
    <p:sldId id="309" r:id="rId5"/>
    <p:sldId id="310" r:id="rId6"/>
    <p:sldId id="311" r:id="rId7"/>
    <p:sldId id="312" r:id="rId8"/>
    <p:sldId id="314" r:id="rId9"/>
    <p:sldId id="316" r:id="rId10"/>
    <p:sldId id="317" r:id="rId11"/>
    <p:sldId id="319" r:id="rId12"/>
    <p:sldId id="315" r:id="rId13"/>
    <p:sldId id="318" r:id="rId14"/>
    <p:sldId id="313" r:id="rId15"/>
  </p:sldIdLst>
  <p:sldSz cx="9144000" cy="6858000" type="screen4x3"/>
  <p:notesSz cx="6858000" cy="9144000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CC3300"/>
    <a:srgbClr val="6600FF"/>
    <a:srgbClr val="0033CC"/>
    <a:srgbClr val="FFFF99"/>
    <a:srgbClr val="FFCC66"/>
    <a:srgbClr val="800000"/>
    <a:srgbClr val="990000"/>
    <a:srgbClr val="C30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 autoAdjust="0"/>
    <p:restoredTop sz="94660"/>
  </p:normalViewPr>
  <p:slideViewPr>
    <p:cSldViewPr>
      <p:cViewPr>
        <p:scale>
          <a:sx n="60" d="100"/>
          <a:sy n="60" d="100"/>
        </p:scale>
        <p:origin x="-154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9993C-3119-4CE0-8BFE-03D79B39ED1A}" type="datetimeFigureOut">
              <a:rPr lang="ru-RU" smtClean="0"/>
              <a:pPr/>
              <a:t>04.09.2022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5F26DD-101F-4869-941F-2C01F4EE28F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288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B37B40-212C-4D5E-9B97-C8198D3ADDB7}" type="slidenum">
              <a:rPr lang="en-US" altLang="ru-RU" sz="1200">
                <a:solidFill>
                  <a:prstClr val="black"/>
                </a:solidFill>
              </a:rPr>
              <a:pPr/>
              <a:t>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518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10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11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13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2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3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4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5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6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7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8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2ACAC1D-40C9-4B70-AAD1-30D64B71B3F1}" type="slidenum">
              <a:rPr lang="en-US" altLang="ru-RU" sz="1200">
                <a:solidFill>
                  <a:prstClr val="black"/>
                </a:solidFill>
              </a:rPr>
              <a:pPr/>
              <a:t>9</a:t>
            </a:fld>
            <a:endParaRPr lang="en-US" altLang="ru-RU" sz="1200">
              <a:solidFill>
                <a:prstClr val="black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637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/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/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350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50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15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/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/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ru-R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66718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19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6243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7156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550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654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88486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7771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80586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56497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7488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382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9562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00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564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1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9989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97910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67314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08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34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7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295636" y="1157520"/>
            <a:ext cx="7452828" cy="2272907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 eaLnBrk="1" hangingPunct="1">
              <a:defRPr/>
            </a:pPr>
            <a:r>
              <a:rPr lang="ru-RU" altLang="ru-RU" sz="4000" b="1" dirty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Проблема </a:t>
            </a:r>
            <a:r>
              <a:rPr lang="ru-RU" altLang="ru-RU" sz="4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насильственных действий среди несовершеннолетних: буллинг</a:t>
            </a:r>
            <a:endParaRPr lang="ru-RU" altLang="ru-RU" sz="4000" b="1" dirty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51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572154" y="5750055"/>
            <a:ext cx="7056784" cy="432048"/>
          </a:xfrm>
          <a:effectLst>
            <a:outerShdw dist="17961" dir="2700000" algn="ctr" rotWithShape="0">
              <a:schemeClr val="bg1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defRPr/>
            </a:pPr>
            <a:r>
              <a:rPr lang="ru-RU" sz="2600" b="1" dirty="0">
                <a:solidFill>
                  <a:srgbClr val="800000"/>
                </a:solidFill>
                <a:latin typeface="Monotype Corsiva" pitchFamily="66" charset="0"/>
              </a:rPr>
              <a:t>Кризисное отделение  </a:t>
            </a:r>
          </a:p>
          <a:p>
            <a:pPr algn="ctr">
              <a:lnSpc>
                <a:spcPct val="90000"/>
              </a:lnSpc>
              <a:defRPr/>
            </a:pPr>
            <a:r>
              <a:rPr lang="ru-RU" sz="2600" b="1" dirty="0">
                <a:solidFill>
                  <a:srgbClr val="800000"/>
                </a:solidFill>
                <a:latin typeface="Monotype Corsiva" pitchFamily="66" charset="0"/>
              </a:rPr>
              <a:t>психолого-педагогической помощи семье и детям</a:t>
            </a: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475656" y="404664"/>
            <a:ext cx="7272808" cy="1008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ru-RU" altLang="ru-RU" sz="2600" b="1" dirty="0">
                <a:solidFill>
                  <a:srgbClr val="800000"/>
                </a:solidFill>
                <a:latin typeface="Monotype Corsiva" pitchFamily="66" charset="0"/>
              </a:rPr>
              <a:t>ГКУ «Осташковский детский центр»</a:t>
            </a:r>
          </a:p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/>
            </a:pPr>
            <a:endParaRPr lang="ru-RU" sz="2600" b="1" dirty="0" smtClean="0">
              <a:solidFill>
                <a:srgbClr val="800000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0179" y="3717032"/>
            <a:ext cx="2184128" cy="180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C:\Users\1\Desktop\Рис Пазлы\23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212975"/>
            <a:ext cx="2664296" cy="2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66228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692696"/>
            <a:ext cx="7920880" cy="644082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Работа классного руководителя со случаем</a:t>
            </a:r>
            <a:br>
              <a:rPr lang="ru-RU" altLang="ru-RU" sz="26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«Антибуллинговый </a:t>
            </a:r>
            <a:r>
              <a:rPr lang="ru-RU" sz="2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договор </a:t>
            </a: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класса»</a:t>
            </a:r>
            <a:r>
              <a:rPr lang="ru-RU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980728"/>
            <a:ext cx="7560840" cy="5616624"/>
          </a:xfrm>
        </p:spPr>
        <p:txBody>
          <a:bodyPr/>
          <a:lstStyle/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отказываюсь от поведения, причиняющего вред другому человеку.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отказываюсь от такого поведения, в котором осознанно обижаю другого человека и причиняю ему боль.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говорю с самим человеком, а не обсуждаю его с другими за его спиной.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с уважением отношусь к другим людям, их качествам, мнениям, особенностям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забочусь о том, чтобы наш класс был единым и дружным.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не терплю никаких проявлений буллинга в нашем классе и школе. 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общении с другими я отказываюсь от использования оскорбляющих прозвищ, жестов, слов, унижающих другого.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не участвую в создании и  распространении информации, слухов и сплетен, выставляющих человека в плохом свете, - ни на словах, ни в письменном виде, ни в картинках, фотографиях, ни в прямом общении, ни по телефону, ни в интернете.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Если я замечаю травлю, то оказываю поддержку человеку, оказавшемуся в роли жертвы, и встаю на его сторону. Я не оставляю его в одиночестве!</a:t>
            </a:r>
          </a:p>
          <a:p>
            <a:pPr lvl="0"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 беру на себя обязательство выступать против буллинга, где бы я его не заметил и, если я вижу его проявления, то незамедлительно начинаю действовать!</a:t>
            </a:r>
          </a:p>
        </p:txBody>
      </p:sp>
    </p:spTree>
    <p:extLst>
      <p:ext uri="{BB962C8B-B14F-4D97-AF65-F5344CB8AC3E}">
        <p14:creationId xmlns:p14="http://schemas.microsoft.com/office/powerpoint/2010/main" val="2874590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908720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Профилактика в направлении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8728" y="1214422"/>
            <a:ext cx="7082433" cy="4464496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 Работа  педагогического коллектива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Отличить буллинг от других форм насилия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Обозначить травлю не как индивидуальную проблему, а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как проблему коллектива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Удостовериться, что в школе существуют и работают правила поведения и взаимодействия в классе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Поддерживать и поощрять позитивные изменения в классе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Обратиться за помощью к школьному психологу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случае, если травля не прекращается, выходить на связь с родителями обидчиков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908720"/>
            <a:ext cx="7398896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Базовые принципы функционирования школьной среды</a:t>
            </a:r>
            <a:br>
              <a:rPr lang="ru-RU" altLang="ru-RU" sz="3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66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916832"/>
            <a:ext cx="7416824" cy="3528392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1. Положительный интерес к субъектам взаимодействия и вовлеченность взрослых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2. Функционирование твердых рамок и ограничение неприемлемого поведения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Последовательное применение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некарательных, нефизических санкций за неприемлемое поведение и нарушение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правил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Наличие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взрослых, выступающих в качестве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истинных авторитетов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254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3195719"/>
            <a:ext cx="7488832" cy="500066"/>
          </a:xfrm>
        </p:spPr>
        <p:txBody>
          <a:bodyPr/>
          <a:lstStyle/>
          <a:p>
            <a:pPr algn="ctr" eaLnBrk="1" hangingPunct="1"/>
            <a: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Спасибо за сотрудничество</a:t>
            </a:r>
            <a:b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направлении профилактики </a:t>
            </a:r>
            <a:b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детского психоэмоционального неблагополучия</a:t>
            </a:r>
            <a: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!</a:t>
            </a:r>
            <a:br>
              <a:rPr lang="ru-RU" altLang="ru-RU" sz="4000" b="1" dirty="0" smtClean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4000" b="1" dirty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66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 уважением,</a:t>
            </a:r>
            <a:br>
              <a:rPr lang="ru-RU" altLang="ru-RU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педагог-психолог </a:t>
            </a:r>
            <a:br>
              <a:rPr lang="ru-RU" altLang="ru-RU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Жулего</a:t>
            </a:r>
            <a:r>
              <a:rPr lang="ru-RU" altLang="ru-RU" sz="3000" b="1" i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Т.В.</a:t>
            </a:r>
            <a:r>
              <a:rPr lang="ru-RU" altLang="ru-RU" sz="4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altLang="ru-RU" sz="4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4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1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548680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Характеристика буллинга 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908720"/>
            <a:ext cx="7200799" cy="5667542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направленность на одного и того же человека,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в отличии от конфликта поведение группы имеет определенный «гриф» секретности,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может быть результатом затяжного неразрешенного конфликта,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выражается в прямых и косвенных агрессивных действиях насильственного характера,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причиняет психологический и/ или физический вред,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совершаемые в адрес жертвы действия носят намеренно вредоносный характер,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действия по характеру проявления систематичны, длительны, постоянны,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выраженное неравенство сил: группа против одного, оставшегося без поддержки, беспомощность одного и масштабность действий других,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нарастающая вовлеченность всех участников коллектива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2000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558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92696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Внешние маркеры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3648" y="1268760"/>
            <a:ext cx="7200799" cy="475252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граничение возможности свободно высказаться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оциальная изоляция (отказ от общения)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нижение достоинства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Распространение слухов и ложной 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информации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вербальная агрессия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изическое </a:t>
            </a: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давление и насильственные 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действия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оскорбления </a:t>
            </a:r>
            <a:r>
              <a:rPr lang="ru-RU" altLang="ru-RU" sz="26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через социальные </a:t>
            </a:r>
            <a:r>
              <a:rPr lang="ru-RU" altLang="ru-RU" sz="26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сети</a:t>
            </a:r>
            <a:endParaRPr lang="ru-RU" alt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altLang="ru-RU" sz="2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72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476672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Потенциальные тенденции буллинга 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908720"/>
            <a:ext cx="7082433" cy="5667542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Чаще подвергаются учащиеся начальной школы со стороны старшеклассников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 каждой ступени обучения происходит смена форм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проявления (прямой - косвенный - кибербуллинг)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alt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Жертвами издевательств чаще становятся мальчики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Распространенность физического и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психологи-ческого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насилия в школе к 16-18-летнему возрасту существенно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снижается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Жертвой может стать любой ребенок, но обычно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выбирают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того, кто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слабее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Потенциальным агрессором может стать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ребенок как успешный, так и неуспешный в учебе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Развитию буллингового поведения способствует семейное воспитание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Личность вовлекаемого в травлю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соучастника характеризуется ведомостью </a:t>
            </a:r>
            <a:endParaRPr lang="ru-RU" alt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19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692696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Причины возникновения буллинга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5656" y="1340768"/>
            <a:ext cx="7082433" cy="475252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altLang="ru-RU" sz="400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 eaLnBrk="1" hangingPunct="1">
              <a:lnSpc>
                <a:spcPct val="80000"/>
              </a:lnSpc>
              <a:buAutoNum type="arabicPeriod"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Объективные: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отсутствие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классе, параллели, школе общей позитивной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удовлетворение возрастной потребности детей в объединении и принадлежности к группе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пособ общения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подростков и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молодежи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Субъективные: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способ привлечь внимание, из-за зависти, попытка отомстить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ичностные особенности преподавателя и манера общения с обучающимися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икроклимат школы и особенности образовательной среды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721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908720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Последствия буллинга для ребенка, оказавшегося в роли жертвы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700808"/>
            <a:ext cx="7082433" cy="4464496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трудности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учебе, невозможность сосредоточиться из-за постоянного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стресса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постоянные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пропуски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занятий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акрепление искаженного образа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себя как «ущербного»,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«не такого как все»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тревожные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 депрессивные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расстройства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социальные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неврозы,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сложности с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завязыванием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контактов и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поддержанием социальных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связей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психосоматические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заболевания,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длительные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устойчивые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лечению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развитие суицидальной активности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509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908720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Профилактика в направлении «здесь и сейчас»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772816"/>
            <a:ext cx="7082433" cy="4176464"/>
          </a:xfrm>
        </p:spPr>
        <p:txBody>
          <a:bodyPr/>
          <a:lstStyle/>
          <a:p>
            <a:pPr marL="457200" indent="-457200" algn="just" eaLnBrk="1" hangingPunct="1">
              <a:lnSpc>
                <a:spcPct val="80000"/>
              </a:lnSpc>
              <a:buAutoNum type="arabicPeriod"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Работа с ребенком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22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поддаваться паническим и агрессивным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настроениям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Оказать психологическую и эмоциональную поддержку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ребенку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Внимательно выслушать ребенка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Уверить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ребенка в том, что проблема не у того, кто является жертвой, а у того, кто выступает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агрессором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Определить стратегию поведения ребенка в направлении </a:t>
            </a: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преодоления 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трудностей</a:t>
            </a:r>
            <a:endParaRPr lang="ru-RU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72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908720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Работа классного руководителя 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 случаем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556792"/>
            <a:ext cx="7560840" cy="4536504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Чего не стоит делать?..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22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дать, что само пройдет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Искать причины и объяснения возникновению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Путать травлю с непопулярностью, конфликтом, единичным столкновением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Считать травлю проблемой только жертвы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Считать травлю проблемой личности, а не группы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 работе с агрессором «давить на жалость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Расширять границы допустимого в общении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22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866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Дизайн Презентаций\img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620688"/>
            <a:ext cx="6894840" cy="500066"/>
          </a:xfrm>
        </p:spPr>
        <p:txBody>
          <a:bodyPr/>
          <a:lstStyle/>
          <a:p>
            <a:pPr algn="ctr" eaLnBrk="1" hangingPunct="1"/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Работа классного руководителя 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со случаем</a:t>
            </a:r>
            <a:br>
              <a:rPr lang="ru-RU" altLang="ru-RU" sz="3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en-US" altLang="ru-RU" sz="3000" b="1" dirty="0" smtClean="0">
              <a:solidFill>
                <a:srgbClr val="0000FF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1196752"/>
            <a:ext cx="7560840" cy="5112568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ru-RU" sz="22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2. Что можно делать?..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22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рисвоить проблему и взять на себя ответственность 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Назвать явление своим именем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Дать публичную в классе оценку травли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Обсуждать травлю как проблему</a:t>
            </a: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ктивизировать моральное чувство и вклад каждого в развитие «болезни класса»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Добиться выхода из группы агрессоров и примкнувших всех колеблющихся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Сформулировать правила жизни класса 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Заключить антибуллинговый контракт</a:t>
            </a:r>
            <a:r>
              <a:rPr lang="en-US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договор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b="1" dirty="0" smtClean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Поддерживать позитивные изменения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ru-RU" sz="800" b="1" dirty="0" smtClean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7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82d47a9c9bcd8c4f2f5c7f1a60cb2678ef1e"/>
</p:tagLst>
</file>

<file path=ppt/theme/theme1.xml><?xml version="1.0" encoding="utf-8"?>
<a:theme xmlns:a="http://schemas.openxmlformats.org/drawingml/2006/main" name="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powerpoint-template-24">
  <a:themeElements>
    <a:clrScheme name="">
      <a:dk1>
        <a:srgbClr val="FFFFFF"/>
      </a:dk1>
      <a:lt1>
        <a:srgbClr val="FFFFFF"/>
      </a:lt1>
      <a:dk2>
        <a:srgbClr val="FFFFFF"/>
      </a:dk2>
      <a:lt2>
        <a:srgbClr val="313131"/>
      </a:lt2>
      <a:accent1>
        <a:srgbClr val="5B5B5B"/>
      </a:accent1>
      <a:accent2>
        <a:srgbClr val="868686"/>
      </a:accent2>
      <a:accent3>
        <a:srgbClr val="FFFFFF"/>
      </a:accent3>
      <a:accent4>
        <a:srgbClr val="DADADA"/>
      </a:accent4>
      <a:accent5>
        <a:srgbClr val="B5B5B5"/>
      </a:accent5>
      <a:accent6>
        <a:srgbClr val="797979"/>
      </a:accent6>
      <a:hlink>
        <a:srgbClr val="D668F8"/>
      </a:hlink>
      <a:folHlink>
        <a:srgbClr val="FFFFFF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2184</TotalTime>
  <Words>867</Words>
  <Application>Microsoft Office PowerPoint</Application>
  <PresentationFormat>Экран (4:3)</PresentationFormat>
  <Paragraphs>168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powerpoint-template-24</vt:lpstr>
      <vt:lpstr>1_powerpoint-template-24</vt:lpstr>
      <vt:lpstr>Проблема насильственных действий среди несовершеннолетних: буллинг</vt:lpstr>
      <vt:lpstr>1. Характеристика буллинга  </vt:lpstr>
      <vt:lpstr>Внешние маркеры </vt:lpstr>
      <vt:lpstr>Потенциальные тенденции буллинга  </vt:lpstr>
      <vt:lpstr>Причины возникновения буллинга </vt:lpstr>
      <vt:lpstr>Последствия буллинга для ребенка, оказавшегося в роли жертвы </vt:lpstr>
      <vt:lpstr>2. Профилактика в направлении «здесь и сейчас» </vt:lpstr>
      <vt:lpstr>2. Работа классного руководителя  со случаем </vt:lpstr>
      <vt:lpstr>2. Работа классного руководителя  со случаем </vt:lpstr>
      <vt:lpstr>2. Работа классного руководителя со случаем «Антибуллинговый договор класса»  </vt:lpstr>
      <vt:lpstr>Профилактика в направлении  </vt:lpstr>
      <vt:lpstr>Базовые принципы функционирования школьной среды </vt:lpstr>
      <vt:lpstr>Спасибо за сотрудничество в направлении профилактики  детского психоэмоционального неблагополучия!  С уважением, педагог-психолог  Жулего Т.В.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162</cp:revision>
  <dcterms:created xsi:type="dcterms:W3CDTF">2015-03-05T13:12:10Z</dcterms:created>
  <dcterms:modified xsi:type="dcterms:W3CDTF">2022-09-04T17:55:27Z</dcterms:modified>
</cp:coreProperties>
</file>