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8"/>
  </p:notesMasterIdLst>
  <p:sldIdLst>
    <p:sldId id="285" r:id="rId3"/>
    <p:sldId id="298" r:id="rId4"/>
    <p:sldId id="306" r:id="rId5"/>
    <p:sldId id="301" r:id="rId6"/>
    <p:sldId id="288" r:id="rId7"/>
    <p:sldId id="302" r:id="rId8"/>
    <p:sldId id="307" r:id="rId9"/>
    <p:sldId id="303" r:id="rId10"/>
    <p:sldId id="304" r:id="rId11"/>
    <p:sldId id="308" r:id="rId12"/>
    <p:sldId id="305" r:id="rId13"/>
    <p:sldId id="290" r:id="rId14"/>
    <p:sldId id="297" r:id="rId15"/>
    <p:sldId id="295" r:id="rId16"/>
    <p:sldId id="294" r:id="rId17"/>
  </p:sldIdLst>
  <p:sldSz cx="9144000" cy="6858000" type="screen4x3"/>
  <p:notesSz cx="6858000" cy="9144000"/>
  <p:custDataLst>
    <p:tags r:id="rId1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C30DA9"/>
    <a:srgbClr val="660066"/>
    <a:srgbClr val="0000CC"/>
    <a:srgbClr val="473FEF"/>
    <a:srgbClr val="A3E2EB"/>
    <a:srgbClr val="6ABA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95" autoAdjust="0"/>
    <p:restoredTop sz="94660"/>
  </p:normalViewPr>
  <p:slideViewPr>
    <p:cSldViewPr>
      <p:cViewPr varScale="1">
        <p:scale>
          <a:sx n="69" d="100"/>
          <a:sy n="69" d="100"/>
        </p:scale>
        <p:origin x="-13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B9993C-3119-4CE0-8BFE-03D79B39ED1A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5F26DD-101F-4869-941F-2C01F4EE2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288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F7B37B40-212C-4D5E-9B97-C8198D3ADDB7}" type="slidenum">
              <a:rPr lang="en-US" altLang="ru-RU" sz="1200">
                <a:solidFill>
                  <a:prstClr val="black"/>
                </a:solidFill>
              </a:rPr>
              <a:pPr/>
              <a:t>1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5183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10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0356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11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3380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12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375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13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375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14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375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A039E8AA-C3BA-42C8-A5C2-4EEBF8F232D3}" type="slidenum">
              <a:rPr lang="en-US" altLang="ru-RU" sz="1200">
                <a:solidFill>
                  <a:prstClr val="black"/>
                </a:solidFill>
              </a:rPr>
              <a:pPr/>
              <a:t>15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55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2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37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3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0356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4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603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5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522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6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7052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7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7052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8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0356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9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269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  <a:extLst/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ru-RU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  <a:extLst/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ru-RU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63507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8504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15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  <a:extLst/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ru-RU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  <a:extLst/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ru-RU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66718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0197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62438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7156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5505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6543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88486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477714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0586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6564975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7488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3826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39562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002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564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510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9989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97910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673148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4108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4347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139952" y="260648"/>
            <a:ext cx="4800600" cy="1800200"/>
          </a:xfrm>
          <a:effectLst>
            <a:outerShdw dist="17961" dir="2700000" algn="ctr" rotWithShape="0">
              <a:schemeClr val="bg1"/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3000" b="1" dirty="0">
                <a:solidFill>
                  <a:srgbClr val="C30DA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Проблема </a:t>
            </a:r>
            <a:r>
              <a:rPr lang="ru-RU" altLang="ru-RU" sz="3000" b="1" dirty="0" smtClean="0">
                <a:solidFill>
                  <a:srgbClr val="C30DA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проявления </a:t>
            </a:r>
            <a:r>
              <a:rPr lang="ru-RU" altLang="ru-RU" sz="3000" b="1" dirty="0">
                <a:solidFill>
                  <a:srgbClr val="C30DA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суицидальной активности среди детей и подростков </a:t>
            </a:r>
          </a:p>
        </p:txBody>
      </p:sp>
      <p:sp>
        <p:nvSpPr>
          <p:cNvPr id="2051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0" y="5589240"/>
            <a:ext cx="4283968" cy="1080120"/>
          </a:xfrm>
          <a:effectLst>
            <a:outerShdw dist="17961" dir="2700000" algn="ctr" rotWithShape="0">
              <a:schemeClr val="bg1"/>
            </a:outerShdw>
          </a:effectLst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3000" b="1" dirty="0" smtClean="0">
                <a:solidFill>
                  <a:srgbClr val="006600"/>
                </a:solidFill>
                <a:latin typeface="Monotype Corsiva" pitchFamily="66" charset="0"/>
              </a:rPr>
              <a:t>ГКУ «Осташковский детский центр»</a:t>
            </a:r>
          </a:p>
          <a:p>
            <a:pPr algn="ctr" eaLnBrk="1" hangingPunct="1">
              <a:lnSpc>
                <a:spcPct val="90000"/>
              </a:lnSpc>
              <a:defRPr/>
            </a:pPr>
            <a:endParaRPr lang="ru-RU" altLang="ru-RU" sz="3200" b="1" dirty="0" smtClean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66228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92696"/>
            <a:ext cx="8153400" cy="501650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Способы информирования </a:t>
            </a:r>
            <a:r>
              <a:rPr lang="ru-RU" alt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alt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намерении суицида </a:t>
            </a:r>
            <a:r>
              <a:rPr lang="ru-RU" alt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ru-RU" sz="36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2060849"/>
            <a:ext cx="6912768" cy="4032448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8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9388" indent="-9525" algn="just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ru-RU" alt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Прямое </a:t>
            </a:r>
            <a:r>
              <a:rPr lang="ru-RU" alt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устное сообщение, </a:t>
            </a:r>
            <a:endParaRPr lang="ru-RU" altLang="ru-RU" sz="36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9388" indent="-9525" algn="just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ru-RU" alt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Косвенное устное </a:t>
            </a:r>
            <a:r>
              <a:rPr lang="ru-RU" alt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сообщение</a:t>
            </a: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alt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Прямое невербальное информирование </a:t>
            </a:r>
            <a:endParaRPr lang="ru-RU" altLang="ru-RU" sz="36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alt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Косвенное невербальное </a:t>
            </a:r>
            <a:r>
              <a:rPr lang="ru-RU" alt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сообщение</a:t>
            </a:r>
            <a:endParaRPr lang="ru-RU" altLang="ru-RU" sz="8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662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5" y="116632"/>
            <a:ext cx="7277631" cy="720080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Маркеры суицидального </a:t>
            </a:r>
            <a:r>
              <a:rPr lang="ru-RU" alt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состояния</a:t>
            </a:r>
            <a:br>
              <a:rPr lang="ru-RU" alt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ru-RU" sz="8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46628" y="980728"/>
            <a:ext cx="7289868" cy="5544616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необычное, нехарактерное для данного человека поведение;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возможны злоупотребление алкоголем, психоактивными веществами; 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стремление </a:t>
            </a: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 рискованным </a:t>
            </a: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действиям;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отрицание </a:t>
            </a: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проблем; </a:t>
            </a:r>
            <a:endParaRPr lang="ru-RU" altLang="ru-RU" sz="22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снижение </a:t>
            </a: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успеваемости, пропуск занятий, невыполнение  домашних заданий; </a:t>
            </a:r>
            <a:endParaRPr lang="ru-RU" altLang="ru-RU" sz="22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приведение </a:t>
            </a: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 порядок дел, примирение с давними врагами; </a:t>
            </a:r>
            <a:endParaRPr lang="ru-RU" altLang="ru-RU" sz="22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символическое </a:t>
            </a: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прощание с ближайшим </a:t>
            </a: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окружением;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дарение </a:t>
            </a: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другим вещей, имеющим большую личную значимость; </a:t>
            </a:r>
            <a:endParaRPr lang="ru-RU" altLang="ru-RU" sz="22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попытка уединиться: закрыться в комнате, убежать и скрыться от друзей (при наличии других настораживающих признаков).</a:t>
            </a:r>
            <a:endParaRPr lang="ru-RU" altLang="ru-RU" sz="20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100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5" y="116632"/>
            <a:ext cx="7277631" cy="720080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Маркеры суицидального </a:t>
            </a:r>
            <a:r>
              <a:rPr lang="ru-RU" alt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состояния</a:t>
            </a:r>
            <a:br>
              <a:rPr lang="ru-RU" alt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ru-RU" sz="8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46628" y="836712"/>
            <a:ext cx="7289868" cy="5688632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ысказывания </a:t>
            </a: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 нежелании </a:t>
            </a: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жить</a:t>
            </a: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altLang="ru-RU" sz="22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фиксация </a:t>
            </a: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на теме смерти в литературе и живописи, частые разговоры об этом, сбор информации о способах суицида и их соотношение; </a:t>
            </a:r>
            <a:endParaRPr lang="ru-RU" altLang="ru-RU" sz="22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активная </a:t>
            </a: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предварительная подготовка к  выбранному способу совершения суицида </a:t>
            </a:r>
            <a:endParaRPr lang="ru-RU" altLang="ru-RU" sz="22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сообщение </a:t>
            </a: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друзьям о принятии решения о самоубийстве (прямое и косвенное). </a:t>
            </a:r>
            <a:endParaRPr lang="ru-RU" altLang="ru-RU" sz="22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стойкая </a:t>
            </a: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тяга к прослушиванию грустной музыки и песен; </a:t>
            </a:r>
            <a:endParaRPr lang="ru-RU" altLang="ru-RU" sz="22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сложности контролирования эмоций, внезапная смена </a:t>
            </a: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эмоций;</a:t>
            </a:r>
            <a:endParaRPr lang="ru-RU" altLang="ru-RU" sz="2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раздражительность</a:t>
            </a: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, угрюмость, подавленное настроение, проявление признаков  страха, беспомощности, безнадёжности, отчаяния; </a:t>
            </a:r>
            <a:endParaRPr lang="ru-RU" altLang="ru-RU" sz="22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чувство одиночества;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угроза нарушению позитивной социальной идентичности «Я», «мое окружение», потеря перспективы </a:t>
            </a: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будущего</a:t>
            </a:r>
            <a:r>
              <a:rPr lang="ru-RU" altLang="ru-RU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20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702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5" y="116632"/>
            <a:ext cx="7277631" cy="1008112"/>
          </a:xfrm>
        </p:spPr>
        <p:txBody>
          <a:bodyPr/>
          <a:lstStyle/>
          <a:p>
            <a:pPr algn="ctr" eaLnBrk="1" hangingPunct="1"/>
            <a:r>
              <a:rPr lang="ru-RU" alt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Признаки развития</a:t>
            </a:r>
            <a:br>
              <a:rPr lang="ru-RU" alt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депрессивной симптоматики</a:t>
            </a:r>
            <a:br>
              <a:rPr lang="ru-RU" alt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ru-RU" sz="8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1412776"/>
            <a:ext cx="7056784" cy="5328592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ru-RU" altLang="ru-RU" sz="2200" b="1" dirty="0" smtClean="0">
                <a:solidFill>
                  <a:srgbClr val="C30DA9"/>
                </a:solidFill>
                <a:latin typeface="Times New Roman" pitchFamily="18" charset="0"/>
                <a:cs typeface="Times New Roman" pitchFamily="18" charset="0"/>
              </a:rPr>
              <a:t>1. Младший школьный возраст: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вялость, быстрая утомляемость, заторможенность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страхи, повышенная тревожность, плаксивость, нарушение сна и аппетита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грессивное поведение в отношении сверстников, конфликты с родителями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трудности адаптации в школе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ru-RU" altLang="ru-RU" sz="2200" b="1" dirty="0" smtClean="0">
                <a:solidFill>
                  <a:srgbClr val="C30DA9"/>
                </a:solidFill>
                <a:latin typeface="Times New Roman" pitchFamily="18" charset="0"/>
                <a:cs typeface="Times New Roman" pitchFamily="18" charset="0"/>
              </a:rPr>
              <a:t>2. Средний и старший школьный возраст: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грубость</a:t>
            </a: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, конфликтность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пропуски </a:t>
            </a: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без уважительных причин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побеги </a:t>
            </a: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из дома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противоправные </a:t>
            </a: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поступки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употребление </a:t>
            </a: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алкоголя, наркотических средств и медицинских препаратов без назначения врача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устойчивое </a:t>
            </a: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снижение массы тела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endParaRPr lang="ru-RU" altLang="ru-RU" sz="2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20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370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5" y="116632"/>
            <a:ext cx="7277631" cy="360040"/>
          </a:xfrm>
        </p:spPr>
        <p:txBody>
          <a:bodyPr/>
          <a:lstStyle/>
          <a:p>
            <a:pPr algn="ctr" eaLnBrk="1" hangingPunct="1"/>
            <a:r>
              <a:rPr lang="ru-RU" altLang="ru-RU" sz="2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Возрастные проявления депрессивного состояния</a:t>
            </a:r>
            <a:r>
              <a:rPr lang="ru-RU" alt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ru-RU" sz="8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476672"/>
            <a:ext cx="7056784" cy="5832648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грустное настроение, беспричинный плач, чувство одиночества и бесполезности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вялость, хроническая усталость, безнадежность и беспомощность, жалобы на постоянную скуку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снижение интересов к деятельности и ее результатам, которая раньше нравилась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поглощенность темой смерти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социальная изоляция и сложности во взаимоотношениях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пропуски школы или плохая успеваемость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деструктивное поведение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чувство неполноценности, бесполезности, потеря самоуважения, низкая самооценка , прогрессирующее чувство вины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повышенная чувствительность к неудачам или неадекватная реакция на похвалу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повышенная раздражительность, гневливость, враждебность или выраженная тревога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жалобы на физическую боль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значительные изменения сна и аппетита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altLang="ru-RU" sz="22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altLang="ru-RU" sz="2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20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83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712" y="3645024"/>
            <a:ext cx="6934200" cy="3027040"/>
          </a:xfrm>
        </p:spPr>
        <p:txBody>
          <a:bodyPr/>
          <a:lstStyle/>
          <a:p>
            <a:pPr eaLnBrk="1" hangingPunct="1"/>
            <a:r>
              <a:rPr lang="ru-RU" altLang="ru-RU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«Кризисное отделение</a:t>
            </a:r>
            <a:br>
              <a:rPr lang="ru-RU" altLang="ru-RU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психолого-педагогической помощи </a:t>
            </a:r>
            <a:br>
              <a:rPr lang="ru-RU" altLang="ru-RU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семье и детям»</a:t>
            </a:r>
            <a:br>
              <a:rPr lang="ru-RU" altLang="ru-RU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ГКУ «Осташковский детский  центр»</a:t>
            </a:r>
            <a:br>
              <a:rPr lang="ru-RU" altLang="ru-RU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педагог-психолог</a:t>
            </a:r>
            <a:r>
              <a:rPr lang="ru-RU" altLang="ru-RU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Жулего Т.В.</a:t>
            </a:r>
            <a:r>
              <a:rPr lang="ru-RU" altLang="ru-RU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ru-RU" sz="2800" b="1" dirty="0" smtClean="0">
              <a:solidFill>
                <a:srgbClr val="0C9C2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5736" y="692696"/>
            <a:ext cx="6400800" cy="1368152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ru-RU" altLang="ko-KR" sz="6000" b="1" dirty="0" smtClean="0">
                <a:solidFill>
                  <a:srgbClr val="C30DA9"/>
                </a:solidFill>
                <a:latin typeface="Monotype Corsiva" pitchFamily="66" charset="0"/>
                <a:cs typeface="Times New Roman" pitchFamily="18" charset="0"/>
              </a:rPr>
              <a:t>Спасибо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ru-RU" altLang="ko-KR" sz="6000" b="1" dirty="0" smtClean="0">
                <a:solidFill>
                  <a:srgbClr val="C30DA9"/>
                </a:solidFill>
                <a:latin typeface="Monotype Corsiva" pitchFamily="66" charset="0"/>
                <a:cs typeface="Times New Roman" pitchFamily="18" charset="0"/>
              </a:rPr>
              <a:t>за сотрудничество! </a:t>
            </a:r>
            <a:endParaRPr lang="ru-RU" altLang="ko-KR" sz="60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ru-RU" altLang="ko-KR" sz="26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255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853624" y="404664"/>
            <a:ext cx="7277631" cy="792088"/>
          </a:xfrm>
        </p:spPr>
        <p:txBody>
          <a:bodyPr/>
          <a:lstStyle/>
          <a:p>
            <a:pPr algn="ctr" eaLnBrk="1" hangingPunct="1"/>
            <a:r>
              <a:rPr lang="ru-RU" alt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Этапы развития </a:t>
            </a:r>
            <a:br>
              <a:rPr lang="ru-RU" alt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суицидального поведения</a:t>
            </a:r>
            <a:br>
              <a:rPr lang="ru-RU" alt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ru-RU" sz="8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9269" y="1556792"/>
            <a:ext cx="7056784" cy="4536504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ru-RU" altLang="ru-RU" sz="2800" b="1" i="1" dirty="0" smtClean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Фаза </a:t>
            </a:r>
            <a:r>
              <a:rPr lang="en-US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ru-RU" altLang="ru-RU" sz="2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Возникают антивитальные переживания.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2800" b="1" i="1" dirty="0" smtClean="0">
              <a:solidFill>
                <a:srgbClr val="C30DA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ru-RU" altLang="ru-RU" sz="2800" b="1" i="1" dirty="0" smtClean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Фаза </a:t>
            </a:r>
            <a:r>
              <a:rPr lang="en-US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 eaLnBrk="1" hangingPunct="1">
              <a:lnSpc>
                <a:spcPct val="80000"/>
              </a:lnSpc>
              <a:buAutoNum type="arabicPeriod" startAt="2"/>
            </a:pPr>
            <a:r>
              <a:rPr lang="ru-RU" altLang="ru-RU" sz="2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Формируются пассивные суицидальные мысли.</a:t>
            </a:r>
          </a:p>
          <a:p>
            <a:pPr marL="457200" indent="-457200" algn="just" eaLnBrk="1" hangingPunct="1">
              <a:lnSpc>
                <a:spcPct val="80000"/>
              </a:lnSpc>
              <a:buAutoNum type="arabicPeriod" startAt="2"/>
            </a:pPr>
            <a:r>
              <a:rPr lang="ru-RU" altLang="ru-RU" sz="2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Зарождаются суицидальные замыслы, планы реализации.</a:t>
            </a:r>
          </a:p>
          <a:p>
            <a:pPr marL="457200" indent="-457200" algn="just" eaLnBrk="1" hangingPunct="1">
              <a:lnSpc>
                <a:spcPct val="80000"/>
              </a:lnSpc>
              <a:buAutoNum type="arabicPeriod" startAt="2"/>
            </a:pPr>
            <a:r>
              <a:rPr lang="ru-RU" altLang="ru-RU" sz="2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Возникают суицидальные намерения.</a:t>
            </a:r>
          </a:p>
          <a:p>
            <a:pPr marL="457200" indent="-457200" algn="just" eaLnBrk="1" hangingPunct="1">
              <a:lnSpc>
                <a:spcPct val="80000"/>
              </a:lnSpc>
              <a:buAutoNum type="arabicPeriod" startAt="2"/>
            </a:pPr>
            <a:r>
              <a:rPr lang="ru-RU" altLang="ru-RU" sz="2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Осуществляется суицидальная попытка, при незавершенности которой возрастает риск предпринять новую.</a:t>
            </a:r>
          </a:p>
          <a:p>
            <a:pPr marL="457200" indent="-457200" algn="just" eaLnBrk="1" hangingPunct="1">
              <a:lnSpc>
                <a:spcPct val="80000"/>
              </a:lnSpc>
              <a:buAutoNum type="arabicPeriod" startAt="2"/>
            </a:pPr>
            <a:endParaRPr lang="ru-RU" altLang="ru-RU" sz="2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20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558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712" y="116632"/>
            <a:ext cx="6912768" cy="631304"/>
          </a:xfrm>
        </p:spPr>
        <p:txBody>
          <a:bodyPr/>
          <a:lstStyle/>
          <a:p>
            <a:pPr algn="ctr" eaLnBrk="1" hangingPunct="1"/>
            <a:r>
              <a:rPr lang="ru-RU" alt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Общие черты всех суицидов  </a:t>
            </a:r>
            <a:endParaRPr lang="en-US" altLang="ru-RU" sz="32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836712"/>
            <a:ext cx="7380312" cy="6021288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8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altLang="ru-RU" sz="2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нахождение решения</a:t>
            </a: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endParaRPr lang="ru-RU" altLang="ru-RU" sz="6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Задача:</a:t>
            </a:r>
            <a:r>
              <a:rPr lang="ru-RU" altLang="ru-RU" sz="2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прекращение сознания </a:t>
            </a: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endParaRPr lang="ru-RU" altLang="ru-RU" sz="6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Стимул:</a:t>
            </a:r>
            <a:r>
              <a:rPr lang="ru-RU" altLang="ru-RU" sz="2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уход от душевной боли</a:t>
            </a: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endParaRPr lang="ru-RU" altLang="ru-RU" sz="6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85950" indent="-1716088" eaLnBrk="1" hangingPunct="1">
              <a:lnSpc>
                <a:spcPct val="80000"/>
              </a:lnSpc>
              <a:buNone/>
              <a:defRPr/>
            </a:pP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Стрессор</a:t>
            </a:r>
            <a:r>
              <a:rPr lang="ru-RU" altLang="ru-RU" sz="2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нереализованные  психологические потребности</a:t>
            </a: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endParaRPr lang="ru-RU" altLang="ru-RU" sz="6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Эмоция</a:t>
            </a:r>
            <a:r>
              <a:rPr lang="ru-RU" altLang="ru-RU" sz="2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беспомощность - безнадежность</a:t>
            </a: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endParaRPr lang="ru-RU" altLang="ru-RU" sz="6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Внутреннее отношение:</a:t>
            </a:r>
            <a:r>
              <a:rPr lang="ru-RU" altLang="ru-RU" sz="2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двойственность  </a:t>
            </a: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r>
              <a:rPr lang="ru-RU" altLang="ru-RU" sz="2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переживаний</a:t>
            </a: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endParaRPr lang="ru-RU" altLang="ru-RU" sz="6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психики: </a:t>
            </a:r>
            <a:r>
              <a:rPr lang="ru-RU" altLang="ru-RU" sz="2800" b="1" i="1" dirty="0" smtClean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«туннельное» сознание</a:t>
            </a: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endParaRPr lang="ru-RU" altLang="ru-RU" sz="6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действие: </a:t>
            </a:r>
            <a:r>
              <a:rPr lang="ru-RU" altLang="ru-RU" sz="2800" b="1" i="1" dirty="0" smtClean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бегство от проблемы</a:t>
            </a: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endParaRPr lang="ru-RU" altLang="ru-RU" sz="6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Коммуникативный акт: </a:t>
            </a:r>
            <a:r>
              <a:rPr lang="ru-RU" altLang="ru-RU" sz="2800" b="1" i="1" dirty="0" smtClean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сообщение о  </a:t>
            </a: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r>
              <a:rPr lang="ru-RU" altLang="ru-RU" sz="2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намерении</a:t>
            </a:r>
          </a:p>
          <a:p>
            <a:pPr marL="169863" indent="0" eaLnBrk="1" hangingPunct="1">
              <a:lnSpc>
                <a:spcPct val="80000"/>
              </a:lnSpc>
              <a:buNone/>
              <a:defRPr/>
            </a:pPr>
            <a:endParaRPr lang="ru-RU" altLang="ru-RU" sz="26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endParaRPr lang="ru-RU" altLang="ru-RU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endParaRPr lang="ru-RU" altLang="ru-RU" sz="8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307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0"/>
            <a:ext cx="7452320" cy="501650"/>
          </a:xfrm>
        </p:spPr>
        <p:txBody>
          <a:bodyPr/>
          <a:lstStyle/>
          <a:p>
            <a:pPr algn="ctr" eaLnBrk="1" hangingPunct="1"/>
            <a:r>
              <a:rPr lang="ru-RU" alt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Типология суицидального поведения </a:t>
            </a:r>
            <a:endParaRPr lang="en-US" altLang="ru-RU" sz="32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692696"/>
            <a:ext cx="7414592" cy="6165304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ru-RU" altLang="ru-RU" sz="2400" b="1" i="1" dirty="0" smtClean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Суицидальное поведение по типу протеста, мести </a:t>
            </a:r>
          </a:p>
          <a:p>
            <a:pPr marL="361950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Смысл: проявить отрицательное воздействие на объект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8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ru-RU" altLang="ru-RU" sz="24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Суицидальное поведение по типу «призыва» </a:t>
            </a:r>
          </a:p>
          <a:p>
            <a:pPr marL="358775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Смысл: привлечение внимания к ситуации для ее изменения</a:t>
            </a:r>
            <a:endParaRPr lang="ru-RU" altLang="ru-RU" sz="8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ru-RU" altLang="ru-RU" sz="24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Суициды, направленные на избегание наказания или страдания</a:t>
            </a:r>
          </a:p>
          <a:p>
            <a:pPr marL="358775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Смысл: ответить на угрозу своему социальному, личностному статусу или биологическому существованию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8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ru-RU" altLang="ru-RU" sz="24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Суицид по типу самонаказания</a:t>
            </a:r>
          </a:p>
          <a:p>
            <a:pPr marL="358775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Смысл: протест против себя, как результат экзистенциальных поисков и устойчивых депрессивных переживаний 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8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ru-RU" altLang="ru-RU" sz="24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Суицид в форме отказа (</a:t>
            </a:r>
            <a:r>
              <a:rPr lang="ru-RU" altLang="ru-RU" sz="2400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жизни) </a:t>
            </a:r>
          </a:p>
          <a:p>
            <a:pPr marL="358775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Смысл: отказ от существования, лишение себя жизни</a:t>
            </a:r>
            <a:endParaRPr lang="en-US" altLang="ru-RU" sz="2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408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8153400" cy="501650"/>
          </a:xfrm>
        </p:spPr>
        <p:txBody>
          <a:bodyPr/>
          <a:lstStyle/>
          <a:p>
            <a:pPr algn="ctr" eaLnBrk="1" hangingPunct="1"/>
            <a:r>
              <a:rPr lang="ru-RU" altLang="ru-RU" sz="2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Типология суицидов, основанная на целях</a:t>
            </a:r>
            <a:endParaRPr lang="en-US" altLang="ru-RU" sz="26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914401"/>
            <a:ext cx="7380312" cy="4746848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8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altLang="ru-RU" sz="2200" b="1" i="1" dirty="0" smtClean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Демонстративно-шантажное суицидальное поведение </a:t>
            </a:r>
          </a:p>
          <a:p>
            <a:pPr marL="358775" indent="0" eaLnBrk="1" hangingPunct="1">
              <a:lnSpc>
                <a:spcPct val="80000"/>
              </a:lnSpc>
              <a:buNone/>
              <a:defRPr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 предполагает не лишение себя жизни, а демонстрацию своих намерений</a:t>
            </a:r>
            <a:endParaRPr lang="ru-RU" altLang="ru-RU" sz="8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altLang="ru-RU" sz="2200" b="1" i="1" dirty="0" smtClean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Самоповреждение (членовредительство)</a:t>
            </a:r>
          </a:p>
          <a:p>
            <a:pPr marL="358775" indent="0" eaLnBrk="1" hangingPunct="1">
              <a:lnSpc>
                <a:spcPct val="80000"/>
              </a:lnSpc>
              <a:buNone/>
              <a:defRPr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 не ориентированно на гибель, ограничивается повреждением того или иного органа</a:t>
            </a:r>
            <a:r>
              <a:rPr lang="ru-RU" altLang="ru-RU" sz="2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(самопорезы, </a:t>
            </a:r>
            <a:r>
              <a:rPr lang="ru-RU" altLang="ru-RU" sz="22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шрамирование</a:t>
            </a:r>
            <a:r>
              <a:rPr lang="ru-RU" altLang="ru-RU" sz="2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altLang="ru-RU" sz="22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Истинный суицид</a:t>
            </a:r>
          </a:p>
          <a:p>
            <a:pPr marL="358775" indent="0" eaLnBrk="1" hangingPunct="1">
              <a:lnSpc>
                <a:spcPct val="80000"/>
              </a:lnSpc>
              <a:buNone/>
              <a:defRPr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 тенденция к лишению себя жизни</a:t>
            </a:r>
          </a:p>
          <a:p>
            <a:pPr marL="358775" indent="0" eaLnBrk="1" hangingPunct="1">
              <a:lnSpc>
                <a:spcPct val="80000"/>
              </a:lnSpc>
              <a:buNone/>
              <a:defRPr/>
            </a:pPr>
            <a:endParaRPr lang="ru-RU" altLang="ru-RU" sz="22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8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635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92696"/>
            <a:ext cx="8153400" cy="501650"/>
          </a:xfrm>
        </p:spPr>
        <p:txBody>
          <a:bodyPr/>
          <a:lstStyle/>
          <a:p>
            <a:pPr algn="ctr" eaLnBrk="1" hangingPunct="1"/>
            <a:r>
              <a:rPr lang="ru-RU" alt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Факторы и ситуации </a:t>
            </a:r>
            <a:br>
              <a:rPr lang="ru-RU" alt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суицидального риска </a:t>
            </a:r>
            <a:endParaRPr lang="en-US" altLang="ru-RU" sz="36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2060848"/>
            <a:ext cx="6912768" cy="4673327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8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9388" indent="-9525" algn="just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ru-RU" alt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Психическое неблагополучие ребенка как фактор риска</a:t>
            </a: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endParaRPr lang="ru-RU" altLang="ru-RU" sz="8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Семейные </a:t>
            </a:r>
            <a:r>
              <a:rPr lang="ru-RU" alt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</a:t>
            </a:r>
            <a:r>
              <a:rPr lang="ru-RU" alt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риска (взаимоотношения в семье)</a:t>
            </a: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endParaRPr lang="ru-RU" altLang="ru-RU" sz="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События </a:t>
            </a:r>
            <a:r>
              <a:rPr lang="ru-RU" alt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жизни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8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002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188640"/>
            <a:ext cx="7380312" cy="792088"/>
          </a:xfrm>
        </p:spPr>
        <p:txBody>
          <a:bodyPr/>
          <a:lstStyle/>
          <a:p>
            <a:pPr algn="ctr" eaLnBrk="1" hangingPunct="1"/>
            <a:r>
              <a:rPr lang="ru-RU" alt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Подростковое восприятие</a:t>
            </a:r>
            <a:br>
              <a:rPr lang="ru-RU" alt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(по Е.М. Вроно)</a:t>
            </a:r>
            <a:endParaRPr lang="en-US" altLang="ru-RU" sz="22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908720"/>
            <a:ext cx="6984776" cy="5832648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8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sz="3600" b="1" i="1" dirty="0" smtClean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Переживание проблем 3-«Н</a:t>
            </a:r>
            <a:r>
              <a:rPr lang="ru-RU" altLang="ru-RU" sz="36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»: </a:t>
            </a:r>
            <a:endParaRPr lang="ru-RU" altLang="ru-RU" sz="3600" b="1" i="1" dirty="0" smtClean="0">
              <a:solidFill>
                <a:srgbClr val="C30DA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1363" indent="-571500" algn="just"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alt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непреодолимость </a:t>
            </a:r>
            <a:r>
              <a:rPr lang="ru-RU" alt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трудностей, </a:t>
            </a:r>
            <a:r>
              <a:rPr lang="ru-RU" alt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нескончаемость </a:t>
            </a:r>
            <a:r>
              <a:rPr lang="ru-RU" alt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несчастья</a:t>
            </a:r>
            <a:r>
              <a:rPr lang="ru-RU" alt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741363" indent="-571500" algn="just"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alt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непереносимость </a:t>
            </a:r>
            <a:r>
              <a:rPr lang="ru-RU" alt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тоски и одиночества. </a:t>
            </a:r>
            <a:endParaRPr lang="ru-RU" altLang="ru-RU" sz="36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sz="3600" b="1" i="1" dirty="0" smtClean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бороться с 3-«Б</a:t>
            </a:r>
            <a:r>
              <a:rPr lang="ru-RU" altLang="ru-RU" sz="36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»:</a:t>
            </a:r>
            <a:r>
              <a:rPr lang="ru-RU" alt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36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беспомощностью,</a:t>
            </a:r>
          </a:p>
          <a:p>
            <a:pPr marL="741363" indent="-571500" algn="just"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alt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бессилием</a:t>
            </a:r>
            <a:r>
              <a:rPr lang="ru-RU" alt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altLang="ru-RU" sz="36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1363" indent="-571500" algn="just"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alt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безнадежностью.</a:t>
            </a:r>
            <a:endParaRPr lang="ru-RU" altLang="ru-RU" sz="8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348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692696"/>
            <a:ext cx="6984776" cy="792088"/>
          </a:xfrm>
        </p:spPr>
        <p:txBody>
          <a:bodyPr/>
          <a:lstStyle/>
          <a:p>
            <a:pPr algn="ctr" eaLnBrk="1" hangingPunct="1"/>
            <a:r>
              <a:rPr lang="ru-RU" alt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Группы суицидального риска</a:t>
            </a:r>
            <a:endParaRPr lang="en-US" altLang="ru-RU" sz="36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40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5" y="116632"/>
            <a:ext cx="7277631" cy="1008112"/>
          </a:xfrm>
        </p:spPr>
        <p:txBody>
          <a:bodyPr/>
          <a:lstStyle/>
          <a:p>
            <a:pPr algn="ctr" eaLnBrk="1" hangingPunct="1"/>
            <a:r>
              <a:rPr lang="ru-RU" alt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«Пусковой механизм»</a:t>
            </a:r>
            <a:br>
              <a:rPr lang="ru-RU" alt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развития суицидального поведения </a:t>
            </a:r>
            <a:br>
              <a:rPr lang="ru-RU" alt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ru-RU" sz="8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46628" y="1196752"/>
            <a:ext cx="7289868" cy="5328592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ереживание обиды, одиночества, отчужденности и непонимания.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Действительная или мнимая утрата любви родителей, неразделенное чувство и ревность.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Переживания, связанные со сложной обстановкой в семье, со смертью, разводом, уходом родителей из семьи.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Чувства вины, стыда, оскорбленного самолюбия, самообвинения.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Боязнь позора, насмешек  или унижения.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Страх наказания, стойкое нежелание извиняться.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Чувство мести, злобы, протеста, угроза или вымогательство.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Желание привлечь к себе внимание, вызвать сочувствие, избежать неприятных последствий.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Подражание или сочувствие сверстникам, кумирам.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altLang="ru-RU" sz="20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234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82d47a9c9bcd8c4f2f5c7f1a60cb2678ef1e"/>
</p:tagLst>
</file>

<file path=ppt/theme/theme1.xml><?xml version="1.0" encoding="utf-8"?>
<a:theme xmlns:a="http://schemas.openxmlformats.org/drawingml/2006/main" name="powerpoint-template-24">
  <a:themeElements>
    <a:clrScheme name="">
      <a:dk1>
        <a:srgbClr val="FFFFFF"/>
      </a:dk1>
      <a:lt1>
        <a:srgbClr val="FFFFFF"/>
      </a:lt1>
      <a:dk2>
        <a:srgbClr val="FFFFFF"/>
      </a:dk2>
      <a:lt2>
        <a:srgbClr val="313131"/>
      </a:lt2>
      <a:accent1>
        <a:srgbClr val="5B5B5B"/>
      </a:accent1>
      <a:accent2>
        <a:srgbClr val="868686"/>
      </a:accent2>
      <a:accent3>
        <a:srgbClr val="FFFFFF"/>
      </a:accent3>
      <a:accent4>
        <a:srgbClr val="DADADA"/>
      </a:accent4>
      <a:accent5>
        <a:srgbClr val="B5B5B5"/>
      </a:accent5>
      <a:accent6>
        <a:srgbClr val="797979"/>
      </a:accent6>
      <a:hlink>
        <a:srgbClr val="D668F8"/>
      </a:hlink>
      <a:folHlink>
        <a:srgbClr val="FFFFFF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3D3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FFFFFF"/>
        </a:dk1>
        <a:lt1>
          <a:srgbClr val="FFFFFF"/>
        </a:lt1>
        <a:dk2>
          <a:srgbClr val="FFFFFF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DADADA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FFFFFF"/>
        </a:dk1>
        <a:lt1>
          <a:srgbClr val="FFFFFF"/>
        </a:lt1>
        <a:dk2>
          <a:srgbClr val="FFFFFF"/>
        </a:dk2>
        <a:lt2>
          <a:srgbClr val="55A6FE"/>
        </a:lt2>
        <a:accent1>
          <a:srgbClr val="71BBFF"/>
        </a:accent1>
        <a:accent2>
          <a:srgbClr val="74CCFF"/>
        </a:accent2>
        <a:accent3>
          <a:srgbClr val="FFFFFF"/>
        </a:accent3>
        <a:accent4>
          <a:srgbClr val="DADADA"/>
        </a:accent4>
        <a:accent5>
          <a:srgbClr val="BBDAFF"/>
        </a:accent5>
        <a:accent6>
          <a:srgbClr val="68B9E7"/>
        </a:accent6>
        <a:hlink>
          <a:srgbClr val="94D8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FFFFFF"/>
        </a:dk1>
        <a:lt1>
          <a:srgbClr val="FFFFFF"/>
        </a:lt1>
        <a:dk2>
          <a:srgbClr val="FFFFFF"/>
        </a:dk2>
        <a:lt2>
          <a:srgbClr val="4BA1FF"/>
        </a:lt2>
        <a:accent1>
          <a:srgbClr val="5DB2FF"/>
        </a:accent1>
        <a:accent2>
          <a:srgbClr val="65C8FF"/>
        </a:accent2>
        <a:accent3>
          <a:srgbClr val="FFFFFF"/>
        </a:accent3>
        <a:accent4>
          <a:srgbClr val="DADADA"/>
        </a:accent4>
        <a:accent5>
          <a:srgbClr val="B6D5FF"/>
        </a:accent5>
        <a:accent6>
          <a:srgbClr val="5BB5E7"/>
        </a:accent6>
        <a:hlink>
          <a:srgbClr val="87E1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owerpoint-template-24">
  <a:themeElements>
    <a:clrScheme name="">
      <a:dk1>
        <a:srgbClr val="FFFFFF"/>
      </a:dk1>
      <a:lt1>
        <a:srgbClr val="FFFFFF"/>
      </a:lt1>
      <a:dk2>
        <a:srgbClr val="FFFFFF"/>
      </a:dk2>
      <a:lt2>
        <a:srgbClr val="313131"/>
      </a:lt2>
      <a:accent1>
        <a:srgbClr val="5B5B5B"/>
      </a:accent1>
      <a:accent2>
        <a:srgbClr val="868686"/>
      </a:accent2>
      <a:accent3>
        <a:srgbClr val="FFFFFF"/>
      </a:accent3>
      <a:accent4>
        <a:srgbClr val="DADADA"/>
      </a:accent4>
      <a:accent5>
        <a:srgbClr val="B5B5B5"/>
      </a:accent5>
      <a:accent6>
        <a:srgbClr val="797979"/>
      </a:accent6>
      <a:hlink>
        <a:srgbClr val="D668F8"/>
      </a:hlink>
      <a:folHlink>
        <a:srgbClr val="FFFFFF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3D3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FFFFFF"/>
        </a:dk1>
        <a:lt1>
          <a:srgbClr val="FFFFFF"/>
        </a:lt1>
        <a:dk2>
          <a:srgbClr val="FFFFFF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DADADA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FFFFFF"/>
        </a:dk1>
        <a:lt1>
          <a:srgbClr val="FFFFFF"/>
        </a:lt1>
        <a:dk2>
          <a:srgbClr val="FFFFFF"/>
        </a:dk2>
        <a:lt2>
          <a:srgbClr val="55A6FE"/>
        </a:lt2>
        <a:accent1>
          <a:srgbClr val="71BBFF"/>
        </a:accent1>
        <a:accent2>
          <a:srgbClr val="74CCFF"/>
        </a:accent2>
        <a:accent3>
          <a:srgbClr val="FFFFFF"/>
        </a:accent3>
        <a:accent4>
          <a:srgbClr val="DADADA"/>
        </a:accent4>
        <a:accent5>
          <a:srgbClr val="BBDAFF"/>
        </a:accent5>
        <a:accent6>
          <a:srgbClr val="68B9E7"/>
        </a:accent6>
        <a:hlink>
          <a:srgbClr val="94D8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FFFFFF"/>
        </a:dk1>
        <a:lt1>
          <a:srgbClr val="FFFFFF"/>
        </a:lt1>
        <a:dk2>
          <a:srgbClr val="FFFFFF"/>
        </a:dk2>
        <a:lt2>
          <a:srgbClr val="4BA1FF"/>
        </a:lt2>
        <a:accent1>
          <a:srgbClr val="5DB2FF"/>
        </a:accent1>
        <a:accent2>
          <a:srgbClr val="65C8FF"/>
        </a:accent2>
        <a:accent3>
          <a:srgbClr val="FFFFFF"/>
        </a:accent3>
        <a:accent4>
          <a:srgbClr val="DADADA"/>
        </a:accent4>
        <a:accent5>
          <a:srgbClr val="B6D5FF"/>
        </a:accent5>
        <a:accent6>
          <a:srgbClr val="5BB5E7"/>
        </a:accent6>
        <a:hlink>
          <a:srgbClr val="87E1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1182</TotalTime>
  <Words>804</Words>
  <Application>Microsoft Office PowerPoint</Application>
  <PresentationFormat>Экран (4:3)</PresentationFormat>
  <Paragraphs>171</Paragraphs>
  <Slides>15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powerpoint-template-24</vt:lpstr>
      <vt:lpstr>1_powerpoint-template-24</vt:lpstr>
      <vt:lpstr>Проблема проявления суицидальной активности среди детей и подростков </vt:lpstr>
      <vt:lpstr>Этапы развития  суицидального поведения </vt:lpstr>
      <vt:lpstr>Общие черты всех суицидов  </vt:lpstr>
      <vt:lpstr>Типология суицидального поведения </vt:lpstr>
      <vt:lpstr>Типология суицидов, основанная на целях</vt:lpstr>
      <vt:lpstr>Факторы и ситуации  суицидального риска </vt:lpstr>
      <vt:lpstr>Подростковое восприятие (по Е.М. Вроно)</vt:lpstr>
      <vt:lpstr>Группы суицидального риска</vt:lpstr>
      <vt:lpstr>«Пусковой механизм»  развития суицидального поведения  </vt:lpstr>
      <vt:lpstr>Способы информирования  о намерении суицида  </vt:lpstr>
      <vt:lpstr>Маркеры суицидального состояния </vt:lpstr>
      <vt:lpstr>Маркеры суицидального состояния </vt:lpstr>
      <vt:lpstr>Признаки развития депрессивной симптоматики </vt:lpstr>
      <vt:lpstr>Возрастные проявления депрессивного состояния </vt:lpstr>
      <vt:lpstr>«Кризисное отделение  психолого-педагогической помощи  семье и детям» ГКУ «Осташковский детский  центр»  педагог-психолог Жулего Т.В. 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108</cp:revision>
  <dcterms:created xsi:type="dcterms:W3CDTF">2015-03-05T13:12:10Z</dcterms:created>
  <dcterms:modified xsi:type="dcterms:W3CDTF">2022-09-04T17:40:10Z</dcterms:modified>
</cp:coreProperties>
</file>