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310" r:id="rId3"/>
    <p:sldId id="333" r:id="rId4"/>
    <p:sldId id="331" r:id="rId5"/>
    <p:sldId id="323" r:id="rId6"/>
    <p:sldId id="330" r:id="rId7"/>
    <p:sldId id="329" r:id="rId8"/>
    <p:sldId id="308" r:id="rId9"/>
    <p:sldId id="325" r:id="rId10"/>
    <p:sldId id="326" r:id="rId11"/>
    <p:sldId id="327" r:id="rId12"/>
    <p:sldId id="342" r:id="rId13"/>
    <p:sldId id="343" r:id="rId14"/>
    <p:sldId id="317" r:id="rId15"/>
    <p:sldId id="318" r:id="rId16"/>
    <p:sldId id="319" r:id="rId17"/>
    <p:sldId id="320" r:id="rId18"/>
    <p:sldId id="321" r:id="rId19"/>
    <p:sldId id="322" r:id="rId20"/>
    <p:sldId id="332" r:id="rId21"/>
    <p:sldId id="31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28" r:id="rId31"/>
    <p:sldId id="324" r:id="rId32"/>
  </p:sldIdLst>
  <p:sldSz cx="9144000" cy="6858000" type="screen4x3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473FEF"/>
    <a:srgbClr val="006600"/>
    <a:srgbClr val="532476"/>
    <a:srgbClr val="660066"/>
    <a:srgbClr val="FFFF99"/>
    <a:srgbClr val="FFCC66"/>
    <a:srgbClr val="800000"/>
    <a:srgbClr val="C30DA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5" autoAdjust="0"/>
    <p:restoredTop sz="94660"/>
  </p:normalViewPr>
  <p:slideViewPr>
    <p:cSldViewPr>
      <p:cViewPr varScale="1">
        <p:scale>
          <a:sx n="69" d="100"/>
          <a:sy n="69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993C-3119-4CE0-8BFE-03D79B39ED1A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26DD-101F-4869-941F-2C01F4EE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350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7850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111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3B65AF2-6024-402D-AC46-C06E1BFBE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3C19C85-6DE6-44EF-8964-2EEAA4D56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66B23EF-0F15-4E07-9386-7DAE0BAD4C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C3240-2248-487D-A0DE-F949C0A3D43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358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EF5CF0C-0E1A-4D4A-87BD-47092B8A0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73CF860-D9B2-4EEF-BB2D-9FFA5A4D0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039DC2D-212A-4756-9613-E05661EA0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D8F1A-E2C7-4948-BA85-D4C2CB3592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0841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99C9118-FFC0-4CF6-8B78-CC79DA0FED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2648B4-D6A7-418F-A248-414817D26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8085AD5-754D-4C8A-A140-E2DB83CE2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FD7D6-0AEF-4636-901D-000C1AFCA73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77219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99DBF4-F78E-48D6-8E95-8BCD464041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2C8C0F-3B69-4EEB-AEB3-3D8B986CBC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96C499-EB55-4DB3-B778-FE2AFB625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A7452-2A9C-451F-8D36-78AEC5D4021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025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A8B497A-4AA3-4507-A0E7-1ECCD56E7F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701608D-EE4B-489C-886A-89DF187000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E6712B5-1CF6-4399-9FB3-2F5EC7898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99D16-DC2D-42CC-A3EF-A4301A7F70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0236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9A0A28E-E661-4E65-A360-0E648978BB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53EE04E-3F2A-4740-86A5-A738CD4EA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74D9199-26F1-40E6-AC7C-6AC339E20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9BA73-6FCF-4B41-84A0-18A2EA46E0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63045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415FB83-2613-4B9B-9D85-76BC2288B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8587D28-FB38-4811-99D0-F70BD1529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813F6C3-942F-47AA-A3E7-26F915C73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9755B-E3CC-44A3-B3FE-9E243924CB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8659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A89327-DA01-46B5-8A37-49B600D2F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581BD5-1FED-47EA-BB84-91EC6E56FE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DCB7A6B-F24D-41CB-849A-D9EFA48988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A3D7E-5FFB-4A65-8865-7178E81810E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399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8058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C397B77-096A-49B2-B917-AE4811ADE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752C554-355A-4F4B-B90E-8839B8396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AD3485-49B3-4A4E-A961-63632A659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890EB-4E3A-41F5-9AA3-28EA7BBEDBE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5407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7CBBC11-7BB2-4E6B-99BF-51C1229058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098331F-64F2-49FE-AA62-445AF853F3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3FFEC94-DBD1-4976-91A0-1FAD0F34B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B996F-4B50-4CB3-9B55-B9CCAF29D1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052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73514A8-265A-4917-8CDD-8612597B88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1A84B2-0553-432F-B6F4-308CF21B9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B8BF3FE-4054-4F0A-B2F5-B36C51D3C8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D1D5C-C4EE-48E0-A345-1C9910B04E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1512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56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6000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056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5851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98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91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314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2CB0C16E-CACF-4BC2-9EE1-BCA67C84FD5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ED2C469-1402-45C0-9A74-9B5F0322884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376D867-E98F-4C08-9160-8D9DE92696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6A1906E6-A709-45F5-BF8D-063E3B413E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410D7C3-5BA1-4DB3-B07D-14AB63CF2E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95D863C-D1AD-440E-AE69-38FAFDEEE22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0050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Constantia" panose="02030602050306030303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Constantia" panose="02030602050306030303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Constantia" panose="02030602050306030303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Constantia" panose="02030602050306030303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-100963926_42951" TargetMode="External"/><Relationship Id="rId5" Type="http://schemas.openxmlformats.org/officeDocument/2006/relationships/hyperlink" Target="https://vk.com/zabivy_of" TargetMode="Externa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" y="0"/>
            <a:ext cx="9144000" cy="6928432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CFF666F-F580-4CAC-9662-19B35336416C}"/>
              </a:ext>
            </a:extLst>
          </p:cNvPr>
          <p:cNvSpPr/>
          <p:nvPr/>
        </p:nvSpPr>
        <p:spPr>
          <a:xfrm>
            <a:off x="1249106" y="382191"/>
            <a:ext cx="747337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bg2"/>
                </a:solidFill>
                <a:latin typeface="Monotype Corsiva" pitchFamily="66" charset="0"/>
              </a:rPr>
              <a:t>Кризисное отделение  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bg2"/>
                </a:solidFill>
                <a:latin typeface="Monotype Corsiva" pitchFamily="66" charset="0"/>
              </a:rPr>
              <a:t>психолого-педагогической помощи семье и детям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B997DD6-2CD7-4826-B9FA-896BE7A114F4}"/>
              </a:ext>
            </a:extLst>
          </p:cNvPr>
          <p:cNvSpPr/>
          <p:nvPr/>
        </p:nvSpPr>
        <p:spPr>
          <a:xfrm>
            <a:off x="1371600" y="1740889"/>
            <a:ext cx="7315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</a:p>
          <a:p>
            <a:pPr algn="ctr"/>
            <a:r>
              <a:rPr lang="ru-RU" alt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деструктивного поведения несовершеннолетних</a:t>
            </a:r>
            <a:endParaRPr lang="ru-RU" sz="3800" dirty="0">
              <a:solidFill>
                <a:srgbClr val="C00000"/>
              </a:solidFill>
            </a:endParaRPr>
          </a:p>
        </p:txBody>
      </p:sp>
      <p:pic>
        <p:nvPicPr>
          <p:cNvPr id="7" name="Рисунок 3" descr="1346700902.jpg">
            <a:extLst>
              <a:ext uri="{FF2B5EF4-FFF2-40B4-BE49-F238E27FC236}">
                <a16:creationId xmlns:a16="http://schemas.microsoft.com/office/drawing/2014/main" xmlns="" id="{30CAC1D3-22BB-4D7B-9F2F-2C07FA8EA1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243847"/>
            <a:ext cx="7350877" cy="157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56FD444-7DBC-412A-8688-F85986F663F9}"/>
              </a:ext>
            </a:extLst>
          </p:cNvPr>
          <p:cNvSpPr/>
          <p:nvPr/>
        </p:nvSpPr>
        <p:spPr>
          <a:xfrm>
            <a:off x="1439980" y="5974832"/>
            <a:ext cx="7282496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chemeClr val="bg2"/>
                </a:solidFill>
                <a:latin typeface="Monotype Corsiva" pitchFamily="66" charset="0"/>
              </a:rPr>
              <a:t>ГКУ «Осташковский детский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3826243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043608" y="765354"/>
            <a:ext cx="7848872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Признаки «проблемных» несовершеннолетних</a:t>
            </a:r>
            <a:endParaRPr lang="ru-RU" sz="26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505243" y="1517300"/>
            <a:ext cx="73872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уклонение от учебы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общественно-трудовая активность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проявления и привычки: «употребление» 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негативизм в оценке действительности 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критичность по отношению к педагогам и взрослым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отношение к воспитательным мероприятиям</a:t>
            </a:r>
          </a:p>
        </p:txBody>
      </p:sp>
    </p:spTree>
    <p:extLst>
      <p:ext uri="{BB962C8B-B14F-4D97-AF65-F5344CB8AC3E}">
        <p14:creationId xmlns:p14="http://schemas.microsoft.com/office/powerpoint/2010/main" val="3053889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331640" y="461858"/>
            <a:ext cx="7355160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Стереотипы подросткового поведения</a:t>
            </a:r>
            <a:endParaRPr lang="ru-RU" sz="28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371600" y="1196752"/>
            <a:ext cx="7315200" cy="4699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реакция эмансипации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увлечения (интеллектуально-эстетические, телесно-мануальные, эгоцентрические, азартные, коммуникативные)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оппозиции</a:t>
            </a:r>
            <a:endParaRPr lang="ru-RU" sz="2100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отказа</a:t>
            </a:r>
            <a:endParaRPr lang="ru-RU" sz="2100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имитации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компенсации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гиперкомпенсации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подражания (54,5%)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группирования</a:t>
            </a:r>
            <a:r>
              <a:rPr lang="ru-RU" sz="2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1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22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CDE8998-5FA6-4300-B90B-763E9248AF7B}"/>
              </a:ext>
            </a:extLst>
          </p:cNvPr>
          <p:cNvSpPr/>
          <p:nvPr/>
        </p:nvSpPr>
        <p:spPr>
          <a:xfrm>
            <a:off x="1301944" y="554794"/>
            <a:ext cx="735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Отличительные особенности </a:t>
            </a:r>
            <a:endParaRPr lang="ru-RU" sz="2600" b="1" dirty="0" smtClean="0">
              <a:solidFill>
                <a:srgbClr val="99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/>
            <a:r>
              <a:rPr lang="ru-RU" sz="26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деструктивных объединений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E554BBE-B60F-4F63-B8E0-10C2AB8F9A96}"/>
              </a:ext>
            </a:extLst>
          </p:cNvPr>
          <p:cNvSpPr/>
          <p:nvPr/>
        </p:nvSpPr>
        <p:spPr>
          <a:xfrm>
            <a:off x="1301944" y="1844824"/>
            <a:ext cx="75608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претензия на исключительность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том, что групповые интересы и цели выше индивидуальных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убеждение, что цель оправдывает средства</a:t>
            </a:r>
          </a:p>
          <a:p>
            <a:endParaRPr lang="ru-RU" sz="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внешние признаки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социумом по принципу «против других»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агрессивная направленность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ослабление связей с родственниками, прежними друзьями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замещение личных интересов интересами и ценностями    объединения</a:t>
            </a:r>
            <a:endParaRPr lang="ru-RU" sz="20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4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306922" y="397271"/>
            <a:ext cx="7355160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АУЕ (арестантское уркаганское единство)</a:t>
            </a:r>
            <a:endParaRPr lang="ru-RU" sz="26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306922" y="952289"/>
            <a:ext cx="756084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Движение, пропагандирующее среди несовершеннолетних тюремные понятия, соблюдение «воровского кодекса» </a:t>
            </a:r>
          </a:p>
          <a:p>
            <a:pPr algn="ctr"/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сбором денег на «общак»</a:t>
            </a:r>
            <a:endParaRPr lang="ru-RU" sz="19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Катанаев: Нет однозначного ответа как бороться с АУЕ">
            <a:extLst>
              <a:ext uri="{FF2B5EF4-FFF2-40B4-BE49-F238E27FC236}">
                <a16:creationId xmlns:a16="http://schemas.microsoft.com/office/drawing/2014/main" xmlns="" id="{EF07755A-32BB-4491-BC0F-C2FA11572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560" y="1957988"/>
            <a:ext cx="280828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 Фото: youtube.com">
            <a:extLst>
              <a:ext uri="{FF2B5EF4-FFF2-40B4-BE49-F238E27FC236}">
                <a16:creationId xmlns:a16="http://schemas.microsoft.com/office/drawing/2014/main" xmlns="" id="{1DAA6A8D-3600-4D4B-B003-7C1C8371E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4573" y="2035615"/>
            <a:ext cx="29273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16D3F58-770B-4BC2-8914-10D2B1B02799}"/>
              </a:ext>
            </a:extLst>
          </p:cNvPr>
          <p:cNvSpPr/>
          <p:nvPr/>
        </p:nvSpPr>
        <p:spPr bwMode="auto">
          <a:xfrm>
            <a:off x="1875086" y="3798180"/>
            <a:ext cx="6480720" cy="7698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Романтизация криминального образа жизни, </a:t>
            </a:r>
          </a:p>
          <a:p>
            <a:pPr algn="ctr"/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одурманивание воровской романтикой</a:t>
            </a:r>
            <a:endParaRPr kumimoji="0" lang="ru-RU" sz="19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4" descr="%D0%B0%D1%83%D0%B5-1024x676">
            <a:extLst>
              <a:ext uri="{FF2B5EF4-FFF2-40B4-BE49-F238E27FC236}">
                <a16:creationId xmlns:a16="http://schemas.microsoft.com/office/drawing/2014/main" xmlns="" id="{843073F2-B72B-4EE4-B75B-E3684F26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5126" y="4607751"/>
            <a:ext cx="289401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news_auenovost1">
            <a:extLst>
              <a:ext uri="{FF2B5EF4-FFF2-40B4-BE49-F238E27FC236}">
                <a16:creationId xmlns:a16="http://schemas.microsoft.com/office/drawing/2014/main" xmlns="" id="{DDB4A0AC-1514-43B7-923B-91C3220C8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7331" y="4568007"/>
            <a:ext cx="303847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0110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26"/>
            <a:ext cx="9144000" cy="6872426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083910" y="334740"/>
            <a:ext cx="7355160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</a:t>
            </a:r>
            <a:endParaRPr lang="ru-RU" sz="26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333535" y="747139"/>
            <a:ext cx="75608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Движение, пропагандирующее стрельбу и насилие </a:t>
            </a:r>
          </a:p>
          <a:p>
            <a:pPr algn="ctr"/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учебных учреждениях </a:t>
            </a:r>
            <a:endParaRPr lang="ru-RU" sz="19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16D3F58-770B-4BC2-8914-10D2B1B02799}"/>
              </a:ext>
            </a:extLst>
          </p:cNvPr>
          <p:cNvSpPr/>
          <p:nvPr/>
        </p:nvSpPr>
        <p:spPr bwMode="auto">
          <a:xfrm>
            <a:off x="1641945" y="3715381"/>
            <a:ext cx="6677106" cy="597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Руководствуются желанием отомстить </a:t>
            </a:r>
          </a:p>
          <a:p>
            <a:pPr algn="ctr"/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незаслуженные обиды от учителей и сверстников</a:t>
            </a:r>
            <a:endParaRPr kumimoji="0" lang="ru-RU" sz="19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0FAF289-E241-4CDF-8DDA-C0238FEE41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0498" y="4365716"/>
            <a:ext cx="3796786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8">
            <a:extLst>
              <a:ext uri="{FF2B5EF4-FFF2-40B4-BE49-F238E27FC236}">
                <a16:creationId xmlns:a16="http://schemas.microsoft.com/office/drawing/2014/main" xmlns="" id="{65F808B1-D283-4ADC-A418-D1496C1440D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8259" y="4415305"/>
            <a:ext cx="3597985" cy="222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3">
            <a:extLst>
              <a:ext uri="{FF2B5EF4-FFF2-40B4-BE49-F238E27FC236}">
                <a16:creationId xmlns:a16="http://schemas.microsoft.com/office/drawing/2014/main" xmlns="" id="{65EF3E72-BAAC-4312-B04B-4D36D5EA0DA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6625" y="1434704"/>
            <a:ext cx="405923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4721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690"/>
            <a:ext cx="9144000" cy="686169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109186" y="121700"/>
            <a:ext cx="7355160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ОФФНИКИ</a:t>
            </a:r>
            <a:endParaRPr lang="ru-RU" sz="2600" b="1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006346" y="621004"/>
            <a:ext cx="756084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Околофутбольные фанаты</a:t>
            </a:r>
            <a:endParaRPr lang="ru-RU" sz="19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16D3F58-770B-4BC2-8914-10D2B1B02799}"/>
              </a:ext>
            </a:extLst>
          </p:cNvPr>
          <p:cNvSpPr/>
          <p:nvPr/>
        </p:nvSpPr>
        <p:spPr bwMode="auto">
          <a:xfrm>
            <a:off x="1785918" y="3214686"/>
            <a:ext cx="6677106" cy="597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движения призывают к демонстрации своей </a:t>
            </a:r>
          </a:p>
          <a:p>
            <a:pPr algn="ctr"/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 на «забивах» – грубых драках «стенка на стенку» </a:t>
            </a:r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xmlns="" id="{794EA7F2-71CC-46D2-8FE8-6786043138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941" y="1049947"/>
            <a:ext cx="5008562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3">
            <a:extLst>
              <a:ext uri="{FF2B5EF4-FFF2-40B4-BE49-F238E27FC236}">
                <a16:creationId xmlns:a16="http://schemas.microsoft.com/office/drawing/2014/main" xmlns="" id="{DA904B78-A1DE-4850-A336-981335863D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3258" y="757167"/>
            <a:ext cx="229235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E23366C6-8DF3-4686-BC6C-E60314E48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536" y="3794803"/>
            <a:ext cx="2773388" cy="28981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tIns="126960" bIns="0" anchor="ctr">
            <a:spAutoFit/>
          </a:bodyPr>
          <a:lstStyle/>
          <a:p>
            <a:pPr eaLnBrk="0" hangingPunct="0"/>
            <a:r>
              <a:rPr lang="ru-RU" b="1" dirty="0" err="1">
                <a:solidFill>
                  <a:srgbClr val="2A5885"/>
                </a:solidFill>
                <a:ea typeface="Calibri" pitchFamily="34" charset="0"/>
                <a:cs typeface="Times New Roman" pitchFamily="18" charset="0"/>
                <a:hlinkClick r:id="rId5"/>
              </a:rPr>
              <a:t>Забивы</a:t>
            </a:r>
            <a:r>
              <a:rPr lang="ru-RU" b="1" dirty="0">
                <a:solidFill>
                  <a:srgbClr val="2A5885"/>
                </a:solidFill>
                <a:ea typeface="Calibri" pitchFamily="34" charset="0"/>
                <a:cs typeface="Times New Roman" pitchFamily="18" charset="0"/>
                <a:hlinkClick r:id="rId5"/>
              </a:rPr>
              <a:t> |ОФ|</a:t>
            </a:r>
            <a:endParaRPr lang="ru-RU" sz="1100" dirty="0">
              <a:solidFill>
                <a:srgbClr val="243F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939393"/>
                </a:solidFill>
                <a:ea typeface="Calibri" pitchFamily="34" charset="0"/>
                <a:cs typeface="Times New Roman" pitchFamily="18" charset="0"/>
                <a:hlinkClick r:id="rId6"/>
              </a:rPr>
              <a:t>29 </a:t>
            </a:r>
            <a:r>
              <a:rPr lang="ru-RU" dirty="0" err="1">
                <a:solidFill>
                  <a:srgbClr val="939393"/>
                </a:solidFill>
                <a:ea typeface="Calibri" pitchFamily="34" charset="0"/>
                <a:cs typeface="Times New Roman" pitchFamily="18" charset="0"/>
                <a:hlinkClick r:id="rId6"/>
              </a:rPr>
              <a:t>янв</a:t>
            </a:r>
            <a:r>
              <a:rPr lang="ru-RU" dirty="0">
                <a:solidFill>
                  <a:srgbClr val="939393"/>
                </a:solidFill>
                <a:ea typeface="Calibri" pitchFamily="34" charset="0"/>
                <a:cs typeface="Times New Roman" pitchFamily="18" charset="0"/>
                <a:hlinkClick r:id="rId6"/>
              </a:rPr>
              <a:t> </a:t>
            </a:r>
            <a:r>
              <a:rPr lang="ru-RU" b="1" dirty="0">
                <a:solidFill>
                  <a:srgbClr val="2E75B6"/>
                </a:solidFill>
                <a:ea typeface="Calibri" pitchFamily="34" charset="0"/>
                <a:cs typeface="Times New Roman" pitchFamily="18" charset="0"/>
                <a:hlinkClick r:id="rId6"/>
              </a:rPr>
              <a:t>201</a:t>
            </a:r>
            <a:r>
              <a:rPr lang="ru-RU" b="1" dirty="0">
                <a:solidFill>
                  <a:srgbClr val="2E75B6"/>
                </a:solidFill>
                <a:ea typeface="Calibri" pitchFamily="34" charset="0"/>
                <a:cs typeface="Times New Roman" pitchFamily="18" charset="0"/>
              </a:rPr>
              <a:t>8</a:t>
            </a:r>
            <a:endParaRPr lang="ru-RU" sz="600" b="1" dirty="0">
              <a:solidFill>
                <a:srgbClr val="2E75B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Действия!</a:t>
            </a:r>
            <a:endParaRPr lang="ru-RU" sz="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Хулиганы, присылайте фото 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 забивов в предложки! Самые крутые окажутся на стене! </a:t>
            </a:r>
            <a:b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Мы ценим ваше участие в группе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" name="Рисунок 22">
            <a:extLst>
              <a:ext uri="{FF2B5EF4-FFF2-40B4-BE49-F238E27FC236}">
                <a16:creationId xmlns:a16="http://schemas.microsoft.com/office/drawing/2014/main" xmlns="" id="{3678A55B-61FF-48E8-A878-E68A62048FB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5215" y="4690217"/>
            <a:ext cx="2317750" cy="186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26">
            <a:extLst>
              <a:ext uri="{FF2B5EF4-FFF2-40B4-BE49-F238E27FC236}">
                <a16:creationId xmlns:a16="http://schemas.microsoft.com/office/drawing/2014/main" xmlns="" id="{4B803C38-48FA-462B-B39B-7415D8201B0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5958" y="4690217"/>
            <a:ext cx="1779588" cy="186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086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26"/>
            <a:ext cx="9144000" cy="6872426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186344" y="284946"/>
            <a:ext cx="735516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«ПОЯСНИ ЗА ШМОТ», «КЭЖУАЛ»</a:t>
            </a:r>
            <a:endParaRPr lang="ru-RU" sz="24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404207" y="665285"/>
            <a:ext cx="756084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Движение, пропагандирующее право его участников требовать у любого прохожего объяснить, почему он надел ту или иную одежду (фирма, стиль, цвет, надписи и т.п.)</a:t>
            </a:r>
          </a:p>
        </p:txBody>
      </p:sp>
      <p:pic>
        <p:nvPicPr>
          <p:cNvPr id="15" name="Рисунок 10">
            <a:extLst>
              <a:ext uri="{FF2B5EF4-FFF2-40B4-BE49-F238E27FC236}">
                <a16:creationId xmlns:a16="http://schemas.microsoft.com/office/drawing/2014/main" xmlns="" id="{4B8629D8-0E57-45A0-94B9-AD8DECB57D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80949"/>
            <a:ext cx="39147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8">
            <a:extLst>
              <a:ext uri="{FF2B5EF4-FFF2-40B4-BE49-F238E27FC236}">
                <a16:creationId xmlns:a16="http://schemas.microsoft.com/office/drawing/2014/main" xmlns="" id="{5CFB755E-6DD5-4B0B-9A1C-290D596A97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4985" y="3989451"/>
            <a:ext cx="4310062" cy="261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7520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26"/>
            <a:ext cx="9144000" cy="6872426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292624" y="537230"/>
            <a:ext cx="735516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«ЗАЦЕПИНГ»</a:t>
            </a:r>
            <a:endParaRPr lang="ru-RU" sz="24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upl_1491680053_499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8223" y="1268761"/>
            <a:ext cx="3383176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268760"/>
            <a:ext cx="33123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8222" y="3931954"/>
            <a:ext cx="3383176" cy="22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921224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26"/>
            <a:ext cx="9144000" cy="6872426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186344" y="284946"/>
            <a:ext cx="735516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«БЕГИ И УМРИ»</a:t>
            </a:r>
            <a:endParaRPr lang="ru-RU" sz="24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404207" y="665285"/>
            <a:ext cx="756084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Движение смельчаков, призывающих бросить вызов судьбе, перебежав  дорогу перед автомобилем, </a:t>
            </a:r>
          </a:p>
          <a:p>
            <a:pPr algn="ctr"/>
            <a:r>
              <a:rPr lang="ru-RU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который движется на большой скорости</a:t>
            </a:r>
          </a:p>
        </p:txBody>
      </p:sp>
      <p:pic>
        <p:nvPicPr>
          <p:cNvPr id="11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4787" y="1714026"/>
            <a:ext cx="3169137" cy="221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игра беги или умр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946" y="1680948"/>
            <a:ext cx="3324135" cy="228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1694787" y="4883527"/>
            <a:ext cx="3024336" cy="97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19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 «Беги или умри»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часто является результатом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9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пора между подростками,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19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тветом на традиционный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kumimoji="0" lang="ru-RU" sz="19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«СЛАБО»?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46" y="4190677"/>
            <a:ext cx="3384417" cy="23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2373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043608" y="455775"/>
            <a:ext cx="7848872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Факторы и причины возникновения воровства</a:t>
            </a:r>
            <a:endParaRPr lang="ru-RU" sz="26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299563" y="1082451"/>
            <a:ext cx="738723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наследственные (биологические):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 нарушения психики и интеллекта ребенка, не позволяющие ему усвоить и реализовать нравственные нормы и ценности, представления о своей и чужой собственности;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средовые: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негативный пример родителей и близкого окружения, сверстников, социальные условия, побуждающие к воровству (трудное материальное положение семьи, чрезмерная занятость родителей, разного рода зависимости и т.д.), сближение подростка с криминальной личностью или группой; равнодушная или попустительская реакция ближнего окружения;</a:t>
            </a:r>
            <a:endParaRPr lang="ru-RU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педагогические:</a:t>
            </a: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непродуктивные стратегии воспитания в семье, ДОУ, школе (недостаток внимания и заботы к ребенку со стороны родителей, сравнение с другими детьми не в пользу своего, игнорирование потребностей в эмоциональных контактах, равнодушная реакция близких на первичные нарушения ребенком нравственных норм, неуважение к чужой собственности, трудности в установлении общения, унижение, неадекватные требования к нему. </a:t>
            </a:r>
            <a:endParaRPr lang="ru-RU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7956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331640" y="260648"/>
            <a:ext cx="735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оценки </a:t>
            </a:r>
          </a:p>
          <a:p>
            <a:pPr indent="450215" algn="ctr"/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семейного неблагополучия</a:t>
            </a:r>
            <a:endParaRPr lang="ru-RU" sz="28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371600" y="1196752"/>
            <a:ext cx="73152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</a:t>
            </a: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неблагополучие </a:t>
            </a:r>
            <a:r>
              <a:rPr lang="ru-RU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подавляют, игнорируют, угрожают, навязывают свой образ жизни и т.д</a:t>
            </a:r>
            <a:r>
              <a:rPr lang="ru-RU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неблагополучие </a:t>
            </a:r>
            <a:r>
              <a:rPr lang="ru-RU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 наказывают, не кормят, заставляют зарабатывать различными незаконными способами, принуждают и т.д</a:t>
            </a:r>
            <a:r>
              <a:rPr lang="ru-RU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неблагополучие (бесконтрольность, выгоняют из дома, бросают на произвол, перекладывают взрослые обязанности и т.д.).</a:t>
            </a:r>
          </a:p>
        </p:txBody>
      </p:sp>
    </p:spTree>
    <p:extLst>
      <p:ext uri="{BB962C8B-B14F-4D97-AF65-F5344CB8AC3E}">
        <p14:creationId xmlns:p14="http://schemas.microsoft.com/office/powerpoint/2010/main" val="161271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301944" y="554794"/>
            <a:ext cx="735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Типовые сценарии </a:t>
            </a:r>
          </a:p>
          <a:p>
            <a:pPr indent="450215"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возникновения склонности к воровству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301944" y="1844824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en-US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причина возникновения</a:t>
            </a:r>
          </a:p>
          <a:p>
            <a:endParaRPr lang="ru-RU" sz="1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искажения в системе ценностей, деструктивные установка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поведения и привычки</a:t>
            </a:r>
          </a:p>
          <a:p>
            <a:endParaRPr lang="ru-RU" sz="1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развития поведения</a:t>
            </a:r>
          </a:p>
          <a:p>
            <a:endParaRPr lang="ru-RU" sz="1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прогнозы и содержание профилактической работы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4215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043608" y="462599"/>
            <a:ext cx="79175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Воровство как психологическая зависимость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259632" y="1044198"/>
            <a:ext cx="756084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Нивелируется ценность переживаний других людей от потери вещей.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Преобладает ценность получения удовольствия от присвоения чужих вещей.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ничего не могу с собой поделать, мое желание взять чужое сильнее меня».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Неконтролируемые побуждения взять чужую вещь незаметно для окружающих, получая при этом удовольствие.</a:t>
            </a:r>
          </a:p>
          <a:p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Пессимистический прогноз: педагоги и родители не прилагают никаких усилий для предупреждения и коррекции формирующейся склонности, которая впоследствии закрепляется и становится привычным.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Оптимистический прогноз: семье и ребенку оказывается психолого-педагогическая и медицинская помощь, включающая коррекцию психических нарушений, формирования и развитие адекватных источников удовлетворения потребностей и получения положительных эмоций, включение ребенка в социально активную деятельность, вызывающая интерес, успех. В результате работы - снижение тревожности, восстановление доверительных отношений в системе «родитель – ребенок».</a:t>
            </a:r>
          </a:p>
          <a:p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028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8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081296" y="420469"/>
            <a:ext cx="79175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Воровство как следствие недостаточно сформированной этической регуляции поведения </a:t>
            </a:r>
            <a:endParaRPr lang="ru-RU" sz="2600" b="1" dirty="0" smtClean="0">
              <a:solidFill>
                <a:srgbClr val="99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/>
            <a:r>
              <a:rPr lang="ru-RU" sz="26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сферы удовольствий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259632" y="1775619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Преобладает ценность реализовать собственные мечты и желания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Нивелируется ценность чужой собственности и желаний других людей.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«Брать чужое нельзя только взрослым, на детей этот запрет не распространяется»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Импульсивные действия, направленные на желание обладать понравившейся вещью</a:t>
            </a:r>
          </a:p>
          <a:p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Пессимистический сценарий:  невмешательство педагогов и родителей в ситуацию приводит к потере ребенком самоконтроля, неумению прогнозировать последствия собственных поступков, привычка укореняется.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Оптимистический: коррекция отклонений в развитии моральной сферы, включая формирование представлений о последствиях воровства (потеря друзей, плохая репутация, утрата доверия и т.д.), развитие умений саморегуляции поведения и эмоций, развитие моральной ответственности за содеянное, что приводит к осознанию и контролю.</a:t>
            </a:r>
          </a:p>
        </p:txBody>
      </p:sp>
    </p:spTree>
    <p:extLst>
      <p:ext uri="{BB962C8B-B14F-4D97-AF65-F5344CB8AC3E}">
        <p14:creationId xmlns:p14="http://schemas.microsoft.com/office/powerpoint/2010/main" val="59141639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8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226488" y="285728"/>
            <a:ext cx="79175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Воровство как выбор неадекватного способа удовлетворения потребности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285852" y="1214422"/>
            <a:ext cx="7560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ценность, связанная с удовлетворением потребности в любви, внимании, понимании, доверии, уважении.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Минимизируются ценности чужой собственности, соблюдения нравственных и общественных норм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«Послушай родителей и сделай наоборот», «Я тоже такое хочу…»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Демонстративное воровство с целью привлечь внимание родителей и другого близкого окружения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Пессимистический: негативными последствиями невмешательства педагогов и родителей является закрепление деструктивного способа и противоправных средств удовлетворения потребности, перерастание возрастной оппозиции в криминальную, обращение к воровству как способу удовлетворения других потребностей. </a:t>
            </a:r>
            <a:endParaRPr lang="ru-RU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Оптимистический: оказание психолого-педагогической помощи в осознании ключевых истинных потребностей, поиске социально одобряемых способов их удовлетворения. Особая роль отводится созданию воспитательной ситуации социального закаливания, ответственного выбора, авансирования доверием.</a:t>
            </a:r>
          </a:p>
        </p:txBody>
      </p:sp>
    </p:spTree>
    <p:extLst>
      <p:ext uri="{BB962C8B-B14F-4D97-AF65-F5344CB8AC3E}">
        <p14:creationId xmlns:p14="http://schemas.microsoft.com/office/powerpoint/2010/main" val="110178460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8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081296" y="420469"/>
            <a:ext cx="79175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Воровство как неадекватная форма самоутверждения в среде сверстников и/или семье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259632" y="1775619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Преобладает ценности самоутверждения, признания.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Нивелируется ценность соблюдения общественно одобряемого поведения.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«Хочу быть не хуже других», «Когда у меня это будет, то со мной захотят дружить».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Демонстративное воровство с целью привлечь внимание родителей и другого близкого окружения. </a:t>
            </a:r>
          </a:p>
          <a:p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Пессимистический: невмешательство приводит к вхождению в криминогенную, а затем приступную группу. </a:t>
            </a:r>
            <a:endParaRPr lang="ru-RU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Оптимистический: нейтрализация воздействия и влияния референтной группы, членом которой считает себя подросток; выстраивание адекватных способов самоутверждения, социальной адаптации в коллективе сверстников и социализации в семье, расширение социальных контактов за счет взаимодействия со сверстниками. </a:t>
            </a:r>
          </a:p>
        </p:txBody>
      </p:sp>
    </p:spTree>
    <p:extLst>
      <p:ext uri="{BB962C8B-B14F-4D97-AF65-F5344CB8AC3E}">
        <p14:creationId xmlns:p14="http://schemas.microsoft.com/office/powerpoint/2010/main" val="329515436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8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914400" y="746204"/>
            <a:ext cx="79175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Воровство как стремление помочь семье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259632" y="1775619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Преобладают ценности материального благополучия своей семьи, любви к родителям, другим члена семьи.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Минимизированы ценности уважения чужой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собственности.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могу помочь своей семье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Воровство с одновременным испытанием стыда за свои действия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Пессимистический: невмешательство приводит к приобретению и присвоению подростком опыта преступного поведения.</a:t>
            </a:r>
          </a:p>
          <a:p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Оптимистический: включает оказание подростку и его семье социально-педагогической помощи, создание условий для принятия правовых, социальных и морально-нравственных норм; коррекция представлений подростка о своей и чужой собственности, летняя занятость.</a:t>
            </a:r>
          </a:p>
        </p:txBody>
      </p:sp>
    </p:spTree>
    <p:extLst>
      <p:ext uri="{BB962C8B-B14F-4D97-AF65-F5344CB8AC3E}">
        <p14:creationId xmlns:p14="http://schemas.microsoft.com/office/powerpoint/2010/main" val="2259648857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000100" y="500042"/>
            <a:ext cx="79175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Воровство как развлечение и хобби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285852" y="1285860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ценность- самореализация.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Нивелируются ценности соблюдения нравственных, правовых и социальных норм.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пойман – не вор».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креативности в изобретении новых способов и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изощренности.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Пессимистический: невмешательство в ситуацию приводит к формированию извращенной культуры отдыха и развлечения, закреплению моделей рискованного поведения.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Оптимистический: связан с переориентацией подростка на социально одобряемые формы проявления активности: расширение путей, форм и способов самореализации, создание условий для содержательного отдыха и развлечений, вовлечение в деятельность различных кружков, клубов, объединений, в том числе и волонтерских, поисковых отрядов.</a:t>
            </a:r>
          </a:p>
        </p:txBody>
      </p:sp>
    </p:spTree>
    <p:extLst>
      <p:ext uri="{BB962C8B-B14F-4D97-AF65-F5344CB8AC3E}">
        <p14:creationId xmlns:p14="http://schemas.microsoft.com/office/powerpoint/2010/main" val="660265101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8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902960" y="241479"/>
            <a:ext cx="79175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Воровство как способ получения материального благополучия для себя, средств для реализации психологической зависимости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259632" y="1775619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Абсолютизируется ценность материального благополучия любой ценой.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минимуму сведена ценность упорного труда на пути к достижению цели, желаемого результата.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«Зачем трудиться, если можно взять».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продуманное поведение, отсутствие чувства стыда.</a:t>
            </a:r>
          </a:p>
          <a:p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Пессимистический: невмешательство в ситуацию приводит к искажению представлений о степени ответственности за правонарушение, возникает уверенность в безнаказанности, приобретается опыт приступного поведения - активизируется опыт при возникновении желаемого объекта.</a:t>
            </a:r>
          </a:p>
          <a:p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Оптимистический: оказание несовершеннолетнему социально-педагогической помощи в осознании ответственности за свои действия и поступки, поиск социально одобряемых способов решения материальных проблем. </a:t>
            </a:r>
          </a:p>
        </p:txBody>
      </p:sp>
    </p:spTree>
    <p:extLst>
      <p:ext uri="{BB962C8B-B14F-4D97-AF65-F5344CB8AC3E}">
        <p14:creationId xmlns:p14="http://schemas.microsoft.com/office/powerpoint/2010/main" val="1089806232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8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902960" y="241479"/>
            <a:ext cx="79175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Воровство как следствие попадания в зависимость от криминальной группы/личности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236768" y="1375510"/>
            <a:ext cx="7560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Абсолютной становится ценность признания, самоутверждения в коллективе.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Нивелируется ценность соблюдения нравственных и правовых норм.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«Меня заставили».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Зависимое несамостоятельное поведение: групповое воровство под психологическим давлением членов авторитетной группы при неспособности противостоять ему, проявить отказ.</a:t>
            </a:r>
          </a:p>
          <a:p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Пессимистический: невмешательство взрослых приводит к развитию неврастении, фобии, депрессивных проявлений, увеличению риска самовольных уходов, развитие суицидальной активности.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Оптимистический: включает защиту подростка от воздействия криминогенной личности, группы, от вымогательства, шантажа, угроз, физического насилия и психологического давления, восстановление доверительных отношений с членами семьи и ближнем окружением, оказание социально-психологической помощи в освоении моделей поведения, позволяющей противостоять давлению, повышению самооценки.</a:t>
            </a:r>
          </a:p>
        </p:txBody>
      </p:sp>
    </p:spTree>
    <p:extLst>
      <p:ext uri="{BB962C8B-B14F-4D97-AF65-F5344CB8AC3E}">
        <p14:creationId xmlns:p14="http://schemas.microsoft.com/office/powerpoint/2010/main" val="1861756962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534921" y="1285378"/>
            <a:ext cx="702611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«….Там, где воспитатели не соединены в коллектив и коллектив не имеет единого плана работы, единого тона, единого точного подхода к ребенку, там не может быть никакого  воспитательного процесса".</a:t>
            </a:r>
          </a:p>
          <a:p>
            <a:pPr algn="r"/>
            <a:r>
              <a:rPr lang="ru-RU" sz="2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</a:t>
            </a:r>
          </a:p>
          <a:p>
            <a:pPr algn="ctr"/>
            <a:endParaRPr lang="ru-RU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профилактики!!!</a:t>
            </a:r>
            <a:endParaRPr lang="ru-RU" sz="4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505243" y="1517300"/>
            <a:ext cx="738723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ru-RU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11185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xmlns="" id="{3403E30C-FEE8-4A96-9687-5C370F4F3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39688"/>
            <a:ext cx="6579964" cy="468312"/>
          </a:xfrm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rgbClr val="008000"/>
                </a:solidFill>
              </a:rPr>
              <a:t>Семейный кувшин эмоций</a:t>
            </a:r>
            <a:endParaRPr lang="ru-RU" altLang="ru-RU" sz="2800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819F630F-B65B-4213-B161-666B3DF410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2300" y="1803400"/>
            <a:ext cx="4386263" cy="5026025"/>
          </a:xfrm>
          <a:noFill/>
        </p:spPr>
      </p:pic>
      <p:sp>
        <p:nvSpPr>
          <p:cNvPr id="5" name="Скругленная прямоугольная выноска 4">
            <a:extLst>
              <a:ext uri="{FF2B5EF4-FFF2-40B4-BE49-F238E27FC236}">
                <a16:creationId xmlns:a16="http://schemas.microsoft.com/office/drawing/2014/main" xmlns="" id="{E81B9151-3098-41CD-8225-05830EF62B5B}"/>
              </a:ext>
            </a:extLst>
          </p:cNvPr>
          <p:cNvSpPr/>
          <p:nvPr/>
        </p:nvSpPr>
        <p:spPr>
          <a:xfrm>
            <a:off x="6625431" y="639762"/>
            <a:ext cx="2411065" cy="781049"/>
          </a:xfrm>
          <a:prstGeom prst="wedgeRoundRectCallout">
            <a:avLst>
              <a:gd name="adj1" fmla="val -57867"/>
              <a:gd name="adj2" fmla="val 11978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Воровство, кражи, грабежи!</a:t>
            </a:r>
          </a:p>
        </p:txBody>
      </p:sp>
      <p:sp>
        <p:nvSpPr>
          <p:cNvPr id="6" name="Скругленная прямоугольная выноска 5">
            <a:extLst>
              <a:ext uri="{FF2B5EF4-FFF2-40B4-BE49-F238E27FC236}">
                <a16:creationId xmlns:a16="http://schemas.microsoft.com/office/drawing/2014/main" xmlns="" id="{C9D6A8BA-CAF9-4BA9-B2B8-546922044118}"/>
              </a:ext>
            </a:extLst>
          </p:cNvPr>
          <p:cNvSpPr/>
          <p:nvPr/>
        </p:nvSpPr>
        <p:spPr>
          <a:xfrm>
            <a:off x="4278314" y="639762"/>
            <a:ext cx="2179114" cy="515938"/>
          </a:xfrm>
          <a:prstGeom prst="wedgeRoundRectCallout">
            <a:avLst>
              <a:gd name="adj1" fmla="val 9607"/>
              <a:gd name="adj2" fmla="val 20285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Агрессия!</a:t>
            </a:r>
          </a:p>
        </p:txBody>
      </p:sp>
      <p:sp>
        <p:nvSpPr>
          <p:cNvPr id="7" name="Скругленная прямоугольная выноска 6">
            <a:extLst>
              <a:ext uri="{FF2B5EF4-FFF2-40B4-BE49-F238E27FC236}">
                <a16:creationId xmlns:a16="http://schemas.microsoft.com/office/drawing/2014/main" xmlns="" id="{C9FC73E1-F64A-4BE4-B7E5-8694FECB124E}"/>
              </a:ext>
            </a:extLst>
          </p:cNvPr>
          <p:cNvSpPr/>
          <p:nvPr/>
        </p:nvSpPr>
        <p:spPr>
          <a:xfrm>
            <a:off x="1763688" y="560800"/>
            <a:ext cx="2070361" cy="1054100"/>
          </a:xfrm>
          <a:prstGeom prst="wedgeRoundRectCallout">
            <a:avLst>
              <a:gd name="adj1" fmla="val 120362"/>
              <a:gd name="adj2" fmla="val 804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Крики, истерики, капризы!</a:t>
            </a:r>
          </a:p>
        </p:txBody>
      </p:sp>
      <p:sp useBgFill="1"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28386063-8DB3-470A-BD68-B18E7EDB97CA}"/>
              </a:ext>
            </a:extLst>
          </p:cNvPr>
          <p:cNvSpPr/>
          <p:nvPr/>
        </p:nvSpPr>
        <p:spPr>
          <a:xfrm>
            <a:off x="5172075" y="2128838"/>
            <a:ext cx="1814513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Гнев, злоба,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агрессия </a:t>
            </a:r>
          </a:p>
        </p:txBody>
      </p:sp>
      <p:sp useBgFill="1"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35DD10F2-05BC-4E10-AF13-27D48DFFC29D}"/>
              </a:ext>
            </a:extLst>
          </p:cNvPr>
          <p:cNvSpPr/>
          <p:nvPr/>
        </p:nvSpPr>
        <p:spPr>
          <a:xfrm>
            <a:off x="5249863" y="2978150"/>
            <a:ext cx="1658937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Обида,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боль, страх</a:t>
            </a:r>
          </a:p>
        </p:txBody>
      </p:sp>
      <p:sp useBgFill="1"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AD886778-FB62-4CD0-8ECD-AE90F37F773C}"/>
              </a:ext>
            </a:extLst>
          </p:cNvPr>
          <p:cNvSpPr/>
          <p:nvPr/>
        </p:nvSpPr>
        <p:spPr>
          <a:xfrm>
            <a:off x="5151438" y="3927475"/>
            <a:ext cx="1814512" cy="9763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Потребности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в принятии, близости, любви</a:t>
            </a:r>
          </a:p>
        </p:txBody>
      </p:sp>
      <p:sp useBgFill="1"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E6302DEA-5DB6-413D-B251-A3683F06BCE5}"/>
              </a:ext>
            </a:extLst>
          </p:cNvPr>
          <p:cNvSpPr/>
          <p:nvPr/>
        </p:nvSpPr>
        <p:spPr>
          <a:xfrm>
            <a:off x="4868863" y="5280025"/>
            <a:ext cx="2420937" cy="9286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Базисные  стремления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Я – хороший!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Я - любим!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Я - смогу! 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8F0C4DF-2535-4733-A904-A543A903AF85}"/>
              </a:ext>
            </a:extLst>
          </p:cNvPr>
          <p:cNvCxnSpPr/>
          <p:nvPr/>
        </p:nvCxnSpPr>
        <p:spPr>
          <a:xfrm>
            <a:off x="5172075" y="2814638"/>
            <a:ext cx="1814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829B3E4-2DB2-4B03-AFFA-0B57064201AF}"/>
              </a:ext>
            </a:extLst>
          </p:cNvPr>
          <p:cNvCxnSpPr/>
          <p:nvPr/>
        </p:nvCxnSpPr>
        <p:spPr>
          <a:xfrm flipV="1">
            <a:off x="5151438" y="3727450"/>
            <a:ext cx="1793875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6A4F9C0-9113-43A2-A5DD-AED3B4B9120E}"/>
              </a:ext>
            </a:extLst>
          </p:cNvPr>
          <p:cNvCxnSpPr/>
          <p:nvPr/>
        </p:nvCxnSpPr>
        <p:spPr>
          <a:xfrm flipV="1">
            <a:off x="4549775" y="5035550"/>
            <a:ext cx="2814638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xmlns="" id="{B6BF8FDE-D452-4DFB-9F84-E9226E7F9CBF}"/>
              </a:ext>
            </a:extLst>
          </p:cNvPr>
          <p:cNvSpPr/>
          <p:nvPr/>
        </p:nvSpPr>
        <p:spPr>
          <a:xfrm>
            <a:off x="0" y="1666875"/>
            <a:ext cx="4278313" cy="10541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Разрушительные  чувства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2B2B2">
                    <a:lumMod val="5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B2B2B2">
                    <a:lumMod val="5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ур.</a:t>
            </a:r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xmlns="" id="{ADC726B0-E7FF-40D4-BC33-816CAE69618C}"/>
              </a:ext>
            </a:extLst>
          </p:cNvPr>
          <p:cNvSpPr/>
          <p:nvPr/>
        </p:nvSpPr>
        <p:spPr>
          <a:xfrm>
            <a:off x="0" y="4079875"/>
            <a:ext cx="4278313" cy="105568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Неудовлетворенные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потребности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2B2B2">
                    <a:lumMod val="5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III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B2B2B2">
                    <a:lumMod val="5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ур.</a:t>
            </a:r>
          </a:p>
        </p:txBody>
      </p: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xmlns="" id="{27E37A14-9125-4A6B-AD42-AD38C98995BE}"/>
              </a:ext>
            </a:extLst>
          </p:cNvPr>
          <p:cNvSpPr/>
          <p:nvPr/>
        </p:nvSpPr>
        <p:spPr>
          <a:xfrm>
            <a:off x="0" y="2873375"/>
            <a:ext cx="4278313" cy="10541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Страдательные  чувства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2B2B2">
                    <a:lumMod val="5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II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B2B2B2">
                    <a:lumMod val="5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ур.</a:t>
            </a:r>
          </a:p>
        </p:txBody>
      </p:sp>
      <p:sp>
        <p:nvSpPr>
          <p:cNvPr id="20" name="Стрелка вправо 19">
            <a:extLst>
              <a:ext uri="{FF2B5EF4-FFF2-40B4-BE49-F238E27FC236}">
                <a16:creationId xmlns:a16="http://schemas.microsoft.com/office/drawing/2014/main" xmlns="" id="{EF96466D-727D-4A37-A480-A7B09D315212}"/>
              </a:ext>
            </a:extLst>
          </p:cNvPr>
          <p:cNvSpPr/>
          <p:nvPr/>
        </p:nvSpPr>
        <p:spPr>
          <a:xfrm>
            <a:off x="0" y="5287963"/>
            <a:ext cx="4278313" cy="10541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Чувства  для  жизни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    и развития    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2B2B2">
                    <a:lumMod val="5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IY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B2B2B2">
                    <a:lumMod val="5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ур.</a:t>
            </a:r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xmlns="" id="{CC12DCF1-4EF5-494B-8B74-2EE671ACB550}"/>
              </a:ext>
            </a:extLst>
          </p:cNvPr>
          <p:cNvSpPr/>
          <p:nvPr/>
        </p:nvSpPr>
        <p:spPr>
          <a:xfrm>
            <a:off x="5945188" y="2720975"/>
            <a:ext cx="268287" cy="257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D3CC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2" name="Стрелка вниз 21">
            <a:extLst>
              <a:ext uri="{FF2B5EF4-FFF2-40B4-BE49-F238E27FC236}">
                <a16:creationId xmlns:a16="http://schemas.microsoft.com/office/drawing/2014/main" xmlns="" id="{80439FFA-4B6B-4541-88F1-E88B257746B2}"/>
              </a:ext>
            </a:extLst>
          </p:cNvPr>
          <p:cNvSpPr/>
          <p:nvPr/>
        </p:nvSpPr>
        <p:spPr>
          <a:xfrm>
            <a:off x="5919788" y="3571875"/>
            <a:ext cx="268287" cy="257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D3CC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3" name="Стрелка вниз 22">
            <a:extLst>
              <a:ext uri="{FF2B5EF4-FFF2-40B4-BE49-F238E27FC236}">
                <a16:creationId xmlns:a16="http://schemas.microsoft.com/office/drawing/2014/main" xmlns="" id="{FEF42901-5BFC-4C64-AEFC-FC34BB784D2E}"/>
              </a:ext>
            </a:extLst>
          </p:cNvPr>
          <p:cNvSpPr/>
          <p:nvPr/>
        </p:nvSpPr>
        <p:spPr>
          <a:xfrm>
            <a:off x="5945188" y="4872038"/>
            <a:ext cx="268287" cy="257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D3CC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" y="70432"/>
            <a:ext cx="9144000" cy="6858000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B997DD6-2CD7-4826-B9FA-896BE7A114F4}"/>
              </a:ext>
            </a:extLst>
          </p:cNvPr>
          <p:cNvSpPr/>
          <p:nvPr/>
        </p:nvSpPr>
        <p:spPr>
          <a:xfrm>
            <a:off x="1565830" y="3429000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сотрудничество!</a:t>
            </a:r>
            <a:endParaRPr lang="ru-RU" sz="4400" dirty="0">
              <a:solidFill>
                <a:srgbClr val="99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56FD444-7DBC-412A-8688-F85986F663F9}"/>
              </a:ext>
            </a:extLst>
          </p:cNvPr>
          <p:cNvSpPr/>
          <p:nvPr/>
        </p:nvSpPr>
        <p:spPr>
          <a:xfrm>
            <a:off x="1439980" y="5974832"/>
            <a:ext cx="7282496" cy="51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3000" b="1" dirty="0">
                <a:solidFill>
                  <a:srgbClr val="006600"/>
                </a:solidFill>
                <a:latin typeface="Monotype Corsiva" pitchFamily="66" charset="0"/>
              </a:rPr>
              <a:t>педагог-психолог  Т.В. Жулего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65830" y="539976"/>
            <a:ext cx="7030796" cy="176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3000" b="1" dirty="0">
                <a:solidFill>
                  <a:schemeClr val="bg2"/>
                </a:solidFill>
                <a:latin typeface="Monotype Corsiva" pitchFamily="66" charset="0"/>
              </a:rPr>
              <a:t>«Кризисное отделение</a:t>
            </a:r>
            <a:br>
              <a:rPr lang="ru-RU" altLang="ru-RU" sz="3000" b="1" dirty="0">
                <a:solidFill>
                  <a:schemeClr val="bg2"/>
                </a:solidFill>
                <a:latin typeface="Monotype Corsiva" pitchFamily="66" charset="0"/>
              </a:rPr>
            </a:br>
            <a:r>
              <a:rPr lang="ru-RU" altLang="ru-RU" sz="3000" b="1" dirty="0">
                <a:solidFill>
                  <a:schemeClr val="bg2"/>
                </a:solidFill>
                <a:latin typeface="Monotype Corsiva" pitchFamily="66" charset="0"/>
              </a:rPr>
              <a:t> психолого-педагогической помощи </a:t>
            </a:r>
            <a:br>
              <a:rPr lang="ru-RU" altLang="ru-RU" sz="3000" b="1" dirty="0">
                <a:solidFill>
                  <a:schemeClr val="bg2"/>
                </a:solidFill>
                <a:latin typeface="Monotype Corsiva" pitchFamily="66" charset="0"/>
              </a:rPr>
            </a:br>
            <a:r>
              <a:rPr lang="ru-RU" altLang="ru-RU" sz="3000" b="1" dirty="0">
                <a:solidFill>
                  <a:schemeClr val="bg2"/>
                </a:solidFill>
                <a:latin typeface="Monotype Corsiva" pitchFamily="66" charset="0"/>
              </a:rPr>
              <a:t>семье и детям»</a:t>
            </a:r>
            <a:br>
              <a:rPr lang="ru-RU" altLang="ru-RU" sz="3000" b="1" dirty="0">
                <a:solidFill>
                  <a:schemeClr val="bg2"/>
                </a:solidFill>
                <a:latin typeface="Monotype Corsiva" pitchFamily="66" charset="0"/>
              </a:rPr>
            </a:br>
            <a:r>
              <a:rPr lang="ru-RU" altLang="ru-RU" sz="3000" b="1" dirty="0">
                <a:solidFill>
                  <a:schemeClr val="bg2"/>
                </a:solidFill>
                <a:latin typeface="Monotype Corsiva" pitchFamily="66" charset="0"/>
              </a:rPr>
              <a:t>ГКУ «Осташковский детский  центр»</a:t>
            </a:r>
            <a:endParaRPr lang="ru-RU" sz="3000" b="1" dirty="0">
              <a:solidFill>
                <a:schemeClr val="bg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87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080120" y="537426"/>
            <a:ext cx="7602183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Несовершеннолетние «группы риска»</a:t>
            </a:r>
            <a:endParaRPr lang="ru-RU" sz="26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547664" y="1517300"/>
            <a:ext cx="713463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выходцы из неблагополучных, социально-дезориентированных семей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воспитывающиеся в дисгармоничных семьях 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родителей, лишенных родительских прав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«золотая молодежь»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несовершеннолетние, имеющие склонность к агрессии, силовому методу решения проблем и споров, с неразвитыми навыками рефлексии и саморегуляции 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несовершеннолетние, склонные к бродяжничеству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безнадзорные несовершеннолетние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из п</a:t>
            </a:r>
            <a:r>
              <a:rPr lang="ru-RU" sz="2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севдоблагополучных семей</a:t>
            </a:r>
          </a:p>
        </p:txBody>
      </p:sp>
    </p:spTree>
    <p:extLst>
      <p:ext uri="{BB962C8B-B14F-4D97-AF65-F5344CB8AC3E}">
        <p14:creationId xmlns:p14="http://schemas.microsoft.com/office/powerpoint/2010/main" val="2443906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73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1043608" y="228456"/>
            <a:ext cx="7848872" cy="927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основа педагогической деятельности: общие компетенции педагога</a:t>
            </a:r>
            <a:endParaRPr lang="ru-RU" sz="26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274425" y="1517300"/>
            <a:ext cx="73872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Char char="-"/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эмоционального благополучия </a:t>
            </a: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через непосредственное общение с каждым ребенком, уважительное отношение к каждому ребенку, к его чувствам и потребностям</a:t>
            </a:r>
          </a:p>
          <a:p>
            <a:pPr algn="just">
              <a:lnSpc>
                <a:spcPct val="80000"/>
              </a:lnSpc>
              <a:defRPr/>
            </a:pPr>
            <a:endParaRPr lang="ru-RU" alt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индивидуальности </a:t>
            </a: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создание условий для свободного выбора детьми деятельности, для принятия детьми решений, выражения своих чувств и мыслей</a:t>
            </a:r>
          </a:p>
          <a:p>
            <a:pPr algn="just">
              <a:lnSpc>
                <a:spcPct val="80000"/>
              </a:lnSpc>
              <a:defRPr/>
            </a:pPr>
            <a:endParaRPr lang="ru-RU" alt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не директивной помощи детям, </a:t>
            </a: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детской инициативы и самостоятельности в разных видах деятельности, развитие коммуникативных способностей детей</a:t>
            </a:r>
          </a:p>
          <a:p>
            <a:pPr algn="just">
              <a:lnSpc>
                <a:spcPct val="80000"/>
              </a:lnSpc>
              <a:defRPr/>
            </a:pPr>
            <a:endParaRPr lang="ru-RU" alt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построение вариативного развивающего образования, </a:t>
            </a: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ориентированного на зону ближайшего развития каждого ребенка</a:t>
            </a:r>
          </a:p>
          <a:p>
            <a:pPr algn="just">
              <a:lnSpc>
                <a:spcPct val="80000"/>
              </a:lnSpc>
              <a:defRPr/>
            </a:pPr>
            <a:endParaRPr lang="ru-RU" alt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взаимодействия с родителями </a:t>
            </a: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образования ребенка, вовлечения их в образовательную деятельность</a:t>
            </a:r>
            <a:endParaRPr lang="en-US" alt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32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914400" y="177864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2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уровня социальной активности несовершеннолетних</a:t>
            </a:r>
          </a:p>
          <a:p>
            <a:pPr indent="450215" algn="ctr"/>
            <a:r>
              <a:rPr lang="ru-RU" sz="22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степени «благоприятности-неблагоприятности»</a:t>
            </a:r>
            <a:endParaRPr lang="ru-RU" sz="22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428728" y="1285860"/>
            <a:ext cx="7139136" cy="4985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900" b="1" i="1" dirty="0">
                <a:solidFill>
                  <a:srgbClr val="53247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уровень: </a:t>
            </a:r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социальная позиция высокого уровня  (социальная инициатива, творческая деятельность)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900" b="1" i="1" dirty="0">
                <a:solidFill>
                  <a:srgbClr val="5324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 </a:t>
            </a:r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уровень (ответственное отношение к своим обязанностям, но не выходит за рамки «от и до»)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900" b="1" i="1" dirty="0">
                <a:solidFill>
                  <a:srgbClr val="5324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</a:t>
            </a:r>
            <a:r>
              <a:rPr lang="ru-RU" sz="1900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пассивная соц.позиция с позитивным духовным потенциалом (низкая активность, но добрые намерения)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u-RU" sz="1900" b="1" i="1" dirty="0">
                <a:solidFill>
                  <a:srgbClr val="5324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 </a:t>
            </a:r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пассивная соц.позиция с негативным духовным  потенциалом (инертность, скептицизм, социальные разочарования и обиды)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900" b="1" i="1" dirty="0">
                <a:solidFill>
                  <a:srgbClr val="5324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</a:t>
            </a:r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негативная соц.позиция (псевдоактивность, как результат прогматичности и эгоистического интереса)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u-RU" sz="1900" b="1" i="1" dirty="0">
                <a:solidFill>
                  <a:srgbClr val="5324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</a:t>
            </a:r>
            <a:r>
              <a:rPr lang="ru-RU" sz="19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соц.позиция с негативно девиантным характером (антипозиция обуславливающая устойчивое отклоняющееся поведение)</a:t>
            </a:r>
          </a:p>
        </p:txBody>
      </p:sp>
    </p:spTree>
    <p:extLst>
      <p:ext uri="{BB962C8B-B14F-4D97-AF65-F5344CB8AC3E}">
        <p14:creationId xmlns:p14="http://schemas.microsoft.com/office/powerpoint/2010/main" val="3183627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857224" y="357166"/>
            <a:ext cx="8136904" cy="43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форм отклоняющегося поведения </a:t>
            </a:r>
            <a:endParaRPr lang="ru-RU" sz="22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428728" y="1285860"/>
            <a:ext cx="7139136" cy="38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900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Таблица 27">
            <a:extLst>
              <a:ext uri="{FF2B5EF4-FFF2-40B4-BE49-F238E27FC236}">
                <a16:creationId xmlns:a16="http://schemas.microsoft.com/office/drawing/2014/main" xmlns="" id="{22CAB422-D1F9-4E8C-8DC7-C463220FE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362017"/>
              </p:ext>
            </p:extLst>
          </p:nvPr>
        </p:nvGraphicFramePr>
        <p:xfrm>
          <a:off x="1253268" y="1151118"/>
          <a:ext cx="7632848" cy="516476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890210">
                  <a:extLst>
                    <a:ext uri="{9D8B030D-6E8A-4147-A177-3AD203B41FA5}">
                      <a16:colId xmlns:a16="http://schemas.microsoft.com/office/drawing/2014/main" xmlns="" val="3007457363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xmlns="" val="1488521852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xmlns="" val="2121289602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xmlns="" val="1914623021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xmlns="" val="3907920934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xmlns="" val="1080883602"/>
                    </a:ext>
                  </a:extLst>
                </a:gridCol>
              </a:tblGrid>
              <a:tr h="62095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ОТКЛОНЯЮЩЕЕСЯ</a:t>
                      </a:r>
                    </a:p>
                    <a:p>
                      <a:pPr algn="ctr"/>
                      <a:r>
                        <a:rPr lang="ru-RU" sz="1600" b="0" i="1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(девиантное поведение)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633809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7376833"/>
                  </a:ext>
                </a:extLst>
              </a:tr>
              <a:tr h="11048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АКЦЕНТУИРОВАННОЕ</a:t>
                      </a:r>
                    </a:p>
                    <a:p>
                      <a:pPr algn="ctr"/>
                      <a:r>
                        <a:rPr lang="ru-RU" sz="1400" b="1" i="1" kern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(патохарактерологическое, </a:t>
                      </a:r>
                      <a:endParaRPr lang="ru-RU" sz="1400" b="1" kern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i="1" kern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психопатологическое)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ДЕСТРУКТИВНОЕ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ДЕСТРУКТИВНОЕ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НЕСТАНДАРТНОЕ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i="1" kern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(на основе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i="1" kern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гиперспособностей)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НЕСТАНДАРТНОЕ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i="1" kern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(на основе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i="1" kern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гиперспособностей)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6181414"/>
                  </a:ext>
                </a:extLst>
              </a:tr>
              <a:tr h="86409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НЕШ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НЕ-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ДЕСТРУКТИВНОЕ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473FE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ВНУТРИ-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ДЕСТРУКТИВНОЕ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2031567"/>
                  </a:ext>
                </a:extLst>
              </a:tr>
              <a:tr h="441233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7299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7030A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ДЕЛИНКВЕНТНОЕ</a:t>
                      </a:r>
                    </a:p>
                    <a:p>
                      <a:pPr algn="ctr"/>
                      <a:r>
                        <a:rPr lang="ru-RU" sz="1400" i="1" kern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(хулиганство, кражи, преступность, в то числе преступные формы агрессивного поведения, коммуникативные девиации)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АСОЦИАЛЬНОЕ</a:t>
                      </a:r>
                    </a:p>
                    <a:p>
                      <a:pPr algn="ctr"/>
                      <a:r>
                        <a:rPr lang="ru-RU" sz="1400" i="1" kern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(агрессивное, насилие, дискриминация, сексуальные девиации, бродяжничество, беспризорность)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i="1" kern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АДДИКТИВНОЕ</a:t>
                      </a:r>
                    </a:p>
                    <a:p>
                      <a:pPr algn="ctr"/>
                      <a:r>
                        <a:rPr lang="ru-RU" sz="1400" i="1" kern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(наркомания, токсикомания, алкоголизм, игровая и интернет зависимости)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АУТОАГРЕС-СИВНОЕ</a:t>
                      </a:r>
                      <a:endParaRPr lang="ru-RU" sz="1400" b="1" i="1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1" kern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(самоповреждение, </a:t>
                      </a:r>
                      <a:endParaRPr lang="ru-RU" sz="1400" kern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1" kern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суицидальное поведение)</a:t>
                      </a:r>
                      <a:endParaRPr lang="ru-RU" sz="1400" kern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>
                        <a:solidFill>
                          <a:srgbClr val="473FE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2036770"/>
                  </a:ext>
                </a:extLst>
              </a:tr>
            </a:tbl>
          </a:graphicData>
        </a:graphic>
      </p:graphicFrame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xmlns="" id="{5505CDC5-2433-4A5C-BEF2-38DF3976D87D}"/>
              </a:ext>
            </a:extLst>
          </p:cNvPr>
          <p:cNvSpPr/>
          <p:nvPr/>
        </p:nvSpPr>
        <p:spPr bwMode="auto">
          <a:xfrm>
            <a:off x="4781660" y="1775619"/>
            <a:ext cx="288032" cy="43678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xmlns="" id="{9E37B89A-FDBA-4565-A64A-2D6D27C729F7}"/>
              </a:ext>
            </a:extLst>
          </p:cNvPr>
          <p:cNvSpPr/>
          <p:nvPr/>
        </p:nvSpPr>
        <p:spPr bwMode="auto">
          <a:xfrm rot="18584184">
            <a:off x="6100082" y="1687502"/>
            <a:ext cx="288032" cy="43678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xmlns="" id="{86D5C896-DA91-4DDA-8B3A-462E862419FF}"/>
              </a:ext>
            </a:extLst>
          </p:cNvPr>
          <p:cNvSpPr/>
          <p:nvPr/>
        </p:nvSpPr>
        <p:spPr bwMode="auto">
          <a:xfrm rot="2677732">
            <a:off x="3607957" y="1695742"/>
            <a:ext cx="288032" cy="43678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xmlns="" id="{827A39BD-1BCC-426C-A794-A877AB0D8978}"/>
              </a:ext>
            </a:extLst>
          </p:cNvPr>
          <p:cNvSpPr/>
          <p:nvPr/>
        </p:nvSpPr>
        <p:spPr bwMode="auto">
          <a:xfrm rot="2677732">
            <a:off x="3731400" y="2879819"/>
            <a:ext cx="288032" cy="43678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xmlns="" id="{CD3ED1CE-D483-4C3A-AEEF-1A441F834031}"/>
              </a:ext>
            </a:extLst>
          </p:cNvPr>
          <p:cNvSpPr/>
          <p:nvPr/>
        </p:nvSpPr>
        <p:spPr bwMode="auto">
          <a:xfrm rot="18584184">
            <a:off x="6056908" y="2873577"/>
            <a:ext cx="288032" cy="43678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xmlns="" id="{1A1F5A0E-F273-4832-A28D-37B566C9C9CC}"/>
              </a:ext>
            </a:extLst>
          </p:cNvPr>
          <p:cNvSpPr/>
          <p:nvPr/>
        </p:nvSpPr>
        <p:spPr bwMode="auto">
          <a:xfrm rot="2677732">
            <a:off x="2209487" y="3873852"/>
            <a:ext cx="288032" cy="43678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xmlns="" id="{EB8C1355-9A4F-40DE-9C53-4899293630D7}"/>
              </a:ext>
            </a:extLst>
          </p:cNvPr>
          <p:cNvSpPr/>
          <p:nvPr/>
        </p:nvSpPr>
        <p:spPr bwMode="auto">
          <a:xfrm rot="18584184">
            <a:off x="3590948" y="3881719"/>
            <a:ext cx="288032" cy="43678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xmlns="" id="{D7F3FF52-A27C-4BB3-9284-A213BC51F92F}"/>
              </a:ext>
            </a:extLst>
          </p:cNvPr>
          <p:cNvSpPr/>
          <p:nvPr/>
        </p:nvSpPr>
        <p:spPr bwMode="auto">
          <a:xfrm rot="18584184">
            <a:off x="7549794" y="3867610"/>
            <a:ext cx="288032" cy="43678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xmlns="" id="{15D4C4D7-6A06-406E-B55C-88799CED0D22}"/>
              </a:ext>
            </a:extLst>
          </p:cNvPr>
          <p:cNvSpPr/>
          <p:nvPr/>
        </p:nvSpPr>
        <p:spPr bwMode="auto">
          <a:xfrm rot="2677732">
            <a:off x="6040610" y="3881262"/>
            <a:ext cx="288032" cy="43678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28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785786" y="500042"/>
            <a:ext cx="7931224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отклоняющегося поведения</a:t>
            </a:r>
            <a:endParaRPr lang="ru-RU" sz="26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371600" y="1196752"/>
            <a:ext cx="7315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соответствует общепринятым или официально установленным социальным нормам</a:t>
            </a:r>
          </a:p>
          <a:p>
            <a:pPr marL="228600" indent="-228600">
              <a:buFont typeface="+mj-lt"/>
              <a:buAutoNum type="arabicPeriod"/>
            </a:pPr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негативную оценку со стороны других людей в форме общественного осуждения или социальных санкций, в т.ч. уголовного наказания</a:t>
            </a:r>
          </a:p>
          <a:p>
            <a:pPr marL="228600" indent="-228600">
              <a:buFont typeface="+mj-lt"/>
              <a:buAutoNum type="arabicPeriod"/>
            </a:pPr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Наносит реальный ущерб самой личности или окружающим людям </a:t>
            </a:r>
          </a:p>
          <a:p>
            <a:pPr marL="228600" indent="-228600">
              <a:buFont typeface="+mj-lt"/>
              <a:buAutoNum type="arabicPeriod"/>
            </a:pPr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как стойко повторяющееся (многократное или длительное)</a:t>
            </a:r>
          </a:p>
          <a:p>
            <a:pPr marL="228600" indent="-228600">
              <a:buFont typeface="+mj-lt"/>
              <a:buAutoNum type="arabicPeriod"/>
            </a:pPr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следствием кризисной ситуации (например, переживание горя) или самообороны</a:t>
            </a:r>
          </a:p>
          <a:p>
            <a:pPr marL="228600" indent="-228600">
              <a:buFont typeface="+mj-lt"/>
              <a:buAutoNum type="arabicPeriod"/>
            </a:pPr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в пределах медицинской нормы </a:t>
            </a:r>
          </a:p>
        </p:txBody>
      </p:sp>
    </p:spTree>
    <p:extLst>
      <p:ext uri="{BB962C8B-B14F-4D97-AF65-F5344CB8AC3E}">
        <p14:creationId xmlns:p14="http://schemas.microsoft.com/office/powerpoint/2010/main" val="3875050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EB174-C2D2-497C-A428-9275AD97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FFE5087-9E02-4E11-BC93-AA22DD29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DE8998-5FA6-4300-B90B-763E9248AF7B}"/>
              </a:ext>
            </a:extLst>
          </p:cNvPr>
          <p:cNvSpPr/>
          <p:nvPr/>
        </p:nvSpPr>
        <p:spPr>
          <a:xfrm>
            <a:off x="611560" y="511664"/>
            <a:ext cx="8286092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проявления отклоняющегося поведения</a:t>
            </a:r>
            <a:endParaRPr lang="ru-RU" sz="2600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554BBE-B60F-4F63-B8E0-10C2AB8F9A96}"/>
              </a:ext>
            </a:extLst>
          </p:cNvPr>
          <p:cNvSpPr/>
          <p:nvPr/>
        </p:nvSpPr>
        <p:spPr>
          <a:xfrm>
            <a:off x="1357290" y="1571612"/>
            <a:ext cx="7315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или выраженная неуспешность в жизненно важных сферах: семье, учебе, межличностных отношениях со сверстниками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 с законом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импульсивный характер реагирования на стрессовую ситуацию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негативная внутренняя установка по отношению к соц. требованиям (несогласие, протест, оппозиция)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завышенные претензии к окружающим при стремлении самому избегать ответственности, эгоцентризм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эмоциональный дискомфорт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конфликтность и слабое развитие коммуникативных умений</a:t>
            </a:r>
          </a:p>
          <a:p>
            <a:endParaRPr lang="ru-RU" sz="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саморегуляции и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038478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313131"/>
      </a:lt2>
      <a:accent1>
        <a:srgbClr val="5B5B5B"/>
      </a:accent1>
      <a:accent2>
        <a:srgbClr val="868686"/>
      </a:accent2>
      <a:accent3>
        <a:srgbClr val="FFFFFF"/>
      </a:accent3>
      <a:accent4>
        <a:srgbClr val="DADADA"/>
      </a:accent4>
      <a:accent5>
        <a:srgbClr val="B5B5B5"/>
      </a:accent5>
      <a:accent6>
        <a:srgbClr val="797979"/>
      </a:accent6>
      <a:hlink>
        <a:srgbClr val="D668F8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 prezentacji o dzieciach">
  <a:themeElements>
    <a:clrScheme name="Тема Office 2">
      <a:dk1>
        <a:srgbClr val="000000"/>
      </a:dk1>
      <a:lt1>
        <a:srgbClr val="FFD3CC"/>
      </a:lt1>
      <a:dk2>
        <a:srgbClr val="000000"/>
      </a:dk2>
      <a:lt2>
        <a:srgbClr val="B2B2B2"/>
      </a:lt2>
      <a:accent1>
        <a:srgbClr val="FF7305"/>
      </a:accent1>
      <a:accent2>
        <a:srgbClr val="FF3305"/>
      </a:accent2>
      <a:accent3>
        <a:srgbClr val="FFE6E2"/>
      </a:accent3>
      <a:accent4>
        <a:srgbClr val="000000"/>
      </a:accent4>
      <a:accent5>
        <a:srgbClr val="FFBCAA"/>
      </a:accent5>
      <a:accent6>
        <a:srgbClr val="E72D04"/>
      </a:accent6>
      <a:hlink>
        <a:srgbClr val="800039"/>
      </a:hlink>
      <a:folHlink>
        <a:srgbClr val="7514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D3CC"/>
        </a:lt1>
        <a:dk2>
          <a:srgbClr val="000000"/>
        </a:dk2>
        <a:lt2>
          <a:srgbClr val="B2B2B2"/>
        </a:lt2>
        <a:accent1>
          <a:srgbClr val="FF7B66"/>
        </a:accent1>
        <a:accent2>
          <a:srgbClr val="E61F00"/>
        </a:accent2>
        <a:accent3>
          <a:srgbClr val="FFE6E2"/>
        </a:accent3>
        <a:accent4>
          <a:srgbClr val="000000"/>
        </a:accent4>
        <a:accent5>
          <a:srgbClr val="FFBFB8"/>
        </a:accent5>
        <a:accent6>
          <a:srgbClr val="D01B00"/>
        </a:accent6>
        <a:hlink>
          <a:srgbClr val="751000"/>
        </a:hlink>
        <a:folHlink>
          <a:srgbClr val="6A1C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D3CC"/>
        </a:lt1>
        <a:dk2>
          <a:srgbClr val="000000"/>
        </a:dk2>
        <a:lt2>
          <a:srgbClr val="B2B2B2"/>
        </a:lt2>
        <a:accent1>
          <a:srgbClr val="FF7305"/>
        </a:accent1>
        <a:accent2>
          <a:srgbClr val="FF3305"/>
        </a:accent2>
        <a:accent3>
          <a:srgbClr val="FFE6E2"/>
        </a:accent3>
        <a:accent4>
          <a:srgbClr val="000000"/>
        </a:accent4>
        <a:accent5>
          <a:srgbClr val="FFBCAA"/>
        </a:accent5>
        <a:accent6>
          <a:srgbClr val="E72D04"/>
        </a:accent6>
        <a:hlink>
          <a:srgbClr val="800039"/>
        </a:hlink>
        <a:folHlink>
          <a:srgbClr val="751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D3CC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5FF"/>
        </a:accent2>
        <a:accent3>
          <a:srgbClr val="FFE6E2"/>
        </a:accent3>
        <a:accent4>
          <a:srgbClr val="000000"/>
        </a:accent4>
        <a:accent5>
          <a:srgbClr val="E2FFAA"/>
        </a:accent5>
        <a:accent6>
          <a:srgbClr val="0495E7"/>
        </a:accent6>
        <a:hlink>
          <a:srgbClr val="800F00"/>
        </a:hlink>
        <a:folHlink>
          <a:srgbClr val="4E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D3CC"/>
        </a:lt1>
        <a:dk2>
          <a:srgbClr val="000000"/>
        </a:dk2>
        <a:lt2>
          <a:srgbClr val="B2B2B2"/>
        </a:lt2>
        <a:accent1>
          <a:srgbClr val="05FF5B"/>
        </a:accent1>
        <a:accent2>
          <a:srgbClr val="FFD705"/>
        </a:accent2>
        <a:accent3>
          <a:srgbClr val="FFE6E2"/>
        </a:accent3>
        <a:accent4>
          <a:srgbClr val="000000"/>
        </a:accent4>
        <a:accent5>
          <a:srgbClr val="AAFFB5"/>
        </a:accent5>
        <a:accent6>
          <a:srgbClr val="E7C304"/>
        </a:accent6>
        <a:hlink>
          <a:srgbClr val="19006B"/>
        </a:hlink>
        <a:folHlink>
          <a:srgbClr val="750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7B66"/>
        </a:accent1>
        <a:accent2>
          <a:srgbClr val="E61F00"/>
        </a:accent2>
        <a:accent3>
          <a:srgbClr val="FFFFFF"/>
        </a:accent3>
        <a:accent4>
          <a:srgbClr val="000000"/>
        </a:accent4>
        <a:accent5>
          <a:srgbClr val="FFBFB8"/>
        </a:accent5>
        <a:accent6>
          <a:srgbClr val="D01B00"/>
        </a:accent6>
        <a:hlink>
          <a:srgbClr val="751000"/>
        </a:hlink>
        <a:folHlink>
          <a:srgbClr val="6A1C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7305"/>
        </a:accent1>
        <a:accent2>
          <a:srgbClr val="FF3305"/>
        </a:accent2>
        <a:accent3>
          <a:srgbClr val="FFFFFF"/>
        </a:accent3>
        <a:accent4>
          <a:srgbClr val="000000"/>
        </a:accent4>
        <a:accent5>
          <a:srgbClr val="FFBCAA"/>
        </a:accent5>
        <a:accent6>
          <a:srgbClr val="E72D04"/>
        </a:accent6>
        <a:hlink>
          <a:srgbClr val="800039"/>
        </a:hlink>
        <a:folHlink>
          <a:srgbClr val="751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5FF"/>
        </a:accent2>
        <a:accent3>
          <a:srgbClr val="FFFFFF"/>
        </a:accent3>
        <a:accent4>
          <a:srgbClr val="000000"/>
        </a:accent4>
        <a:accent5>
          <a:srgbClr val="E2FFAA"/>
        </a:accent5>
        <a:accent6>
          <a:srgbClr val="0495E7"/>
        </a:accent6>
        <a:hlink>
          <a:srgbClr val="800F00"/>
        </a:hlink>
        <a:folHlink>
          <a:srgbClr val="4E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FF5B"/>
        </a:accent1>
        <a:accent2>
          <a:srgbClr val="FFD705"/>
        </a:accent2>
        <a:accent3>
          <a:srgbClr val="FFFFFF"/>
        </a:accent3>
        <a:accent4>
          <a:srgbClr val="000000"/>
        </a:accent4>
        <a:accent5>
          <a:srgbClr val="AAFFB5"/>
        </a:accent5>
        <a:accent6>
          <a:srgbClr val="E7C304"/>
        </a:accent6>
        <a:hlink>
          <a:srgbClr val="19006B"/>
        </a:hlink>
        <a:folHlink>
          <a:srgbClr val="750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2084</Words>
  <Application>Microsoft Office PowerPoint</Application>
  <PresentationFormat>Экран (4:3)</PresentationFormat>
  <Paragraphs>285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powerpoint-template-24</vt:lpstr>
      <vt:lpstr>do prezentacji o dzieciach</vt:lpstr>
      <vt:lpstr>Презентация PowerPoint</vt:lpstr>
      <vt:lpstr>Презентация PowerPoint</vt:lpstr>
      <vt:lpstr>Семейный кувшин эмоций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251</cp:revision>
  <dcterms:created xsi:type="dcterms:W3CDTF">2015-03-05T13:12:10Z</dcterms:created>
  <dcterms:modified xsi:type="dcterms:W3CDTF">2022-09-04T17:24:43Z</dcterms:modified>
</cp:coreProperties>
</file>