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6" r:id="rId3"/>
    <p:sldId id="298" r:id="rId4"/>
    <p:sldId id="260" r:id="rId5"/>
    <p:sldId id="293" r:id="rId6"/>
    <p:sldId id="264" r:id="rId7"/>
    <p:sldId id="296" r:id="rId8"/>
    <p:sldId id="290" r:id="rId9"/>
    <p:sldId id="261" r:id="rId10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CC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7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09D0E-4DDC-4CCA-A13D-8CA86172A80B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69D9B-3E1B-496F-B0A0-43F81D99A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526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12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235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88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="" xmlns:a16="http://schemas.microsoft.com/office/drawing/2014/main" id="{F83B17D1-CDA6-4B38-B650-6A58174B7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>
              <a:latin typeface="Arial" charset="0"/>
            </a:endParaRPr>
          </a:p>
        </p:txBody>
      </p:sp>
      <p:sp>
        <p:nvSpPr>
          <p:cNvPr id="5" name="Line 8">
            <a:extLst>
              <a:ext uri="{FF2B5EF4-FFF2-40B4-BE49-F238E27FC236}">
                <a16:creationId xmlns="" xmlns:a16="http://schemas.microsoft.com/office/drawing/2014/main" id="{A93CBD65-714A-4245-AEC8-02AA1733AF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>
              <a:latin typeface="Arial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ru-RU" altLang="en-US" noProof="0"/>
              <a:t>Образец заголовка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ru-RU" altLang="en-US" noProof="0"/>
              <a:t>Образец подзаголовка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1C1A6EE1-ADA8-4994-9BDD-41F077A05C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4BDABFAF-48F9-4D2D-AEA4-710AA00F76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A2CF771F-2854-43E2-87B0-EBC64973F3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E2BE1-8A67-4FD8-8983-516C7B85599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8591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8EA68266-1CBB-447C-ACF0-35468357A4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93F2B70-322B-4C62-A049-CADEEE3DAB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90FF933-00DD-4558-B88D-91F5215628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1D52B3-D3D8-40A6-BC85-2D929919FCF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73814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EDEE53E-2217-4A47-AF83-0982BF55D5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3217476-CCF7-467E-BE56-1B2156F3F2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8A3A6DE-43D2-496F-86BC-948ACE7622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971B85-CED1-4288-B491-E5CAEB376E1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90639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88A9444-BA79-4578-B338-D73C40E9DA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CB534B7-A84E-4377-A094-8E175A0BB3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656FABAF-DB21-4978-82DD-C0C577BDA3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58269-5E48-4E5D-B26D-E8C79E9BD38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93411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DC841AA7-A70F-496A-B30D-A43099DDA9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424474AB-0CA9-47CF-B295-13E44B6E8E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41015BE9-EBE1-4DE7-B493-1588054E8C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6A1E8-89E1-4745-AF69-275BE332D7B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73509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63634491-7C52-4B92-A36C-679CD61447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7096C523-4AB4-4020-ABFD-C7498A8326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5D88641F-C260-44DE-A234-6C94FB7B6E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7F9C1-51D9-4E55-BD10-C57167FB114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59833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FF0F934D-F5AF-425F-AD18-116B4DDEE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3555DE47-4B9E-405D-B878-0B8D1C8A57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5CA9A48E-57D9-4005-80E6-E3BB90AE45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09BCD9-CA02-46E2-815C-031AA2D633E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43263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FCA3F9C-85D0-43AD-A1DF-37E4116E57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7DBBDBB-47BD-419C-A04C-F81D74B381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B85B5D4-433A-4564-8862-026FF1EC56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047186-D01D-4120-A1B0-F71EF39341E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19476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919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69A526EE-3C65-4E89-B742-C9B1A1AFCE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FA2421D-9EB7-439C-A0CB-35DD5B38EC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FA51242-0C4D-4105-8B99-57794D362D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EE08D6-05BC-45FC-A0DE-C0B59981492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271214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F8A4F3F-13E5-4F91-8C37-DC5EDB7250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9A32A4D-F867-469A-8785-48498A8041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43CD52D-79FC-48FF-99C4-1DB87C8493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200092-E800-4EDA-929A-A4BFBD9ADD3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73855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5C0803A-13E9-434C-8C5E-8894BDE17D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B8D4654-2856-467C-A530-4CD1EC01E5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E2F80E5A-CCCC-42F6-AD8F-1A8D9A9F3A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99DC7-8F8F-4E98-82F2-DBEBC087AEA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215473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53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F1CFA028-5914-425E-9F46-F806F40E13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C2F9B127-C6B1-42E7-920D-BD20F24C64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267B1975-CB46-48E0-8786-73A8601683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9D191B-46AD-4810-BA76-6786A1423A2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4847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125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82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14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06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24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95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21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19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D4F5417B-593F-4A89-889E-16352CF287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7E8A4D93-3E43-42B2-BE9B-61E1DCF818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="" xmlns:a16="http://schemas.microsoft.com/office/drawing/2014/main" id="{BC675DA8-49E9-419C-80A2-FFB919CB44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3013" name="Rectangle 5">
            <a:extLst>
              <a:ext uri="{FF2B5EF4-FFF2-40B4-BE49-F238E27FC236}">
                <a16:creationId xmlns="" xmlns:a16="http://schemas.microsoft.com/office/drawing/2014/main" id="{1EB030F3-4FD4-4064-B774-8E104B7E49F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3014" name="Rectangle 6">
            <a:extLst>
              <a:ext uri="{FF2B5EF4-FFF2-40B4-BE49-F238E27FC236}">
                <a16:creationId xmlns="" xmlns:a16="http://schemas.microsoft.com/office/drawing/2014/main" id="{271BD879-C257-4454-9121-500822CE81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47009445-7BF3-4879-89B9-19109948D98F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1031" name="Freeform 7">
            <a:extLst>
              <a:ext uri="{FF2B5EF4-FFF2-40B4-BE49-F238E27FC236}">
                <a16:creationId xmlns="" xmlns:a16="http://schemas.microsoft.com/office/drawing/2014/main" id="{E61DEB6D-AAAA-4702-8994-EB263C0C2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>
              <a:latin typeface="Arial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="" xmlns:a16="http://schemas.microsoft.com/office/drawing/2014/main" id="{085EA92F-3E3E-4110-8E08-D70E68D0F9E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29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1897" y="1175657"/>
            <a:ext cx="7562631" cy="4528457"/>
          </a:xfrm>
        </p:spPr>
        <p:txBody>
          <a:bodyPr>
            <a:normAutofit/>
          </a:bodyPr>
          <a:lstStyle/>
          <a:p>
            <a:r>
              <a:rPr lang="ru-RU" sz="5300" b="1" dirty="0">
                <a:solidFill>
                  <a:srgbClr val="C00000"/>
                </a:solidFill>
              </a:rPr>
              <a:t>РОДИТЕЛЬСКАЯ АКАДЕМИЯ </a:t>
            </a:r>
            <a:br>
              <a:rPr lang="ru-RU" sz="5300" b="1" dirty="0">
                <a:solidFill>
                  <a:srgbClr val="C00000"/>
                </a:solidFill>
              </a:rPr>
            </a:br>
            <a:r>
              <a:rPr lang="ru-RU" sz="5300" b="1" dirty="0">
                <a:solidFill>
                  <a:schemeClr val="bg1"/>
                </a:solidFill>
              </a:rPr>
              <a:t/>
            </a:r>
            <a:br>
              <a:rPr lang="ru-RU" sz="5300" b="1" dirty="0">
                <a:solidFill>
                  <a:schemeClr val="bg1"/>
                </a:solidFill>
              </a:rPr>
            </a:br>
            <a:r>
              <a:rPr lang="ru-RU" sz="5300" b="1" dirty="0">
                <a:solidFill>
                  <a:schemeClr val="bg1"/>
                </a:solidFill>
              </a:rPr>
              <a:t>встреча 1:  «Знакомство»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547326" y="4700324"/>
            <a:ext cx="244009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Monotype Corsiva" panose="03010101010201010101" pitchFamily="66" charset="0"/>
              </a:rPr>
              <a:t>ГКУ </a:t>
            </a:r>
          </a:p>
          <a:p>
            <a:r>
              <a:rPr lang="ru-RU" sz="2800" b="1" dirty="0">
                <a:latin typeface="Monotype Corsiva" panose="03010101010201010101" pitchFamily="66" charset="0"/>
              </a:rPr>
              <a:t>«Осташковский </a:t>
            </a:r>
          </a:p>
          <a:p>
            <a:r>
              <a:rPr lang="ru-RU" sz="2800" b="1" dirty="0">
                <a:latin typeface="Monotype Corsiva" panose="03010101010201010101" pitchFamily="66" charset="0"/>
              </a:rPr>
              <a:t>детский центр»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3954" y="3839769"/>
            <a:ext cx="3142633" cy="4961104"/>
          </a:xfrm>
          <a:prstGeom prst="rect">
            <a:avLst/>
          </a:prstGeom>
        </p:spPr>
      </p:pic>
      <p:pic>
        <p:nvPicPr>
          <p:cNvPr id="8" name="Рисунок 7" descr="1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50297" y="953588"/>
            <a:ext cx="3162013" cy="338342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17552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2237201"/>
          </a:xfrm>
        </p:spPr>
        <p:txBody>
          <a:bodyPr>
            <a:normAutofit fontScale="90000"/>
          </a:bodyPr>
          <a:lstStyle/>
          <a:p>
            <a:pPr algn="r"/>
            <a:r>
              <a:rPr lang="ru-RU" altLang="ru-RU" b="1" spc="-100" dirty="0" smtClean="0">
                <a:solidFill>
                  <a:schemeClr val="bg1"/>
                </a:solidFill>
              </a:rPr>
              <a:t>ИЗ ЧЕГО СОСТОИТ </a:t>
            </a:r>
            <a:r>
              <a:rPr lang="ru-RU" altLang="ru-RU" b="1" spc="-100" dirty="0" smtClean="0">
                <a:solidFill>
                  <a:srgbClr val="C00000"/>
                </a:solidFill>
              </a:rPr>
              <a:t>НАША  ПСИХИКА</a:t>
            </a:r>
            <a:r>
              <a:rPr lang="ru-RU" b="1" dirty="0" smtClean="0">
                <a:solidFill>
                  <a:srgbClr val="C00000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  <a:ea typeface="Times New Roman" pitchFamily="18"/>
                <a:cs typeface="Tahoma" pitchFamily="2"/>
              </a:rPr>
              <a:t/>
            </a:r>
            <a:br>
              <a:rPr lang="ru-RU" b="1" dirty="0" smtClean="0">
                <a:solidFill>
                  <a:srgbClr val="C00000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  <a:ea typeface="Times New Roman" pitchFamily="18"/>
                <a:cs typeface="Tahoma" pitchFamily="2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097867" y="1625599"/>
            <a:ext cx="2895600" cy="4978399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351866" y="2082799"/>
            <a:ext cx="2387600" cy="1320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200" b="1" spc="-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РЕБЕНОК</a:t>
            </a:r>
            <a:endParaRPr lang="ru-RU" altLang="ru-RU" sz="2200" b="1" spc="-1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402666" y="4826000"/>
            <a:ext cx="2336800" cy="1320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200" b="1" spc="-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ВЗРОСЛЫЙ</a:t>
            </a:r>
          </a:p>
        </p:txBody>
      </p:sp>
      <p:sp>
        <p:nvSpPr>
          <p:cNvPr id="11" name="Овал 10"/>
          <p:cNvSpPr/>
          <p:nvPr/>
        </p:nvSpPr>
        <p:spPr>
          <a:xfrm>
            <a:off x="4216396" y="3420533"/>
            <a:ext cx="2692403" cy="138853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200" b="1" spc="-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РОДИТЕЛЬ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8246533" y="1507574"/>
            <a:ext cx="2878667" cy="5120640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8534401" y="2048933"/>
            <a:ext cx="2387600" cy="1320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200" b="1" spc="-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РЕБЕНОК</a:t>
            </a:r>
            <a:endParaRPr lang="ru-RU" altLang="ru-RU" sz="2200" b="1" spc="-1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8348129" y="3386666"/>
            <a:ext cx="2692403" cy="138853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200" b="1" spc="-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РОДИТЕЛЬ</a:t>
            </a:r>
          </a:p>
        </p:txBody>
      </p:sp>
      <p:sp>
        <p:nvSpPr>
          <p:cNvPr id="18" name="Овал 17"/>
          <p:cNvSpPr/>
          <p:nvPr/>
        </p:nvSpPr>
        <p:spPr>
          <a:xfrm>
            <a:off x="8534400" y="4859867"/>
            <a:ext cx="2336800" cy="1320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200" b="1" spc="-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ВЗРОСЛЫЙ</a:t>
            </a:r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6163734" y="220133"/>
            <a:ext cx="1693333" cy="677335"/>
          </a:xfrm>
          <a:prstGeom prst="wedgeRoundRectCallout">
            <a:avLst>
              <a:gd name="adj1" fmla="val -80716"/>
              <a:gd name="adj2" fmla="val 143677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Я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21" name="Скругленная прямоугольная выноска 20"/>
          <p:cNvSpPr/>
          <p:nvPr/>
        </p:nvSpPr>
        <p:spPr>
          <a:xfrm flipH="1">
            <a:off x="10041466" y="254001"/>
            <a:ext cx="1794934" cy="643468"/>
          </a:xfrm>
          <a:prstGeom prst="wedgeRoundRectCallout">
            <a:avLst>
              <a:gd name="adj1" fmla="val 76586"/>
              <a:gd name="adj2" fmla="val 14887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C00000"/>
                </a:solidFill>
              </a:rPr>
              <a:t>ДРУГОЙ</a:t>
            </a:r>
            <a:endParaRPr lang="ru-RU" sz="3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12" grpId="0" build="p" animBg="1"/>
      <p:bldP spid="15" grpId="0" animBg="1"/>
      <p:bldP spid="16" grpId="0" animBg="1"/>
      <p:bldP spid="18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51760"/>
            <a:ext cx="3384883" cy="2533763"/>
          </a:xfrm>
        </p:spPr>
        <p:txBody>
          <a:bodyPr>
            <a:normAutofit/>
          </a:bodyPr>
          <a:lstStyle/>
          <a:p>
            <a:pPr algn="r"/>
            <a:r>
              <a:rPr lang="ru-RU" sz="3400" b="1" dirty="0"/>
              <a:t>ЦЕЛИ СЕМЕЙНОГО   </a:t>
            </a:r>
            <a:r>
              <a:rPr lang="ru-RU" sz="3400" b="1" dirty="0">
                <a:solidFill>
                  <a:srgbClr val="C00000"/>
                </a:solidFill>
              </a:rPr>
              <a:t>ВОСПИТАНИЯ</a:t>
            </a:r>
            <a:br>
              <a:rPr lang="ru-RU" sz="3400" b="1" dirty="0">
                <a:solidFill>
                  <a:srgbClr val="C00000"/>
                </a:solidFill>
              </a:rPr>
            </a:br>
            <a:r>
              <a:rPr lang="ru-RU" sz="2400" b="1" dirty="0"/>
              <a:t/>
            </a:r>
            <a:br>
              <a:rPr lang="ru-RU" sz="2400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384883" y="569167"/>
            <a:ext cx="8576962" cy="628883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41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32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удовлетворение базовых потребностей в любви, безусловном принятии, эмоциональной близости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развитие способностей ребенка (интеллектуальных, творческих, познавательных), приобретение первичного опыта трудовой деятельности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 сохранение физического здоровья и эмоционального благополучия ребенка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формирование таких качеств личности, которые помогут достойно преодолевать трудности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передача семейных норм, ценностей, традиций, культуры отношений и поведения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формирование основ социально-приемлемого и социально-одобряемого поведения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41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41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7" name="Объект 4">
            <a:extLst>
              <a:ext uri="{FF2B5EF4-FFF2-40B4-BE49-F238E27FC236}">
                <a16:creationId xmlns="" xmlns:a16="http://schemas.microsoft.com/office/drawing/2014/main" id="{F4EA0A11-2831-4E9A-A5FA-408006166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86" y="3071192"/>
            <a:ext cx="2782111" cy="279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8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51760"/>
            <a:ext cx="3384883" cy="3058240"/>
          </a:xfrm>
        </p:spPr>
        <p:txBody>
          <a:bodyPr>
            <a:normAutofit/>
          </a:bodyPr>
          <a:lstStyle/>
          <a:p>
            <a:pPr algn="r"/>
            <a:r>
              <a:rPr lang="ru-RU" sz="3000" b="1" dirty="0"/>
              <a:t>ЧТО</a:t>
            </a:r>
            <a:br>
              <a:rPr lang="ru-RU" sz="3000" b="1" dirty="0"/>
            </a:br>
            <a:r>
              <a:rPr lang="ru-RU" sz="3000" b="1" dirty="0"/>
              <a:t> ОПРЕДЕЛЯЕТ </a:t>
            </a:r>
            <a:br>
              <a:rPr lang="ru-RU" sz="3000" b="1" dirty="0"/>
            </a:br>
            <a:r>
              <a:rPr lang="ru-RU" sz="3000" b="1" dirty="0"/>
              <a:t>ТИП </a:t>
            </a:r>
            <a:br>
              <a:rPr lang="ru-RU" sz="3000" b="1" dirty="0"/>
            </a:br>
            <a:r>
              <a:rPr lang="ru-RU" sz="3000" b="1" dirty="0"/>
              <a:t> </a:t>
            </a:r>
            <a:r>
              <a:rPr lang="ru-RU" sz="3000" b="1" dirty="0">
                <a:solidFill>
                  <a:srgbClr val="C00000"/>
                </a:solidFill>
              </a:rPr>
              <a:t>СЕМЕЙНОГО </a:t>
            </a:r>
            <a:r>
              <a:rPr lang="ru-RU" sz="3000" b="1" dirty="0"/>
              <a:t>  </a:t>
            </a:r>
            <a:r>
              <a:rPr lang="ru-RU" sz="3000" b="1" dirty="0">
                <a:solidFill>
                  <a:srgbClr val="C00000"/>
                </a:solidFill>
              </a:rPr>
              <a:t>ВОСПИТАНИЯ</a:t>
            </a:r>
            <a:r>
              <a:rPr lang="ru-RU" sz="3400" b="1" dirty="0">
                <a:solidFill>
                  <a:srgbClr val="C00000"/>
                </a:solidFill>
              </a:rPr>
              <a:t/>
            </a:r>
            <a:br>
              <a:rPr lang="ru-RU" sz="3400" b="1" dirty="0">
                <a:solidFill>
                  <a:srgbClr val="C00000"/>
                </a:solidFill>
              </a:rPr>
            </a:br>
            <a:r>
              <a:rPr lang="ru-RU" sz="2400" b="1" dirty="0"/>
              <a:t/>
            </a:r>
            <a:br>
              <a:rPr lang="ru-RU" sz="2400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384883" y="375880"/>
            <a:ext cx="8576962" cy="6482120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41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9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6200" dirty="0">
                <a:solidFill>
                  <a:schemeClr val="tx1"/>
                </a:solidFill>
                <a:latin typeface="Monotype Corsiva" panose="03010101010201010101" pitchFamily="66" charset="0"/>
              </a:rPr>
              <a:t>детский опыт  взросления самих </a:t>
            </a:r>
            <a:r>
              <a:rPr lang="ru-RU" sz="6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родителей</a:t>
            </a:r>
            <a:endParaRPr lang="ru-RU" sz="62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6200" dirty="0">
                <a:solidFill>
                  <a:schemeClr val="tx1"/>
                </a:solidFill>
                <a:latin typeface="Monotype Corsiva" panose="03010101010201010101" pitchFamily="66" charset="0"/>
              </a:rPr>
              <a:t>индивидуальные особенности взрослых членов семьи</a:t>
            </a:r>
          </a:p>
          <a:p>
            <a:pPr marL="0" indent="0">
              <a:buNone/>
            </a:pPr>
            <a:endParaRPr lang="ru-RU" sz="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41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  <a:r>
              <a:rPr lang="ru-RU" sz="6200" dirty="0">
                <a:solidFill>
                  <a:schemeClr val="tx1"/>
                </a:solidFill>
                <a:latin typeface="Monotype Corsiva" panose="03010101010201010101" pitchFamily="66" charset="0"/>
              </a:rPr>
              <a:t>складывающиеся в супружестве межличностные отношения между родителями  </a:t>
            </a:r>
          </a:p>
          <a:p>
            <a:pPr marL="0" indent="0">
              <a:buNone/>
            </a:pPr>
            <a:endParaRPr lang="ru-RU" sz="9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6200" dirty="0">
                <a:solidFill>
                  <a:schemeClr val="tx1"/>
                </a:solidFill>
                <a:latin typeface="Monotype Corsiva" panose="03010101010201010101" pitchFamily="66" charset="0"/>
              </a:rPr>
              <a:t>особенности межличностных отношений с близким окружением </a:t>
            </a:r>
          </a:p>
          <a:p>
            <a:pPr marL="0" indent="0">
              <a:buNone/>
            </a:pPr>
            <a:endParaRPr lang="ru-RU" sz="10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6200" dirty="0">
                <a:solidFill>
                  <a:schemeClr val="tx1"/>
                </a:solidFill>
                <a:latin typeface="Monotype Corsiva" panose="03010101010201010101" pitchFamily="66" charset="0"/>
              </a:rPr>
              <a:t>традиции, ценности и образ жизни семьи и каждого из родителей</a:t>
            </a:r>
          </a:p>
          <a:p>
            <a:pPr marL="0" indent="0">
              <a:buNone/>
            </a:pPr>
            <a:endParaRPr lang="ru-RU" sz="11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6200" dirty="0">
                <a:solidFill>
                  <a:schemeClr val="tx1"/>
                </a:solidFill>
                <a:latin typeface="Monotype Corsiva" panose="03010101010201010101" pitchFamily="66" charset="0"/>
              </a:rPr>
              <a:t>отношение к ребенку  (детям) на разных возрастных этапах</a:t>
            </a:r>
          </a:p>
          <a:p>
            <a:pPr marL="0" indent="0">
              <a:buNone/>
            </a:pPr>
            <a:endParaRPr lang="ru-RU" sz="41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41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64" y="3170970"/>
            <a:ext cx="2704689" cy="270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40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>
            <a:extLst>
              <a:ext uri="{FF2B5EF4-FFF2-40B4-BE49-F238E27FC236}">
                <a16:creationId xmlns="" xmlns:a16="http://schemas.microsoft.com/office/drawing/2014/main" id="{ECD1A555-2E7D-4B6C-992E-8FFA243DCE2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99881" y="1799848"/>
            <a:ext cx="4386263" cy="5026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ая прямоугольная выноска 4">
            <a:extLst>
              <a:ext uri="{FF2B5EF4-FFF2-40B4-BE49-F238E27FC236}">
                <a16:creationId xmlns="" xmlns:a16="http://schemas.microsoft.com/office/drawing/2014/main" id="{F50D3E05-4361-4976-8CAC-08832D11FD31}"/>
              </a:ext>
            </a:extLst>
          </p:cNvPr>
          <p:cNvSpPr/>
          <p:nvPr/>
        </p:nvSpPr>
        <p:spPr>
          <a:xfrm>
            <a:off x="10093348" y="462492"/>
            <a:ext cx="2042053" cy="666750"/>
          </a:xfrm>
          <a:prstGeom prst="wedgeRoundRectCallout">
            <a:avLst>
              <a:gd name="adj1" fmla="val -77589"/>
              <a:gd name="adj2" fmla="val 186370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dirty="0">
                <a:solidFill>
                  <a:srgbClr val="0000CC"/>
                </a:solidFill>
              </a:rPr>
              <a:t>Истерики!</a:t>
            </a:r>
          </a:p>
        </p:txBody>
      </p:sp>
      <p:sp>
        <p:nvSpPr>
          <p:cNvPr id="6" name="Скругленная прямоугольная выноска 5">
            <a:extLst>
              <a:ext uri="{FF2B5EF4-FFF2-40B4-BE49-F238E27FC236}">
                <a16:creationId xmlns="" xmlns:a16="http://schemas.microsoft.com/office/drawing/2014/main" id="{0307BD86-CC9A-46DB-8D37-FFD526932552}"/>
              </a:ext>
            </a:extLst>
          </p:cNvPr>
          <p:cNvSpPr/>
          <p:nvPr/>
        </p:nvSpPr>
        <p:spPr>
          <a:xfrm>
            <a:off x="7765257" y="300701"/>
            <a:ext cx="1876425" cy="666750"/>
          </a:xfrm>
          <a:prstGeom prst="wedgeRoundRectCallout">
            <a:avLst>
              <a:gd name="adj1" fmla="val 9607"/>
              <a:gd name="adj2" fmla="val 204668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00CC"/>
                </a:solidFill>
              </a:rPr>
              <a:t>Ссоры!</a:t>
            </a:r>
          </a:p>
        </p:txBody>
      </p:sp>
      <p:sp>
        <p:nvSpPr>
          <p:cNvPr id="7" name="Скругленная прямоугольная выноска 6">
            <a:extLst>
              <a:ext uri="{FF2B5EF4-FFF2-40B4-BE49-F238E27FC236}">
                <a16:creationId xmlns="" xmlns:a16="http://schemas.microsoft.com/office/drawing/2014/main" id="{0C0816BC-B55C-4E40-93E9-8EE159D435FD}"/>
              </a:ext>
            </a:extLst>
          </p:cNvPr>
          <p:cNvSpPr/>
          <p:nvPr/>
        </p:nvSpPr>
        <p:spPr>
          <a:xfrm>
            <a:off x="5857081" y="557015"/>
            <a:ext cx="1474788" cy="633412"/>
          </a:xfrm>
          <a:prstGeom prst="wedgeRoundRectCallout">
            <a:avLst>
              <a:gd name="adj1" fmla="val 119474"/>
              <a:gd name="adj2" fmla="val 169553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dirty="0">
                <a:solidFill>
                  <a:srgbClr val="0000CC"/>
                </a:solidFill>
              </a:rPr>
              <a:t>Крики!</a:t>
            </a:r>
          </a:p>
        </p:txBody>
      </p:sp>
      <p:sp useBgFill="1">
        <p:nvSpPr>
          <p:cNvPr id="10" name="Скругленный прямоугольник 9">
            <a:extLst>
              <a:ext uri="{FF2B5EF4-FFF2-40B4-BE49-F238E27FC236}">
                <a16:creationId xmlns="" xmlns:a16="http://schemas.microsoft.com/office/drawing/2014/main" id="{3182FD2C-31F3-44E7-A993-C03FC0ECECD8}"/>
              </a:ext>
            </a:extLst>
          </p:cNvPr>
          <p:cNvSpPr/>
          <p:nvPr/>
        </p:nvSpPr>
        <p:spPr>
          <a:xfrm>
            <a:off x="8415361" y="2154318"/>
            <a:ext cx="1677987" cy="62785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</a:rPr>
              <a:t>Гнев, злоба,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</a:rPr>
              <a:t>агрессия </a:t>
            </a:r>
          </a:p>
        </p:txBody>
      </p:sp>
      <p:sp useBgFill="1">
        <p:nvSpPr>
          <p:cNvPr id="12" name="Скругленный прямоугольник 11">
            <a:extLst>
              <a:ext uri="{FF2B5EF4-FFF2-40B4-BE49-F238E27FC236}">
                <a16:creationId xmlns="" xmlns:a16="http://schemas.microsoft.com/office/drawing/2014/main" id="{6BB0B3A0-24A6-4902-A68F-A71A431685C0}"/>
              </a:ext>
            </a:extLst>
          </p:cNvPr>
          <p:cNvSpPr/>
          <p:nvPr/>
        </p:nvSpPr>
        <p:spPr>
          <a:xfrm>
            <a:off x="8415361" y="3112984"/>
            <a:ext cx="1658937" cy="6858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</a:rPr>
              <a:t>Обида,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</a:rPr>
              <a:t>боль, страх</a:t>
            </a:r>
          </a:p>
        </p:txBody>
      </p:sp>
      <p:sp useBgFill="1">
        <p:nvSpPr>
          <p:cNvPr id="13" name="Скругленный прямоугольник 12">
            <a:extLst>
              <a:ext uri="{FF2B5EF4-FFF2-40B4-BE49-F238E27FC236}">
                <a16:creationId xmlns="" xmlns:a16="http://schemas.microsoft.com/office/drawing/2014/main" id="{E6305236-B222-442E-9292-091EFA6605E3}"/>
              </a:ext>
            </a:extLst>
          </p:cNvPr>
          <p:cNvSpPr/>
          <p:nvPr/>
        </p:nvSpPr>
        <p:spPr>
          <a:xfrm>
            <a:off x="8331209" y="3977428"/>
            <a:ext cx="1814512" cy="97631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</a:rPr>
              <a:t>Потребности 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</a:rPr>
              <a:t>в принятии, близости, любви</a:t>
            </a:r>
          </a:p>
        </p:txBody>
      </p:sp>
      <p:sp useBgFill="1">
        <p:nvSpPr>
          <p:cNvPr id="14" name="Скругленный прямоугольник 13">
            <a:extLst>
              <a:ext uri="{FF2B5EF4-FFF2-40B4-BE49-F238E27FC236}">
                <a16:creationId xmlns="" xmlns:a16="http://schemas.microsoft.com/office/drawing/2014/main" id="{AD357E2D-7828-41B0-B97F-C63FC763ED80}"/>
              </a:ext>
            </a:extLst>
          </p:cNvPr>
          <p:cNvSpPr/>
          <p:nvPr/>
        </p:nvSpPr>
        <p:spPr>
          <a:xfrm>
            <a:off x="8331209" y="5352740"/>
            <a:ext cx="1502602" cy="84984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990033"/>
                </a:solidFill>
              </a:rPr>
              <a:t>Базисные  стремления: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</a:rPr>
              <a:t>Я - хороший!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</a:rPr>
              <a:t>Я - любим!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</a:rPr>
              <a:t>Я - смогу! 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F74E0B15-8112-4418-9C63-A2DF84DC2E89}"/>
              </a:ext>
            </a:extLst>
          </p:cNvPr>
          <p:cNvCxnSpPr>
            <a:cxnSpLocks/>
          </p:cNvCxnSpPr>
          <p:nvPr/>
        </p:nvCxnSpPr>
        <p:spPr>
          <a:xfrm>
            <a:off x="8331209" y="2801959"/>
            <a:ext cx="1660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56878F1B-15C9-4919-B06D-2F6A298056F5}"/>
              </a:ext>
            </a:extLst>
          </p:cNvPr>
          <p:cNvCxnSpPr/>
          <p:nvPr/>
        </p:nvCxnSpPr>
        <p:spPr>
          <a:xfrm flipV="1">
            <a:off x="8286514" y="3779785"/>
            <a:ext cx="1793875" cy="2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D8D05430-32F5-4EEC-A195-295DB369D381}"/>
              </a:ext>
            </a:extLst>
          </p:cNvPr>
          <p:cNvCxnSpPr>
            <a:cxnSpLocks/>
          </p:cNvCxnSpPr>
          <p:nvPr/>
        </p:nvCxnSpPr>
        <p:spPr>
          <a:xfrm>
            <a:off x="7765257" y="4925481"/>
            <a:ext cx="26460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трелка вправо 2">
            <a:extLst>
              <a:ext uri="{FF2B5EF4-FFF2-40B4-BE49-F238E27FC236}">
                <a16:creationId xmlns="" xmlns:a16="http://schemas.microsoft.com/office/drawing/2014/main" id="{A954D3D5-EEAD-4C49-9FA4-ACDD7811CDD3}"/>
              </a:ext>
            </a:extLst>
          </p:cNvPr>
          <p:cNvSpPr/>
          <p:nvPr/>
        </p:nvSpPr>
        <p:spPr>
          <a:xfrm>
            <a:off x="3420511" y="1745999"/>
            <a:ext cx="4089156" cy="10541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</a:rPr>
              <a:t>Разрушительные  чувства </a:t>
            </a:r>
            <a:r>
              <a:rPr lang="en-US" sz="2000" b="1" dirty="0">
                <a:solidFill>
                  <a:schemeClr val="tx1"/>
                </a:solidFill>
              </a:rPr>
              <a:t>I </a:t>
            </a:r>
            <a:r>
              <a:rPr lang="ru-RU" sz="2000" b="1" dirty="0">
                <a:solidFill>
                  <a:schemeClr val="tx1"/>
                </a:solidFill>
              </a:rPr>
              <a:t>ур.</a:t>
            </a:r>
          </a:p>
        </p:txBody>
      </p:sp>
      <p:sp>
        <p:nvSpPr>
          <p:cNvPr id="17" name="Стрелка вправо 16">
            <a:extLst>
              <a:ext uri="{FF2B5EF4-FFF2-40B4-BE49-F238E27FC236}">
                <a16:creationId xmlns="" xmlns:a16="http://schemas.microsoft.com/office/drawing/2014/main" id="{535725A7-9E6D-4121-A51C-0057E8982674}"/>
              </a:ext>
            </a:extLst>
          </p:cNvPr>
          <p:cNvSpPr/>
          <p:nvPr/>
        </p:nvSpPr>
        <p:spPr>
          <a:xfrm>
            <a:off x="3420511" y="4132911"/>
            <a:ext cx="4089156" cy="105568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</a:rPr>
              <a:t>Неудовлетворенные </a:t>
            </a:r>
            <a:endParaRPr lang="en-US" sz="20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</a:t>
            </a:r>
            <a:r>
              <a:rPr lang="ru-RU" sz="2000" b="1" dirty="0">
                <a:solidFill>
                  <a:srgbClr val="C00000"/>
                </a:solidFill>
              </a:rPr>
              <a:t>    потребности</a:t>
            </a:r>
            <a:r>
              <a:rPr lang="en-US" sz="2000" b="1" dirty="0">
                <a:solidFill>
                  <a:srgbClr val="C00000"/>
                </a:solidFill>
              </a:rPr>
              <a:t>    </a:t>
            </a:r>
            <a:r>
              <a:rPr lang="ru-RU" sz="2000" b="1" dirty="0">
                <a:solidFill>
                  <a:srgbClr val="C00000"/>
                </a:solidFill>
              </a:rPr>
              <a:t>     </a:t>
            </a:r>
            <a:r>
              <a:rPr lang="en-US" sz="2000" b="1" dirty="0">
                <a:solidFill>
                  <a:srgbClr val="C00000"/>
                </a:solidFill>
              </a:rPr>
              <a:t>   </a:t>
            </a:r>
            <a:r>
              <a:rPr lang="ru-RU" sz="2000" b="1" dirty="0">
                <a:solidFill>
                  <a:srgbClr val="C00000"/>
                </a:solidFill>
              </a:rPr>
              <a:t>   </a:t>
            </a:r>
            <a:r>
              <a:rPr lang="en-US" sz="2000" b="1" dirty="0">
                <a:solidFill>
                  <a:schemeClr val="tx1"/>
                </a:solidFill>
              </a:rPr>
              <a:t>III</a:t>
            </a:r>
            <a:r>
              <a:rPr lang="ru-RU" sz="2000" b="1" dirty="0">
                <a:solidFill>
                  <a:schemeClr val="tx1"/>
                </a:solidFill>
              </a:rPr>
              <a:t> ур.</a:t>
            </a:r>
          </a:p>
        </p:txBody>
      </p:sp>
      <p:sp>
        <p:nvSpPr>
          <p:cNvPr id="18" name="Стрелка вправо 17">
            <a:extLst>
              <a:ext uri="{FF2B5EF4-FFF2-40B4-BE49-F238E27FC236}">
                <a16:creationId xmlns="" xmlns:a16="http://schemas.microsoft.com/office/drawing/2014/main" id="{209E22F0-A3E0-4A18-9787-8371CCC2021E}"/>
              </a:ext>
            </a:extLst>
          </p:cNvPr>
          <p:cNvSpPr/>
          <p:nvPr/>
        </p:nvSpPr>
        <p:spPr>
          <a:xfrm>
            <a:off x="3420510" y="2913415"/>
            <a:ext cx="4058203" cy="10541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</a:rPr>
              <a:t>Страдательные  чувства    </a:t>
            </a:r>
            <a:r>
              <a:rPr lang="en-US" sz="2000" b="1" dirty="0">
                <a:solidFill>
                  <a:schemeClr val="tx1"/>
                </a:solidFill>
              </a:rPr>
              <a:t>II</a:t>
            </a:r>
            <a:r>
              <a:rPr lang="ru-RU" sz="2000" b="1" dirty="0">
                <a:solidFill>
                  <a:schemeClr val="tx1"/>
                </a:solidFill>
              </a:rPr>
              <a:t> ур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20" name="Стрелка вправо 19">
            <a:extLst>
              <a:ext uri="{FF2B5EF4-FFF2-40B4-BE49-F238E27FC236}">
                <a16:creationId xmlns="" xmlns:a16="http://schemas.microsoft.com/office/drawing/2014/main" id="{EF80F643-5107-45FE-BD5F-8E47B26F6280}"/>
              </a:ext>
            </a:extLst>
          </p:cNvPr>
          <p:cNvSpPr/>
          <p:nvPr/>
        </p:nvSpPr>
        <p:spPr>
          <a:xfrm>
            <a:off x="3426251" y="5315435"/>
            <a:ext cx="4089156" cy="10541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</a:rPr>
              <a:t>Чувства  для  жизни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</a:rPr>
              <a:t>         и развития                    </a:t>
            </a:r>
            <a:r>
              <a:rPr lang="en-US" sz="2000" b="1" dirty="0">
                <a:solidFill>
                  <a:schemeClr val="tx1"/>
                </a:solidFill>
              </a:rPr>
              <a:t>IY</a:t>
            </a:r>
            <a:r>
              <a:rPr lang="ru-RU" sz="2000" b="1" dirty="0">
                <a:solidFill>
                  <a:schemeClr val="tx1"/>
                </a:solidFill>
              </a:rPr>
              <a:t> ур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4" name="Стрелка вниз 3">
            <a:extLst>
              <a:ext uri="{FF2B5EF4-FFF2-40B4-BE49-F238E27FC236}">
                <a16:creationId xmlns="" xmlns:a16="http://schemas.microsoft.com/office/drawing/2014/main" id="{1026BCB2-9A8E-4FB9-8666-BE5659399D92}"/>
              </a:ext>
            </a:extLst>
          </p:cNvPr>
          <p:cNvSpPr/>
          <p:nvPr/>
        </p:nvSpPr>
        <p:spPr>
          <a:xfrm>
            <a:off x="8986067" y="2855809"/>
            <a:ext cx="268287" cy="257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Стрелка вниз 21">
            <a:extLst>
              <a:ext uri="{FF2B5EF4-FFF2-40B4-BE49-F238E27FC236}">
                <a16:creationId xmlns="" xmlns:a16="http://schemas.microsoft.com/office/drawing/2014/main" id="{F6FE11AB-D002-456B-98C2-2A291856E5C1}"/>
              </a:ext>
            </a:extLst>
          </p:cNvPr>
          <p:cNvSpPr/>
          <p:nvPr/>
        </p:nvSpPr>
        <p:spPr>
          <a:xfrm>
            <a:off x="8969148" y="3816127"/>
            <a:ext cx="268287" cy="257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Стрелка вниз 22">
            <a:extLst>
              <a:ext uri="{FF2B5EF4-FFF2-40B4-BE49-F238E27FC236}">
                <a16:creationId xmlns="" xmlns:a16="http://schemas.microsoft.com/office/drawing/2014/main" id="{D5FFD5D3-479F-436D-8832-74E6D2C80A90}"/>
              </a:ext>
            </a:extLst>
          </p:cNvPr>
          <p:cNvSpPr/>
          <p:nvPr/>
        </p:nvSpPr>
        <p:spPr>
          <a:xfrm>
            <a:off x="8956741" y="4925481"/>
            <a:ext cx="268287" cy="257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Заголовок 8">
            <a:extLst>
              <a:ext uri="{FF2B5EF4-FFF2-40B4-BE49-F238E27FC236}">
                <a16:creationId xmlns="" xmlns:a16="http://schemas.microsoft.com/office/drawing/2014/main" id="{CE397848-4816-4B55-94E0-5C2FE3BF6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404" y="1029381"/>
            <a:ext cx="2706051" cy="1540933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/>
              <a:t>КУВШИН</a:t>
            </a:r>
            <a:br>
              <a:rPr lang="ru-RU" b="1" dirty="0"/>
            </a:br>
            <a:r>
              <a:rPr lang="ru-RU" b="1" dirty="0">
                <a:solidFill>
                  <a:srgbClr val="C00000"/>
                </a:solidFill>
              </a:rPr>
              <a:t>ЭМОЦИЙ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pic>
        <p:nvPicPr>
          <p:cNvPr id="27" name="Рисунок 26">
            <a:extLst>
              <a:ext uri="{FF2B5EF4-FFF2-40B4-BE49-F238E27FC236}">
                <a16:creationId xmlns="" xmlns:a16="http://schemas.microsoft.com/office/drawing/2014/main" id="{5D801896-4A04-448C-8559-7814D41B4B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05" y="2913416"/>
            <a:ext cx="2662503" cy="27653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  <p:bldP spid="12" grpId="0" animBg="1"/>
      <p:bldP spid="13" grpId="0" animBg="1"/>
      <p:bldP spid="14" grpId="0" animBg="1"/>
      <p:bldP spid="3" grpId="0" animBg="1"/>
      <p:bldP spid="17" grpId="0" animBg="1"/>
      <p:bldP spid="18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>
            <a:extLst>
              <a:ext uri="{FF2B5EF4-FFF2-40B4-BE49-F238E27FC236}">
                <a16:creationId xmlns="" xmlns:a16="http://schemas.microsoft.com/office/drawing/2014/main" id="{C357F6E8-DB1D-4B55-B550-836A9906D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92100"/>
            <a:ext cx="8229600" cy="1125538"/>
          </a:xfrm>
        </p:spPr>
        <p:txBody>
          <a:bodyPr/>
          <a:lstStyle/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</a:rPr>
              <a:t>Тест «Недорисованные фигуры»</a:t>
            </a: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="" xmlns:a16="http://schemas.microsoft.com/office/drawing/2014/main" id="{9C881B12-B9C3-4ECE-8005-2A312EA264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0726715"/>
              </p:ext>
            </p:extLst>
          </p:nvPr>
        </p:nvGraphicFramePr>
        <p:xfrm>
          <a:off x="2017714" y="1079501"/>
          <a:ext cx="8193087" cy="54848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310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3102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310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599063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41" marR="91441"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41" marR="91441"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41" marR="91441" marT="45711" marB="45711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575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91441" marR="91441"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91441" marR="91441"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91441" marR="91441" marT="45711" marB="45711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Дуга 4">
            <a:extLst>
              <a:ext uri="{FF2B5EF4-FFF2-40B4-BE49-F238E27FC236}">
                <a16:creationId xmlns="" xmlns:a16="http://schemas.microsoft.com/office/drawing/2014/main" id="{234683EE-7C1E-47FC-85AC-EDAD931FC131}"/>
              </a:ext>
            </a:extLst>
          </p:cNvPr>
          <p:cNvSpPr/>
          <p:nvPr/>
        </p:nvSpPr>
        <p:spPr>
          <a:xfrm>
            <a:off x="2200276" y="1865314"/>
            <a:ext cx="2195513" cy="2047875"/>
          </a:xfrm>
          <a:prstGeom prst="arc">
            <a:avLst>
              <a:gd name="adj1" fmla="val 10915947"/>
              <a:gd name="adj2" fmla="val 0"/>
            </a:avLst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Дуга 5">
            <a:extLst>
              <a:ext uri="{FF2B5EF4-FFF2-40B4-BE49-F238E27FC236}">
                <a16:creationId xmlns="" xmlns:a16="http://schemas.microsoft.com/office/drawing/2014/main" id="{9184FEDA-9DA0-40ED-84A1-33D23B8B3A6E}"/>
              </a:ext>
            </a:extLst>
          </p:cNvPr>
          <p:cNvSpPr/>
          <p:nvPr/>
        </p:nvSpPr>
        <p:spPr>
          <a:xfrm flipV="1">
            <a:off x="5072063" y="1096963"/>
            <a:ext cx="2176462" cy="2030412"/>
          </a:xfrm>
          <a:prstGeom prst="arc">
            <a:avLst>
              <a:gd name="adj1" fmla="val 10893381"/>
              <a:gd name="adj2" fmla="val 21416841"/>
            </a:avLst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2C37EBB0-7B9D-4AA1-A510-898AB8EFFD8E}"/>
              </a:ext>
            </a:extLst>
          </p:cNvPr>
          <p:cNvSpPr/>
          <p:nvPr/>
        </p:nvSpPr>
        <p:spPr>
          <a:xfrm>
            <a:off x="7943851" y="1792288"/>
            <a:ext cx="1736725" cy="1719262"/>
          </a:xfrm>
          <a:prstGeom prst="ellipse">
            <a:avLst/>
          </a:prstGeom>
          <a:solidFill>
            <a:srgbClr val="FFFFCC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CC"/>
              </a:solidFill>
              <a:latin typeface="Arial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F0B109E5-8514-428E-ACED-60BA8B8C8FF2}"/>
              </a:ext>
            </a:extLst>
          </p:cNvPr>
          <p:cNvCxnSpPr/>
          <p:nvPr/>
        </p:nvCxnSpPr>
        <p:spPr>
          <a:xfrm flipV="1">
            <a:off x="2200275" y="4645025"/>
            <a:ext cx="1023938" cy="1371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="" xmlns:a16="http://schemas.microsoft.com/office/drawing/2014/main" id="{05B097F8-0FF3-46F6-99C2-EBDEEF572F39}"/>
              </a:ext>
            </a:extLst>
          </p:cNvPr>
          <p:cNvCxnSpPr/>
          <p:nvPr/>
        </p:nvCxnSpPr>
        <p:spPr>
          <a:xfrm>
            <a:off x="3206750" y="4664076"/>
            <a:ext cx="1060450" cy="12795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B619D65D-6163-4368-9C90-9A7C128F733C}"/>
              </a:ext>
            </a:extLst>
          </p:cNvPr>
          <p:cNvCxnSpPr/>
          <p:nvPr/>
        </p:nvCxnSpPr>
        <p:spPr>
          <a:xfrm flipV="1">
            <a:off x="5327650" y="4516438"/>
            <a:ext cx="1828800" cy="139065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Блок-схема: узел 15">
            <a:extLst>
              <a:ext uri="{FF2B5EF4-FFF2-40B4-BE49-F238E27FC236}">
                <a16:creationId xmlns="" xmlns:a16="http://schemas.microsoft.com/office/drawing/2014/main" id="{8CFE928B-32B2-41F1-8F36-0E35277D4933}"/>
              </a:ext>
            </a:extLst>
          </p:cNvPr>
          <p:cNvSpPr/>
          <p:nvPr/>
        </p:nvSpPr>
        <p:spPr>
          <a:xfrm>
            <a:off x="8839200" y="5084764"/>
            <a:ext cx="255588" cy="236537"/>
          </a:xfrm>
          <a:prstGeom prst="flowChartConnector">
            <a:avLst/>
          </a:prstGeom>
          <a:solidFill>
            <a:schemeClr val="tx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5" y="-228600"/>
            <a:ext cx="3260305" cy="4601183"/>
          </a:xfrm>
        </p:spPr>
        <p:txBody>
          <a:bodyPr vert="horz">
            <a:normAutofit/>
          </a:bodyPr>
          <a:lstStyle/>
          <a:p>
            <a:pPr algn="r">
              <a:lnSpc>
                <a:spcPct val="100000"/>
              </a:lnSpc>
            </a:pPr>
            <a:r>
              <a:rPr lang="ru-RU" sz="3400" b="1" dirty="0"/>
              <a:t>ПОДВЕДЕНИЕ </a:t>
            </a:r>
            <a:r>
              <a:rPr lang="ru-RU" sz="3400" b="1" dirty="0">
                <a:solidFill>
                  <a:srgbClr val="C00000"/>
                </a:solidFill>
              </a:rPr>
              <a:t>ИТОГОВ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83000" y="278296"/>
            <a:ext cx="8062686" cy="65797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sz="38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38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sz="43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Продолжите фразы:</a:t>
            </a:r>
          </a:p>
          <a:p>
            <a:pPr marL="0" indent="0">
              <a:buNone/>
            </a:pPr>
            <a:endParaRPr lang="ru-RU" sz="43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>
              <a:buFontTx/>
              <a:buChar char="-"/>
            </a:pPr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 Сегодня  было полезно узнать, что…</a:t>
            </a:r>
          </a:p>
          <a:p>
            <a:pPr marL="0" indent="0">
              <a:buNone/>
            </a:pPr>
            <a:endParaRPr lang="ru-RU" sz="7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Tx/>
              <a:buChar char="-"/>
            </a:pPr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 Я никогда не задумывался над тем, что…</a:t>
            </a:r>
          </a:p>
          <a:p>
            <a:pPr marL="0" indent="0">
              <a:buNone/>
            </a:pPr>
            <a:endParaRPr lang="ru-RU" sz="7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Tx/>
              <a:buChar char="-"/>
            </a:pPr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 Я хотел бы …</a:t>
            </a:r>
          </a:p>
          <a:p>
            <a:pPr marL="0" indent="0">
              <a:buNone/>
            </a:pPr>
            <a:endParaRPr lang="ru-RU" sz="7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609600" indent="-609600">
              <a:spcBef>
                <a:spcPts val="0"/>
              </a:spcBef>
              <a:buFontTx/>
              <a:buChar char="-"/>
              <a:defRPr/>
            </a:pPr>
            <a:endParaRPr lang="ru-RU" sz="7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 Сегодня было полезно…</a:t>
            </a:r>
          </a:p>
          <a:p>
            <a:pPr marL="0" indent="0">
              <a:buNone/>
              <a:defRPr/>
            </a:pPr>
            <a:endParaRPr lang="ru-RU" sz="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Tx/>
              <a:buChar char="-"/>
              <a:defRPr/>
            </a:pPr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 Меня удивило… </a:t>
            </a:r>
          </a:p>
          <a:p>
            <a:pPr marL="0" indent="0">
              <a:buNone/>
              <a:defRPr/>
            </a:pPr>
            <a:endParaRPr lang="ru-RU" sz="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  <a:defRPr/>
            </a:pPr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-  Если бы я мог… </a:t>
            </a:r>
          </a:p>
          <a:p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2800" dirty="0"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05" y="3249253"/>
            <a:ext cx="2662503" cy="261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06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889000"/>
            <a:ext cx="4800600" cy="5207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6032" y="1529214"/>
            <a:ext cx="3088747" cy="2105526"/>
          </a:xfrm>
        </p:spPr>
        <p:txBody>
          <a:bodyPr>
            <a:noAutofit/>
          </a:bodyPr>
          <a:lstStyle/>
          <a:p>
            <a:pPr algn="r"/>
            <a:r>
              <a:rPr lang="ru-RU" sz="4000" b="1" spc="-100" dirty="0">
                <a:solidFill>
                  <a:schemeClr val="bg1"/>
                </a:solidFill>
              </a:rPr>
              <a:t>СПАСИБО </a:t>
            </a:r>
            <a:r>
              <a:rPr lang="ru-RU" sz="4000" b="1" spc="-100" dirty="0">
                <a:solidFill>
                  <a:srgbClr val="C00000"/>
                </a:solidFill>
              </a:rPr>
              <a:t>ЗА </a:t>
            </a:r>
            <a:br>
              <a:rPr lang="ru-RU" sz="4000" b="1" spc="-100" dirty="0">
                <a:solidFill>
                  <a:srgbClr val="C00000"/>
                </a:solidFill>
              </a:rPr>
            </a:br>
            <a:r>
              <a:rPr lang="ru-RU" sz="4000" b="1" spc="-100" dirty="0">
                <a:solidFill>
                  <a:srgbClr val="C00000"/>
                </a:solidFill>
              </a:rPr>
              <a:t>УЧАСТИЕ!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0" y="4640442"/>
            <a:ext cx="3445565" cy="1376688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400" b="1" dirty="0">
                <a:solidFill>
                  <a:schemeClr val="tx1"/>
                </a:solidFill>
                <a:latin typeface="Monotype Corsiva" panose="03010101010201010101" pitchFamily="66" charset="0"/>
              </a:rPr>
              <a:t>С уважением,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400" b="1" dirty="0">
                <a:solidFill>
                  <a:schemeClr val="tx1"/>
                </a:solidFill>
                <a:latin typeface="Monotype Corsiva" panose="03010101010201010101" pitchFamily="66" charset="0"/>
              </a:rPr>
              <a:t>дефектолог Рослова  А.Ю.,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400" b="1" dirty="0">
                <a:solidFill>
                  <a:schemeClr val="tx1"/>
                </a:solidFill>
                <a:latin typeface="Monotype Corsiva" panose="03010101010201010101" pitchFamily="66" charset="0"/>
              </a:rPr>
              <a:t> психолог Жулего Т.В.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733800" y="889000"/>
            <a:ext cx="4673600" cy="542587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«Ваше собственное поведение – самая решающая вещь.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Не думайте, что вы воспитываете ребенка только тогда, когда с ним разговариваете или поучаете его, или приказываете ему. Вы воспитываете его в каждый момент вашей жизни, даже тогда, когда вас нет дома…»</a:t>
            </a:r>
          </a:p>
        </p:txBody>
      </p:sp>
    </p:spTree>
    <p:extLst>
      <p:ext uri="{BB962C8B-B14F-4D97-AF65-F5344CB8AC3E}">
        <p14:creationId xmlns:p14="http://schemas.microsoft.com/office/powerpoint/2010/main" val="75064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Рама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Рама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1761</TotalTime>
  <Words>318</Words>
  <Application>Microsoft Office PowerPoint</Application>
  <PresentationFormat>Произвольный</PresentationFormat>
  <Paragraphs>89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Рама</vt:lpstr>
      <vt:lpstr>Край</vt:lpstr>
      <vt:lpstr>РОДИТЕЛЬСКАЯ АКАДЕМИЯ   встреча 1:  «Знакомство» </vt:lpstr>
      <vt:lpstr>ИЗ ЧЕГО СОСТОИТ НАША  ПСИХИКА </vt:lpstr>
      <vt:lpstr>ЦЕЛИ СЕМЕЙНОГО   ВОСПИТАНИЯ  </vt:lpstr>
      <vt:lpstr>ЧТО  ОПРЕДЕЛЯЕТ  ТИП   СЕМЕЙНОГО   ВОСПИТАНИЯ  </vt:lpstr>
      <vt:lpstr>КУВШИН ЭМОЦИЙ </vt:lpstr>
      <vt:lpstr>Тест «Недорисованные фигуры»</vt:lpstr>
      <vt:lpstr>ПОДВЕДЕНИЕ ИТОГОВ</vt:lpstr>
      <vt:lpstr>СПАСИБО ЗА  УЧАСТИЕ!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Сообщение из опыта работы по учебной программе  «Основы дизайна в рекламе». Разработка рекламного баннера в 4-5 классах</dc:title>
  <dc:creator>Марина Чувинова</dc:creator>
  <cp:lastModifiedBy>User</cp:lastModifiedBy>
  <cp:revision>131</cp:revision>
  <dcterms:created xsi:type="dcterms:W3CDTF">2017-09-27T08:36:49Z</dcterms:created>
  <dcterms:modified xsi:type="dcterms:W3CDTF">2022-09-04T17:43:55Z</dcterms:modified>
</cp:coreProperties>
</file>