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89" r:id="rId4"/>
    <p:sldId id="292" r:id="rId5"/>
    <p:sldId id="287" r:id="rId6"/>
    <p:sldId id="285" r:id="rId7"/>
    <p:sldId id="288" r:id="rId8"/>
    <p:sldId id="261" r:id="rId9"/>
  </p:sldIdLst>
  <p:sldSz cx="12192000" cy="6858000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9945" autoAdjust="0"/>
    <p:restoredTop sz="94660"/>
  </p:normalViewPr>
  <p:slideViewPr>
    <p:cSldViewPr snapToGrid="0">
      <p:cViewPr>
        <p:scale>
          <a:sx n="60" d="100"/>
          <a:sy n="60" d="100"/>
        </p:scale>
        <p:origin x="-612" y="-10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2082-C36F-48F8-AF33-88AF1564B80C}" type="datetimeFigureOut">
              <a:rPr lang="ru-RU" smtClean="0"/>
              <a:pPr/>
              <a:t>01.09.2022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01D34-7D1A-4F12-AC5B-28699FD11E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76312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2082-C36F-48F8-AF33-88AF1564B80C}" type="datetimeFigureOut">
              <a:rPr lang="ru-RU" smtClean="0"/>
              <a:pPr/>
              <a:t>01.09.2022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01D34-7D1A-4F12-AC5B-28699FD11E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30235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2082-C36F-48F8-AF33-88AF1564B80C}" type="datetimeFigureOut">
              <a:rPr lang="ru-RU" smtClean="0"/>
              <a:pPr/>
              <a:t>01.09.2022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01D34-7D1A-4F12-AC5B-28699FD11E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95886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2082-C36F-48F8-AF33-88AF1564B80C}" type="datetimeFigureOut">
              <a:rPr lang="ru-RU" smtClean="0"/>
              <a:pPr/>
              <a:t>01.09.2022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01D34-7D1A-4F12-AC5B-28699FD11E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28919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2082-C36F-48F8-AF33-88AF1564B80C}" type="datetimeFigureOut">
              <a:rPr lang="ru-RU" smtClean="0"/>
              <a:pPr/>
              <a:t>01.09.2022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01D34-7D1A-4F12-AC5B-28699FD11E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26125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2082-C36F-48F8-AF33-88AF1564B80C}" type="datetimeFigureOut">
              <a:rPr lang="ru-RU" smtClean="0"/>
              <a:pPr/>
              <a:t>01.09.2022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01D34-7D1A-4F12-AC5B-28699FD11E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34822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2082-C36F-48F8-AF33-88AF1564B80C}" type="datetimeFigureOut">
              <a:rPr lang="ru-RU" smtClean="0"/>
              <a:pPr/>
              <a:t>01.09.2022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01D34-7D1A-4F12-AC5B-28699FD11E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68147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2082-C36F-48F8-AF33-88AF1564B80C}" type="datetimeFigureOut">
              <a:rPr lang="ru-RU" smtClean="0"/>
              <a:pPr/>
              <a:t>01.09.2022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01D34-7D1A-4F12-AC5B-28699FD11E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46067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2082-C36F-48F8-AF33-88AF1564B80C}" type="datetimeFigureOut">
              <a:rPr lang="ru-RU" smtClean="0"/>
              <a:pPr/>
              <a:t>01.09.2022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01D34-7D1A-4F12-AC5B-28699FD11E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7424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2082-C36F-48F8-AF33-88AF1564B80C}" type="datetimeFigureOut">
              <a:rPr lang="ru-RU" smtClean="0"/>
              <a:pPr/>
              <a:t>01.09.2022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01D34-7D1A-4F12-AC5B-28699FD11E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39951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2082-C36F-48F8-AF33-88AF1564B80C}" type="datetimeFigureOut">
              <a:rPr lang="ru-RU" smtClean="0"/>
              <a:pPr/>
              <a:t>01.09.2022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01D34-7D1A-4F12-AC5B-28699FD11E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68210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64A2082-C36F-48F8-AF33-88AF1564B80C}" type="datetimeFigureOut">
              <a:rPr lang="ru-RU" smtClean="0"/>
              <a:pPr/>
              <a:t>01.09.2022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11201D34-7D1A-4F12-AC5B-28699FD11E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79199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33669" y="2292149"/>
            <a:ext cx="7562631" cy="2149368"/>
          </a:xfrm>
        </p:spPr>
        <p:txBody>
          <a:bodyPr>
            <a:normAutofit fontScale="90000"/>
          </a:bodyPr>
          <a:lstStyle/>
          <a:p>
            <a:r>
              <a:rPr lang="ru-RU" sz="5300" b="1" dirty="0" smtClean="0">
                <a:solidFill>
                  <a:srgbClr val="C00000"/>
                </a:solidFill>
              </a:rPr>
              <a:t>ВЛИЯНИЕ СЕМЬИ </a:t>
            </a:r>
            <a:br>
              <a:rPr lang="ru-RU" sz="5300" b="1" dirty="0" smtClean="0">
                <a:solidFill>
                  <a:srgbClr val="C00000"/>
                </a:solidFill>
              </a:rPr>
            </a:br>
            <a:r>
              <a:rPr lang="ru-RU" sz="5300" b="1" dirty="0" smtClean="0">
                <a:solidFill>
                  <a:schemeClr val="bg1"/>
                </a:solidFill>
              </a:rPr>
              <a:t>НА  ФОРМИРОВАНИЕ  И РАЗВИТИЕ ЛИЧНОСТИ </a:t>
            </a:r>
            <a:r>
              <a:rPr lang="ru-RU" sz="5300" b="1" dirty="0" smtClean="0"/>
              <a:t>РЕБЕНКА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33668" y="4287246"/>
            <a:ext cx="7772181" cy="914400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«Кризисное отделение психолого-педагогической помощи детям и подросткам»</a:t>
            </a:r>
            <a:endParaRPr lang="ru-RU" sz="4000" b="1" dirty="0">
              <a:solidFill>
                <a:schemeClr val="tx1"/>
              </a:solidFill>
              <a:latin typeface="Monotype Corsiva" panose="03010101010201010101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547326" y="4700324"/>
            <a:ext cx="251863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Monotype Corsiva" panose="03010101010201010101" pitchFamily="66" charset="0"/>
              </a:rPr>
              <a:t>ГКУ </a:t>
            </a:r>
            <a:endParaRPr lang="ru-RU" sz="2800" b="1" dirty="0" smtClean="0">
              <a:latin typeface="Monotype Corsiva" panose="03010101010201010101" pitchFamily="66" charset="0"/>
            </a:endParaRPr>
          </a:p>
          <a:p>
            <a:r>
              <a:rPr lang="ru-RU" sz="2800" b="1" dirty="0" smtClean="0">
                <a:latin typeface="Monotype Corsiva" panose="03010101010201010101" pitchFamily="66" charset="0"/>
              </a:rPr>
              <a:t>«Осташковский </a:t>
            </a:r>
          </a:p>
          <a:p>
            <a:r>
              <a:rPr lang="ru-RU" sz="2800" b="1" dirty="0" smtClean="0">
                <a:latin typeface="Monotype Corsiva" panose="03010101010201010101" pitchFamily="66" charset="0"/>
              </a:rPr>
              <a:t>Детский  центр»</a:t>
            </a:r>
            <a:endParaRPr lang="ru-RU" sz="2800" b="1" dirty="0">
              <a:latin typeface="Monotype Corsiva" panose="03010101010201010101" pitchFamily="66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03954" y="3839769"/>
            <a:ext cx="3142633" cy="4961104"/>
          </a:xfrm>
          <a:prstGeom prst="rect">
            <a:avLst/>
          </a:prstGeom>
        </p:spPr>
      </p:pic>
      <p:pic>
        <p:nvPicPr>
          <p:cNvPr id="8" name="Рисунок 7" descr="1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50297" y="953588"/>
            <a:ext cx="3162013" cy="3383420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="" xmlns:p14="http://schemas.microsoft.com/office/powerpoint/2010/main" val="317552252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51760"/>
            <a:ext cx="3384883" cy="2533763"/>
          </a:xfrm>
        </p:spPr>
        <p:txBody>
          <a:bodyPr>
            <a:normAutofit/>
          </a:bodyPr>
          <a:lstStyle/>
          <a:p>
            <a:pPr algn="r"/>
            <a:r>
              <a:rPr lang="ru-RU" sz="3400" b="1" dirty="0" smtClean="0"/>
              <a:t>ЦЕЛИ СЕМЕЙНОГО   </a:t>
            </a:r>
            <a:r>
              <a:rPr lang="ru-RU" sz="3400" b="1" dirty="0" smtClean="0">
                <a:solidFill>
                  <a:srgbClr val="C00000"/>
                </a:solidFill>
              </a:rPr>
              <a:t>ВОСПИТАНИЯ</a:t>
            </a:r>
            <a:r>
              <a:rPr lang="ru-RU" sz="3400" b="1" dirty="0">
                <a:solidFill>
                  <a:srgbClr val="C00000"/>
                </a:solidFill>
              </a:rPr>
              <a:t/>
            </a:r>
            <a:br>
              <a:rPr lang="ru-RU" sz="3400" b="1" dirty="0">
                <a:solidFill>
                  <a:srgbClr val="C00000"/>
                </a:solidFill>
              </a:rPr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384883" y="569167"/>
            <a:ext cx="8576962" cy="6288833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endParaRPr lang="ru-RU" sz="4100" dirty="0" smtClean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pPr marL="0" indent="0">
              <a:buNone/>
            </a:pPr>
            <a:endParaRPr lang="ru-RU" sz="3200" dirty="0" smtClean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chemeClr val="tx1"/>
                </a:solidFill>
                <a:latin typeface="Monotype Corsiva" panose="03010101010201010101" pitchFamily="66" charset="0"/>
              </a:rPr>
              <a:t>у</a:t>
            </a:r>
            <a:r>
              <a:rPr lang="ru-RU" sz="32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довлетворение базовых потребностей в любви, безусловном принятии, эмоциональной близости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2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развитие способностей ребенка (интеллектуальных, творческих, познавательных), приобретение первичного опыта трудовой деятельности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2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 сохранение физического здоровья и эмоционального благополучия ребенка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chemeClr val="tx1"/>
                </a:solidFill>
                <a:latin typeface="Monotype Corsiva" panose="03010101010201010101" pitchFamily="66" charset="0"/>
              </a:rPr>
              <a:t>ф</a:t>
            </a:r>
            <a:r>
              <a:rPr lang="ru-RU" sz="32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ормирование таких качеств личности, которые помогут достойно преодолевать трудности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chemeClr val="tx1"/>
                </a:solidFill>
                <a:latin typeface="Monotype Corsiva" panose="03010101010201010101" pitchFamily="66" charset="0"/>
              </a:rPr>
              <a:t>передача семейных норм, ценностей, традиций, культуры отношений и поведения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2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формирование основ социально-приемлемого и социально-одобряемого поведения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4100" dirty="0" smtClean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4100" dirty="0" smtClean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612" y="3041991"/>
            <a:ext cx="2807164" cy="280716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5918896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51760"/>
            <a:ext cx="3384883" cy="2533763"/>
          </a:xfrm>
        </p:spPr>
        <p:txBody>
          <a:bodyPr>
            <a:normAutofit fontScale="90000"/>
          </a:bodyPr>
          <a:lstStyle/>
          <a:p>
            <a:pPr algn="r"/>
            <a:r>
              <a:rPr lang="ru-RU" sz="3400" b="1" dirty="0" smtClean="0"/>
              <a:t>ПРИЧИНЫ ДЕТСКОГО   </a:t>
            </a:r>
            <a:r>
              <a:rPr lang="ru-RU" sz="3400" b="1" dirty="0" smtClean="0">
                <a:solidFill>
                  <a:srgbClr val="C00000"/>
                </a:solidFill>
              </a:rPr>
              <a:t>НЕПОСЛУШАНИЯ</a:t>
            </a:r>
            <a:r>
              <a:rPr lang="ru-RU" sz="3400" b="1" dirty="0"/>
              <a:t/>
            </a:r>
            <a:br>
              <a:rPr lang="ru-RU" sz="3400" b="1" dirty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631625" y="751760"/>
            <a:ext cx="7874280" cy="580767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4300" b="1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1. Возрастные кризисы </a:t>
            </a:r>
            <a:endParaRPr lang="ru-RU" sz="4300" b="1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pPr marL="449263" indent="-449263">
              <a:buFont typeface="Wingdings" panose="05000000000000000000" pitchFamily="2" charset="2"/>
              <a:buChar char="Ø"/>
            </a:pPr>
            <a:r>
              <a:rPr lang="ru-RU" sz="41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6-7 лет, 11-12 лет</a:t>
            </a:r>
            <a:endParaRPr lang="ru-RU" sz="41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pPr marL="0" indent="0">
              <a:buNone/>
            </a:pPr>
            <a:r>
              <a:rPr lang="ru-RU" sz="4300" b="1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2. Опыт жизни в семье</a:t>
            </a:r>
            <a:endParaRPr lang="ru-RU" sz="4300" b="1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4100" dirty="0">
                <a:solidFill>
                  <a:schemeClr val="tx1"/>
                </a:solidFill>
                <a:latin typeface="Monotype Corsiva" panose="03010101010201010101" pitchFamily="66" charset="0"/>
              </a:rPr>
              <a:t> </a:t>
            </a:r>
            <a:r>
              <a:rPr lang="ru-RU" sz="41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 степень эмоциональной близости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41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 личностные особенности самих </a:t>
            </a:r>
            <a:r>
              <a:rPr lang="ru-RU" sz="4100" dirty="0">
                <a:solidFill>
                  <a:schemeClr val="tx1"/>
                </a:solidFill>
                <a:latin typeface="Monotype Corsiva" panose="03010101010201010101" pitchFamily="66" charset="0"/>
              </a:rPr>
              <a:t>родителей, образцы </a:t>
            </a:r>
            <a:r>
              <a:rPr lang="ru-RU" sz="41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их поведения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41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 стиль воспитания и внутрисемейных отношений</a:t>
            </a:r>
            <a:endParaRPr lang="ru-RU" sz="41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pPr marL="449263" indent="-449263">
              <a:buFont typeface="Wingdings" panose="05000000000000000000" pitchFamily="2" charset="2"/>
              <a:buChar char="Ø"/>
            </a:pPr>
            <a:r>
              <a:rPr lang="ru-RU" sz="4100" dirty="0">
                <a:solidFill>
                  <a:schemeClr val="tx1"/>
                </a:solidFill>
                <a:latin typeface="Monotype Corsiva" panose="03010101010201010101" pitchFamily="66" charset="0"/>
              </a:rPr>
              <a:t>к</a:t>
            </a:r>
            <a:r>
              <a:rPr lang="ru-RU" sz="41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ак следствие  -  опыт </a:t>
            </a:r>
            <a:r>
              <a:rPr lang="ru-RU" sz="4100" dirty="0">
                <a:solidFill>
                  <a:schemeClr val="tx1"/>
                </a:solidFill>
                <a:latin typeface="Monotype Corsiva" panose="03010101010201010101" pitchFamily="66" charset="0"/>
              </a:rPr>
              <a:t>детско-родительских отношений</a:t>
            </a:r>
          </a:p>
          <a:p>
            <a:pPr marL="449263" indent="-449263">
              <a:buFont typeface="Wingdings" panose="05000000000000000000" pitchFamily="2" charset="2"/>
              <a:buChar char="Ø"/>
              <a:tabLst>
                <a:tab pos="449263" algn="l"/>
              </a:tabLst>
            </a:pPr>
            <a:r>
              <a:rPr lang="ru-RU" sz="41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сформированные у ребенка механизмы психологической защиты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41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  </a:t>
            </a:r>
            <a:r>
              <a:rPr lang="ru-RU" sz="4100" dirty="0">
                <a:solidFill>
                  <a:schemeClr val="tx1"/>
                </a:solidFill>
                <a:latin typeface="Monotype Corsiva" panose="03010101010201010101" pitchFamily="66" charset="0"/>
              </a:rPr>
              <a:t>родительский авторитет</a:t>
            </a: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742" y="3106056"/>
            <a:ext cx="2931887" cy="280125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06527694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40517"/>
            <a:ext cx="3204666" cy="2533763"/>
          </a:xfrm>
        </p:spPr>
        <p:txBody>
          <a:bodyPr>
            <a:normAutofit fontScale="90000"/>
          </a:bodyPr>
          <a:lstStyle/>
          <a:p>
            <a:pPr algn="r"/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400" b="1" dirty="0" smtClean="0"/>
              <a:t>ВЗАИМОСВЯЗЬ МЕЖДУ </a:t>
            </a:r>
            <a:r>
              <a:rPr lang="ru-RU" sz="2200" b="1" dirty="0" smtClean="0">
                <a:solidFill>
                  <a:srgbClr val="C00000"/>
                </a:solidFill>
              </a:rPr>
              <a:t>ТИПОМ ЛИЧНОСТИ РОДИТЕЛЯ</a:t>
            </a:r>
            <a:r>
              <a:rPr lang="ru-RU" sz="2200" b="1" dirty="0" smtClean="0"/>
              <a:t>  </a:t>
            </a:r>
            <a:r>
              <a:rPr lang="ru-RU" sz="2200" b="1" dirty="0" smtClean="0">
                <a:solidFill>
                  <a:srgbClr val="C00000"/>
                </a:solidFill>
              </a:rPr>
              <a:t>И ХАРАКТЕРОМ РЕБЕНКА </a:t>
            </a:r>
            <a:br>
              <a:rPr lang="ru-RU" sz="2200" b="1" dirty="0" smtClean="0">
                <a:solidFill>
                  <a:srgbClr val="C00000"/>
                </a:solidFill>
              </a:rPr>
            </a:br>
            <a:r>
              <a:rPr lang="ru-RU" sz="2200" b="1" dirty="0"/>
              <a:t/>
            </a:r>
            <a:br>
              <a:rPr lang="ru-RU" sz="2200" b="1" dirty="0"/>
            </a:br>
            <a:r>
              <a:rPr lang="ru-RU" sz="2400" b="1" dirty="0" smtClean="0"/>
              <a:t> </a:t>
            </a:r>
            <a:br>
              <a:rPr lang="ru-RU" sz="2400" b="1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510602" y="381684"/>
            <a:ext cx="8548048" cy="580767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38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pPr marL="0" indent="0">
              <a:buNone/>
            </a:pPr>
            <a:endParaRPr lang="ru-RU" sz="2800" dirty="0">
              <a:latin typeface="Monotype Corsiva" panose="03010101010201010101" pitchFamily="66" charset="0"/>
            </a:endParaRPr>
          </a:p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919" y="2750442"/>
            <a:ext cx="2951747" cy="3060026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430589929"/>
              </p:ext>
            </p:extLst>
          </p:nvPr>
        </p:nvGraphicFramePr>
        <p:xfrm>
          <a:off x="0" y="0"/>
          <a:ext cx="12192000" cy="71167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04547"/>
                <a:gridCol w="5887453"/>
              </a:tblGrid>
              <a:tr h="938892">
                <a:tc>
                  <a:txBody>
                    <a:bodyPr/>
                    <a:lstStyle/>
                    <a:p>
                      <a:endParaRPr lang="ru-RU" sz="1900" b="0" kern="1200" dirty="0" smtClean="0">
                        <a:solidFill>
                          <a:schemeClr val="tx1"/>
                        </a:solidFill>
                        <a:latin typeface="Monotype Corsiva" panose="03010101010201010101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ru-RU" sz="1900" b="0" kern="1200" dirty="0" smtClean="0">
                          <a:solidFill>
                            <a:schemeClr val="tx1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Неуверенный в себе, сомневающийся во всем, </a:t>
                      </a:r>
                    </a:p>
                    <a:p>
                      <a:r>
                        <a:rPr lang="ru-RU" sz="1900" b="0" kern="1200" dirty="0" smtClean="0">
                          <a:solidFill>
                            <a:schemeClr val="tx1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с обостренными чувствами несправедливости, обиды, вины </a:t>
                      </a:r>
                      <a:endParaRPr lang="ru-RU" sz="1900" b="0" kern="1200" dirty="0">
                        <a:solidFill>
                          <a:schemeClr val="tx1"/>
                        </a:solidFill>
                        <a:latin typeface="Monotype Corsiva" panose="03010101010201010101" pitchFamily="66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ru-RU" sz="1900" b="0" kern="1200" dirty="0" smtClean="0">
                        <a:solidFill>
                          <a:schemeClr val="tx1"/>
                        </a:solidFill>
                        <a:latin typeface="Monotype Corsiva" panose="03010101010201010101" pitchFamily="66" charset="0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ru-RU" sz="1900" b="0" kern="1200" dirty="0" smtClean="0">
                          <a:solidFill>
                            <a:schemeClr val="tx1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Зависимый, ведомый, подверженный влиянию окружающих, сомневающийся тип личности</a:t>
                      </a:r>
                      <a:endParaRPr lang="ru-RU" sz="1900" b="0" kern="1200" dirty="0">
                        <a:solidFill>
                          <a:schemeClr val="tx1"/>
                        </a:solidFill>
                        <a:latin typeface="Monotype Corsiva" panose="03010101010201010101" pitchFamily="66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13979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Сдержанный, замкнутый, эмоционально холодный, категоричный, жесткий, сконцентрированный на своих интересах, убежденный в своей правоте, со слабым интересом к окружающим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Monotype Corsiva" panose="03010101010201010101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Низкий уровень адаптации в социуме, повышенная тревожность, снижение любознательности, страх перед взрослыми, слабо развито  чувство сопереживания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Monotype Corsiva" panose="03010101010201010101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99105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Эмоционально нестабильный, частая смена настроения, противоречивые поступки, импульсивные действия, маятникообразные требования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Monotype Corsiva" panose="03010101010201010101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Высокая восприимчивость к настроению значимых людей, страх вызвать негатив и раздражение, уступчивость и податливость, сдержанность вопреки открытости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Monotype Corsiva" panose="03010101010201010101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9373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Подозрительность, выраженное недоверие, категоричность в суждениях, предубеждение в отношениях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Monotype Corsiva" panose="03010101010201010101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Трудности в установлении эмоциональных контактов и налаживании  дружеских отношений, проявление симпатии по искаженному типу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Monotype Corsiva" panose="03010101010201010101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3516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Агрессия, враждебность, конфронтация и конфликтность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Monotype Corsiva" panose="03010101010201010101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 Аналогичные черты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Monotype Corsiva" panose="03010101010201010101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9642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Симбиоз (сильная привязанность, эмоциональная созависимость)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Monotype Corsiva" panose="03010101010201010101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Развита несамостоятельность и зависимость от родителей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Monotype Corsiva" panose="03010101010201010101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991053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Авторитаризм,</a:t>
                      </a:r>
                      <a:r>
                        <a:rPr lang="ru-RU" sz="1800" kern="1200" baseline="0" dirty="0" smtClean="0">
                          <a:solidFill>
                            <a:schemeClr val="tx1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 у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прямство, отсутствие гибкости</a:t>
                      </a:r>
                      <a:r>
                        <a:rPr lang="ru-RU" sz="1800" kern="1200" baseline="0" dirty="0" smtClean="0">
                          <a:solidFill>
                            <a:schemeClr val="tx1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 и стремления искать компромисс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Monotype Corsiva" panose="03010101010201010101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Ребенок</a:t>
                      </a:r>
                      <a:r>
                        <a:rPr lang="ru-RU" sz="1800" kern="1200" baseline="0" dirty="0" smtClean="0">
                          <a:solidFill>
                            <a:schemeClr val="tx1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 остро реагирует на любого рода несправедливость, формируются реакции протеста, негатива</a:t>
                      </a:r>
                      <a:r>
                        <a:rPr lang="ru-RU" sz="1800" kern="1200" baseline="0" dirty="0" smtClean="0">
                          <a:solidFill>
                            <a:schemeClr val="tx1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 к взрослым, непринятие чужого мнения, чувство вины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Monotype Corsiva" panose="03010101010201010101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13979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Тяга к компаниям, зависимостям, праздному образу жизни, скрытое или открытое</a:t>
                      </a:r>
                      <a:r>
                        <a:rPr lang="ru-RU" sz="1800" kern="1200" baseline="0" dirty="0" smtClean="0">
                          <a:solidFill>
                            <a:schemeClr val="tx1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 асоциальное поведение, пренебрежение родительскими обязанностями и низкий уровень ответственности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Monotype Corsiva" panose="03010101010201010101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Развитие чувства заброшенности, отдаление от семьи, концентрация на друзьях, склонность к аналогичным поступкам и закрепление социально-неодобряемого поведения, стремление</a:t>
                      </a:r>
                      <a:r>
                        <a:rPr lang="ru-RU" sz="1800" kern="1200" baseline="0" dirty="0" smtClean="0">
                          <a:solidFill>
                            <a:schemeClr val="tx1"/>
                          </a:solidFill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 уйти от решения проблем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Monotype Corsiva" panose="03010101010201010101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Стрелка вправо 7"/>
          <p:cNvSpPr/>
          <p:nvPr/>
        </p:nvSpPr>
        <p:spPr>
          <a:xfrm>
            <a:off x="5293894" y="0"/>
            <a:ext cx="978569" cy="381684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6190572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2919" y="751760"/>
            <a:ext cx="2947482" cy="2533763"/>
          </a:xfrm>
        </p:spPr>
        <p:txBody>
          <a:bodyPr>
            <a:normAutofit fontScale="90000"/>
          </a:bodyPr>
          <a:lstStyle/>
          <a:p>
            <a:pPr algn="r"/>
            <a:r>
              <a:rPr lang="ru-RU" sz="2400" b="1" dirty="0"/>
              <a:t>«</a:t>
            </a:r>
            <a:r>
              <a:rPr lang="ru-RU" sz="2400" b="1" dirty="0">
                <a:solidFill>
                  <a:srgbClr val="C00000"/>
                </a:solidFill>
              </a:rPr>
              <a:t>В семье…</a:t>
            </a:r>
            <a:br>
              <a:rPr lang="ru-RU" sz="2400" b="1" dirty="0">
                <a:solidFill>
                  <a:srgbClr val="C00000"/>
                </a:solidFill>
              </a:rPr>
            </a:br>
            <a:r>
              <a:rPr lang="ru-RU" sz="2400" b="1" dirty="0"/>
              <a:t>дети овладевают азбукой человеческого общения…»</a:t>
            </a:r>
            <a:br>
              <a:rPr lang="ru-RU" sz="2400" b="1" dirty="0"/>
            </a:br>
            <a:r>
              <a:rPr lang="ru-RU" sz="2400" b="1" dirty="0" smtClean="0"/>
              <a:t> </a:t>
            </a:r>
            <a:br>
              <a:rPr lang="ru-RU" sz="2400" b="1" dirty="0" smtClean="0"/>
            </a:br>
            <a:r>
              <a:rPr lang="ru-RU" sz="2400" b="1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В.А.Кан-Калик </a:t>
            </a:r>
            <a:r>
              <a:rPr lang="ru-RU" b="1" dirty="0">
                <a:latin typeface="Monotype Corsiva" panose="03010101010201010101" pitchFamily="66" charset="0"/>
              </a:rPr>
              <a:t/>
            </a:r>
            <a:br>
              <a:rPr lang="ru-RU" b="1" dirty="0">
                <a:latin typeface="Monotype Corsiva" panose="03010101010201010101" pitchFamily="66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643952" y="1050323"/>
            <a:ext cx="8548048" cy="580767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3800" b="1" dirty="0" smtClean="0">
                <a:solidFill>
                  <a:srgbClr val="C00000"/>
                </a:solidFill>
                <a:latin typeface="Monotype Corsiva" panose="03010101010201010101" pitchFamily="66" charset="0"/>
              </a:rPr>
              <a:t>Типичные ситуации общения:</a:t>
            </a:r>
            <a:endParaRPr lang="ru-RU" sz="3800" b="1" dirty="0">
              <a:solidFill>
                <a:srgbClr val="C00000"/>
              </a:solidFill>
              <a:latin typeface="Monotype Corsiva" panose="03010101010201010101" pitchFamily="66" charset="0"/>
            </a:endParaRPr>
          </a:p>
          <a:p>
            <a:r>
              <a:rPr lang="ru-RU" sz="38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Приказы, команды</a:t>
            </a:r>
            <a:endParaRPr lang="ru-RU" sz="38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r>
              <a:rPr lang="ru-RU" sz="38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Предостережения, угрозы</a:t>
            </a:r>
            <a:endParaRPr lang="ru-RU" sz="38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r>
              <a:rPr lang="ru-RU" sz="38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Нравоучения, долженствования</a:t>
            </a:r>
            <a:endParaRPr lang="ru-RU" sz="38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r>
              <a:rPr lang="ru-RU" sz="38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Советы, готовые решения</a:t>
            </a:r>
            <a:endParaRPr lang="ru-RU" sz="38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r>
              <a:rPr lang="ru-RU" sz="38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Ирония, критика, сравнения</a:t>
            </a:r>
            <a:endParaRPr lang="ru-RU" sz="38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r>
              <a:rPr lang="ru-RU" sz="38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Обвинения, недоверие</a:t>
            </a:r>
            <a:endParaRPr lang="ru-RU" sz="38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r>
              <a:rPr lang="ru-RU" sz="38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Категоричность</a:t>
            </a:r>
            <a:endParaRPr lang="ru-RU" sz="38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r>
              <a:rPr lang="ru-RU" sz="38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Игнорирование, выражение отрицательного отношения</a:t>
            </a:r>
            <a:endParaRPr lang="ru-RU" sz="38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pPr marL="0" indent="0">
              <a:buNone/>
            </a:pPr>
            <a:endParaRPr lang="ru-RU" sz="2800" dirty="0">
              <a:latin typeface="Monotype Corsiva" panose="03010101010201010101" pitchFamily="66" charset="0"/>
            </a:endParaRPr>
          </a:p>
          <a:p>
            <a:endParaRPr lang="ru-RU" dirty="0"/>
          </a:p>
        </p:txBody>
      </p:sp>
      <p:pic>
        <p:nvPicPr>
          <p:cNvPr id="4" name="Объект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604" y="2946401"/>
            <a:ext cx="2782111" cy="2794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13506912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2916" y="-228600"/>
            <a:ext cx="2947482" cy="4601183"/>
          </a:xfrm>
        </p:spPr>
        <p:txBody>
          <a:bodyPr vert="horz">
            <a:normAutofit/>
          </a:bodyPr>
          <a:lstStyle/>
          <a:p>
            <a:pPr algn="r">
              <a:lnSpc>
                <a:spcPct val="100000"/>
              </a:lnSpc>
            </a:pPr>
            <a:r>
              <a:rPr lang="ru-RU" sz="3400" b="1" dirty="0" smtClean="0"/>
              <a:t>ВИДЫ </a:t>
            </a:r>
            <a:r>
              <a:rPr lang="ru-RU" sz="3400" b="1" dirty="0" smtClean="0">
                <a:solidFill>
                  <a:srgbClr val="C00000"/>
                </a:solidFill>
              </a:rPr>
              <a:t>ЛОЖНОГО </a:t>
            </a:r>
            <a:r>
              <a:rPr lang="ru-RU" sz="3400" b="1" dirty="0" smtClean="0"/>
              <a:t>АВТОРИТЕТА</a:t>
            </a:r>
            <a:endParaRPr lang="ru-RU" sz="34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683000" y="1041400"/>
            <a:ext cx="8062686" cy="5588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ru-RU" sz="3800" b="1" dirty="0" smtClean="0">
              <a:solidFill>
                <a:srgbClr val="C00000"/>
              </a:solidFill>
              <a:latin typeface="Monotype Corsiva" panose="03010101010201010101" pitchFamily="66" charset="0"/>
            </a:endParaRPr>
          </a:p>
          <a:p>
            <a:r>
              <a:rPr lang="ru-RU" sz="43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Авторитет подавления</a:t>
            </a:r>
          </a:p>
          <a:p>
            <a:r>
              <a:rPr lang="ru-RU" sz="4300" dirty="0">
                <a:solidFill>
                  <a:schemeClr val="tx1"/>
                </a:solidFill>
                <a:latin typeface="Monotype Corsiva" panose="03010101010201010101" pitchFamily="66" charset="0"/>
              </a:rPr>
              <a:t>Авторитет любви</a:t>
            </a:r>
          </a:p>
          <a:p>
            <a:r>
              <a:rPr lang="ru-RU" sz="43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Авторитет родительского превосходства</a:t>
            </a:r>
          </a:p>
          <a:p>
            <a:r>
              <a:rPr lang="ru-RU" sz="43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Авторитет </a:t>
            </a:r>
            <a:r>
              <a:rPr lang="ru-RU" sz="4300" dirty="0">
                <a:solidFill>
                  <a:schemeClr val="tx1"/>
                </a:solidFill>
                <a:latin typeface="Monotype Corsiva" panose="03010101010201010101" pitchFamily="66" charset="0"/>
              </a:rPr>
              <a:t>доброты</a:t>
            </a:r>
          </a:p>
          <a:p>
            <a:r>
              <a:rPr lang="ru-RU" sz="43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Авторитет резонерства (поучительства)</a:t>
            </a:r>
            <a:endParaRPr lang="ru-RU" sz="43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r>
              <a:rPr lang="ru-RU" sz="43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Авторитет подкупа</a:t>
            </a:r>
            <a:endParaRPr lang="ru-RU" sz="43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endParaRPr lang="ru-RU" sz="38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pPr marL="0" indent="0">
              <a:buNone/>
            </a:pPr>
            <a:endParaRPr lang="ru-RU" sz="2800" dirty="0">
              <a:latin typeface="Monotype Corsiva" panose="03010101010201010101" pitchFamily="66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405" y="3066374"/>
            <a:ext cx="2662503" cy="261241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7210321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228600"/>
            <a:ext cx="3200398" cy="4601183"/>
          </a:xfrm>
        </p:spPr>
        <p:txBody>
          <a:bodyPr vert="horz">
            <a:normAutofit/>
          </a:bodyPr>
          <a:lstStyle/>
          <a:p>
            <a:pPr algn="r">
              <a:lnSpc>
                <a:spcPct val="100000"/>
              </a:lnSpc>
            </a:pPr>
            <a:r>
              <a:rPr lang="ru-RU" sz="2000" b="1" dirty="0" smtClean="0"/>
              <a:t>ВАЖНЕЙШИЕ ФАКТОРЫ </a:t>
            </a:r>
            <a:br>
              <a:rPr lang="ru-RU" sz="2000" b="1" dirty="0" smtClean="0"/>
            </a:br>
            <a:r>
              <a:rPr lang="ru-RU" sz="2000" b="1" dirty="0" smtClean="0"/>
              <a:t>И ДВИЖУЩИЕ СИЛЫ </a:t>
            </a:r>
            <a:r>
              <a:rPr lang="ru-RU" sz="2800" b="1" dirty="0">
                <a:solidFill>
                  <a:srgbClr val="C00000"/>
                </a:solidFill>
              </a:rPr>
              <a:t>СЕМЕЙНОГО </a:t>
            </a:r>
            <a:r>
              <a:rPr lang="ru-RU" sz="2800" b="1" dirty="0" smtClean="0">
                <a:solidFill>
                  <a:srgbClr val="C00000"/>
                </a:solidFill>
              </a:rPr>
              <a:t>ВОСПИТАНИЯ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683000" y="923544"/>
            <a:ext cx="8062686" cy="593445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ru-RU" sz="3800" b="1" dirty="0" smtClean="0">
              <a:solidFill>
                <a:srgbClr val="C00000"/>
              </a:solidFill>
              <a:latin typeface="Monotype Corsiva" panose="03010101010201010101" pitchFamily="66" charset="0"/>
            </a:endParaRPr>
          </a:p>
          <a:p>
            <a:r>
              <a:rPr lang="ru-RU" sz="43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Требовательное отношение родителей к себе</a:t>
            </a:r>
          </a:p>
          <a:p>
            <a:r>
              <a:rPr lang="ru-RU" sz="43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Истинный интерес к </a:t>
            </a:r>
            <a:r>
              <a:rPr lang="ru-RU" sz="4300" dirty="0">
                <a:solidFill>
                  <a:schemeClr val="tx1"/>
                </a:solidFill>
                <a:latin typeface="Monotype Corsiva" panose="03010101010201010101" pitchFamily="66" charset="0"/>
              </a:rPr>
              <a:t> </a:t>
            </a:r>
            <a:r>
              <a:rPr lang="ru-RU" sz="43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ребенку</a:t>
            </a:r>
            <a:endParaRPr lang="ru-RU" sz="43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r>
              <a:rPr lang="ru-RU" sz="43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Эмоционально положительная атмосфера в семье</a:t>
            </a:r>
          </a:p>
          <a:p>
            <a:r>
              <a:rPr lang="ru-RU" sz="43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Проявление культуры общения и поведения по отношению к ребенку и другому окружению</a:t>
            </a:r>
          </a:p>
          <a:p>
            <a:r>
              <a:rPr lang="ru-RU" sz="43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Общение в форме диалога и включение ребенка в совместную деятельность</a:t>
            </a:r>
          </a:p>
          <a:p>
            <a:r>
              <a:rPr lang="ru-RU" sz="43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Ненавязчивая помощь и поддержка</a:t>
            </a:r>
            <a:endParaRPr lang="ru-RU" sz="43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r>
              <a:rPr lang="ru-RU" sz="43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Единство, постоянство, последовательность предъявляемых к ребенку требований</a:t>
            </a:r>
            <a:endParaRPr lang="ru-RU" sz="43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endParaRPr lang="ru-RU" sz="38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pPr marL="0" indent="0">
              <a:buNone/>
            </a:pPr>
            <a:endParaRPr lang="ru-RU" sz="2800" dirty="0">
              <a:latin typeface="Monotype Corsiva" panose="03010101010201010101" pitchFamily="66" charset="0"/>
            </a:endParaRP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405" y="3249253"/>
            <a:ext cx="2662503" cy="261241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2859062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200" y="889000"/>
            <a:ext cx="4800600" cy="5207000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56032" y="1529214"/>
            <a:ext cx="3088747" cy="2105526"/>
          </a:xfrm>
        </p:spPr>
        <p:txBody>
          <a:bodyPr>
            <a:noAutofit/>
          </a:bodyPr>
          <a:lstStyle/>
          <a:p>
            <a:r>
              <a:rPr lang="ru-RU" sz="4000" b="1" spc="-100" dirty="0">
                <a:solidFill>
                  <a:srgbClr val="C00000"/>
                </a:solidFill>
              </a:rPr>
              <a:t>СПАСИБО </a:t>
            </a:r>
            <a:r>
              <a:rPr lang="ru-RU" sz="4000" b="1" spc="-100" dirty="0" smtClean="0">
                <a:solidFill>
                  <a:srgbClr val="C00000"/>
                </a:solidFill>
              </a:rPr>
              <a:t>ЗА </a:t>
            </a:r>
            <a:br>
              <a:rPr lang="ru-RU" sz="4000" b="1" spc="-100" dirty="0" smtClean="0">
                <a:solidFill>
                  <a:srgbClr val="C00000"/>
                </a:solidFill>
              </a:rPr>
            </a:br>
            <a:r>
              <a:rPr lang="ru-RU" sz="4000" b="1" spc="-100" dirty="0" smtClean="0">
                <a:solidFill>
                  <a:srgbClr val="C00000"/>
                </a:solidFill>
              </a:rPr>
              <a:t>УЧАСТИЕ!</a:t>
            </a:r>
            <a:endParaRPr lang="ru-RU" sz="4000" b="1" spc="-100" dirty="0">
              <a:solidFill>
                <a:srgbClr val="C00000"/>
              </a:solidFill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256032" y="4235116"/>
            <a:ext cx="2834640" cy="158105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4000" b="1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С уважением,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4000" b="1" dirty="0">
                <a:solidFill>
                  <a:schemeClr val="tx1"/>
                </a:solidFill>
                <a:latin typeface="Monotype Corsiva" panose="03010101010201010101" pitchFamily="66" charset="0"/>
              </a:rPr>
              <a:t>п</a:t>
            </a:r>
            <a:r>
              <a:rPr lang="ru-RU" sz="4000" b="1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едагог-психолог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4000" b="1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Жулего Т.В. </a:t>
            </a:r>
            <a:endParaRPr lang="ru-RU" sz="4000" b="1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733800" y="889000"/>
            <a:ext cx="4673600" cy="542587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2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«Ваше </a:t>
            </a:r>
            <a:r>
              <a:rPr lang="ru-RU" sz="3200" dirty="0">
                <a:solidFill>
                  <a:schemeClr val="tx1"/>
                </a:solidFill>
                <a:latin typeface="Monotype Corsiva" panose="03010101010201010101" pitchFamily="66" charset="0"/>
              </a:rPr>
              <a:t>собственное поведение – самая решающая вещь. </a:t>
            </a:r>
            <a:endParaRPr lang="ru-RU" sz="3200" dirty="0" smtClean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2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Не </a:t>
            </a:r>
            <a:r>
              <a:rPr lang="ru-RU" sz="3200" dirty="0">
                <a:solidFill>
                  <a:schemeClr val="tx1"/>
                </a:solidFill>
                <a:latin typeface="Monotype Corsiva" panose="03010101010201010101" pitchFamily="66" charset="0"/>
              </a:rPr>
              <a:t>думайте, что вы воспитываете ребенка только тогда, когда с ним разговариваете или поучаете его, или приказываете ему. Вы воспитываете </a:t>
            </a:r>
            <a:r>
              <a:rPr lang="ru-RU" sz="32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его в каждый момент вашей жизни, даже </a:t>
            </a:r>
            <a:r>
              <a:rPr lang="ru-RU" sz="3200" dirty="0">
                <a:solidFill>
                  <a:schemeClr val="tx1"/>
                </a:solidFill>
                <a:latin typeface="Monotype Corsiva" panose="03010101010201010101" pitchFamily="66" charset="0"/>
              </a:rPr>
              <a:t>тогда, когда </a:t>
            </a:r>
            <a:r>
              <a:rPr lang="ru-RU" sz="32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вас </a:t>
            </a:r>
            <a:r>
              <a:rPr lang="ru-RU" sz="3200" dirty="0">
                <a:solidFill>
                  <a:schemeClr val="tx1"/>
                </a:solidFill>
                <a:latin typeface="Monotype Corsiva" panose="03010101010201010101" pitchFamily="66" charset="0"/>
              </a:rPr>
              <a:t>нет </a:t>
            </a:r>
            <a:r>
              <a:rPr lang="ru-RU" sz="32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дома…»</a:t>
            </a:r>
            <a:endParaRPr lang="ru-RU" sz="3200" dirty="0">
              <a:solidFill>
                <a:schemeClr val="tx1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5064390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Рама">
  <a:themeElements>
    <a:clrScheme name="Зеленый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Рама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Рама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TM03457475[[fn=Рамка]]</Template>
  <TotalTime>1646</TotalTime>
  <Words>536</Words>
  <Application>Microsoft Office PowerPoint</Application>
  <PresentationFormat>Произвольный</PresentationFormat>
  <Paragraphs>81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Рама</vt:lpstr>
      <vt:lpstr>ВЛИЯНИЕ СЕМЬИ  НА  ФОРМИРОВАНИЕ  И РАЗВИТИЕ ЛИЧНОСТИ РЕБЕНКА </vt:lpstr>
      <vt:lpstr>ЦЕЛИ СЕМЕЙНОГО   ВОСПИТАНИЯ  </vt:lpstr>
      <vt:lpstr>ПРИЧИНЫ ДЕТСКОГО   НЕПОСЛУШАНИЯ  </vt:lpstr>
      <vt:lpstr> ВЗАИМОСВЯЗЬ МЕЖДУ ТИПОМ ЛИЧНОСТИ РОДИТЕЛЯ  И ХАРАКТЕРОМ РЕБЕНКА     </vt:lpstr>
      <vt:lpstr>«В семье… дети овладевают азбукой человеческого общения…»   В.А.Кан-Калик  </vt:lpstr>
      <vt:lpstr>ВИДЫ ЛОЖНОГО АВТОРИТЕТА</vt:lpstr>
      <vt:lpstr>ВАЖНЕЙШИЕ ФАКТОРЫ  И ДВИЖУЩИЕ СИЛЫ СЕМЕЙНОГО ВОСПИТАНИЯ</vt:lpstr>
      <vt:lpstr>СПАСИБО ЗА  УЧАСТИЕ!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Сообщение из опыта работы по учебной программе  «Основы дизайна в рекламе». Разработка рекламного баннера в 4-5 классах</dc:title>
  <dc:creator>Марина Чувинова</dc:creator>
  <cp:lastModifiedBy>Пользователь</cp:lastModifiedBy>
  <cp:revision>111</cp:revision>
  <dcterms:created xsi:type="dcterms:W3CDTF">2017-09-27T08:36:49Z</dcterms:created>
  <dcterms:modified xsi:type="dcterms:W3CDTF">2022-09-01T11:24:46Z</dcterms:modified>
</cp:coreProperties>
</file>