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60" r:id="rId4"/>
    <p:sldId id="285" r:id="rId5"/>
    <p:sldId id="288" r:id="rId6"/>
    <p:sldId id="29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1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23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88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91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2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2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4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6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2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95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2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4A2082-C36F-48F8-AF33-88AF1564B80C}" type="datetimeFigureOut">
              <a:rPr lang="ru-RU" smtClean="0"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1201D34-7D1A-4F12-AC5B-28699FD11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3669" y="1489182"/>
            <a:ext cx="7315200" cy="3255264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</a:rPr>
              <a:t>РОДИТЕЛЬСКИЙ</a:t>
            </a:r>
            <a:r>
              <a:rPr lang="ru-RU" sz="7200" b="1" dirty="0" smtClean="0"/>
              <a:t> АВТОРИТЕТ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3669" y="4287246"/>
            <a:ext cx="7315200" cy="9144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Родительское собрание</a:t>
            </a:r>
            <a:endParaRPr lang="ru-RU" sz="60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47326" y="4700324"/>
            <a:ext cx="24112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Monotype Corsiva" panose="03010101010201010101" pitchFamily="66" charset="0"/>
              </a:rPr>
              <a:t>ГКУ </a:t>
            </a:r>
            <a:endParaRPr lang="ru-RU" sz="2800" b="1" dirty="0" smtClean="0">
              <a:latin typeface="Monotype Corsiva" panose="03010101010201010101" pitchFamily="66" charset="0"/>
            </a:endParaRPr>
          </a:p>
          <a:p>
            <a:r>
              <a:rPr lang="ru-RU" sz="2800" b="1" dirty="0" smtClean="0">
                <a:latin typeface="Monotype Corsiva" panose="03010101010201010101" pitchFamily="66" charset="0"/>
              </a:rPr>
              <a:t>«Осташковский </a:t>
            </a:r>
          </a:p>
          <a:p>
            <a:r>
              <a:rPr lang="ru-RU" sz="2800" b="1" dirty="0">
                <a:latin typeface="Monotype Corsiva" panose="03010101010201010101" pitchFamily="66" charset="0"/>
              </a:rPr>
              <a:t>д</a:t>
            </a:r>
            <a:r>
              <a:rPr lang="ru-RU" sz="2800" b="1" dirty="0" smtClean="0">
                <a:latin typeface="Monotype Corsiva" panose="03010101010201010101" pitchFamily="66" charset="0"/>
              </a:rPr>
              <a:t>етский </a:t>
            </a:r>
            <a:r>
              <a:rPr lang="ru-RU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 smtClean="0">
                <a:latin typeface="Monotype Corsiva" panose="03010101010201010101" pitchFamily="66" charset="0"/>
              </a:rPr>
              <a:t>центр</a:t>
            </a:r>
            <a:r>
              <a:rPr lang="ru-RU" sz="2800" b="1" dirty="0" smtClean="0">
                <a:latin typeface="Monotype Corsiva" panose="03010101010201010101" pitchFamily="66" charset="0"/>
              </a:rPr>
              <a:t>»</a:t>
            </a:r>
            <a:endParaRPr lang="ru-RU" sz="2800" b="1" dirty="0">
              <a:latin typeface="Monotype Corsiva" panose="03010101010201010101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4" y="3839769"/>
            <a:ext cx="3142633" cy="49611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253" y="1227220"/>
            <a:ext cx="2951747" cy="306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751760"/>
            <a:ext cx="2947482" cy="2533763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b="1" dirty="0"/>
              <a:t>«</a:t>
            </a:r>
            <a:r>
              <a:rPr lang="ru-RU" sz="2400" b="1" dirty="0">
                <a:solidFill>
                  <a:srgbClr val="C00000"/>
                </a:solidFill>
              </a:rPr>
              <a:t>В семье…</a:t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/>
              <a:t>дети овладевают азбукой человеческого общения…»</a:t>
            </a:r>
            <a:br>
              <a:rPr lang="ru-RU" sz="2400" b="1" dirty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В.А.Кан-Калик </a:t>
            </a:r>
            <a:r>
              <a:rPr lang="ru-RU" b="1" dirty="0">
                <a:latin typeface="Monotype Corsiva" panose="03010101010201010101" pitchFamily="66" charset="0"/>
              </a:rPr>
              <a:t/>
            </a:r>
            <a:br>
              <a:rPr lang="ru-RU" b="1" dirty="0">
                <a:latin typeface="Monotype Corsiva" panose="03010101010201010101" pitchFamily="66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43952" y="1050323"/>
            <a:ext cx="8548048" cy="58076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Типичные ситуации общения:</a:t>
            </a: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Приказы, команды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Предостережения, угрозы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Нравоучения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Готовые решения 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Ирония, критика, сравнения</a:t>
            </a: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Обвинения</a:t>
            </a: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Категоричность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Игнорирование, выражение отрицательного отношения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4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04" y="2946401"/>
            <a:ext cx="2782111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06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51760"/>
            <a:ext cx="3384883" cy="2533763"/>
          </a:xfrm>
        </p:spPr>
        <p:txBody>
          <a:bodyPr>
            <a:normAutofit fontScale="90000"/>
          </a:bodyPr>
          <a:lstStyle/>
          <a:p>
            <a:pPr algn="r"/>
            <a:r>
              <a:rPr lang="ru-RU" sz="3400" b="1" dirty="0" smtClean="0"/>
              <a:t>ПРИЧИНЫ ДЕТСКОГО   </a:t>
            </a:r>
            <a:r>
              <a:rPr lang="ru-RU" sz="3400" b="1" dirty="0" smtClean="0">
                <a:solidFill>
                  <a:srgbClr val="C00000"/>
                </a:solidFill>
              </a:rPr>
              <a:t>НЕПОСЛУШАНИЯ</a:t>
            </a:r>
            <a:r>
              <a:rPr lang="ru-RU" sz="3400" b="1" dirty="0"/>
              <a:t/>
            </a:r>
            <a:br>
              <a:rPr lang="ru-RU" sz="3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31625" y="751760"/>
            <a:ext cx="7874280" cy="58076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3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1. Возрастные кризисы </a:t>
            </a:r>
            <a:endParaRPr lang="ru-RU" sz="43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449263" indent="-449263"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ограничения самостоятельности и  автономности</a:t>
            </a: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43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2. Опыт жизни в семье</a:t>
            </a:r>
            <a:endParaRPr lang="ru-RU" sz="43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наличие доверия к взрослому человеку</a:t>
            </a:r>
          </a:p>
          <a:p>
            <a:pPr marL="449263" indent="-449263"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стиль внутрисемейных отношений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образцы </a:t>
            </a: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поведения 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родителей</a:t>
            </a:r>
          </a:p>
          <a:p>
            <a:pPr marL="449263" indent="-449263">
              <a:buFont typeface="Wingdings" panose="05000000000000000000" pitchFamily="2" charset="2"/>
              <a:buChar char="Ø"/>
              <a:tabLst>
                <a:tab pos="449263" algn="l"/>
              </a:tabLst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сформированные механизмы психологической защиты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</a:t>
            </a:r>
            <a:r>
              <a:rPr lang="ru-RU" sz="43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родительский авторитет</a:t>
            </a:r>
            <a:endParaRPr lang="ru-RU" sz="43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42" y="3106056"/>
            <a:ext cx="2931887" cy="280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8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6" y="-228600"/>
            <a:ext cx="2947482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3400" b="1" dirty="0" smtClean="0"/>
              <a:t>ВИДЫ </a:t>
            </a:r>
            <a:r>
              <a:rPr lang="ru-RU" sz="3400" b="1" dirty="0" smtClean="0">
                <a:solidFill>
                  <a:srgbClr val="C00000"/>
                </a:solidFill>
              </a:rPr>
              <a:t>ЛОЖНОГО </a:t>
            </a:r>
            <a:r>
              <a:rPr lang="ru-RU" sz="3400" b="1" dirty="0" smtClean="0"/>
              <a:t>АВТОРИТЕТА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1041400"/>
            <a:ext cx="8062686" cy="558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38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подавления</a:t>
            </a:r>
          </a:p>
          <a:p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любви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родительского превосходства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педантизма </a:t>
            </a:r>
          </a:p>
          <a:p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доброты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резонерства (поучительства)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подкупа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066374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0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6" y="-228600"/>
            <a:ext cx="2947482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3400" b="1" dirty="0" smtClean="0"/>
              <a:t>ОСНОВЫ </a:t>
            </a:r>
            <a:r>
              <a:rPr lang="ru-RU" sz="3400" b="1" dirty="0" smtClean="0">
                <a:solidFill>
                  <a:srgbClr val="C00000"/>
                </a:solidFill>
              </a:rPr>
              <a:t>ИСТИННОГО </a:t>
            </a:r>
            <a:r>
              <a:rPr lang="ru-RU" sz="3400" b="1" dirty="0" smtClean="0"/>
              <a:t>АВТОРИТЕТА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923544"/>
            <a:ext cx="8062686" cy="59344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38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Требовательное отношение родителей к себе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Истинный интерес к </a:t>
            </a: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ребенку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Эмоционально положительная атмосфера в семье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Общение и совместная деятельность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Ненавязчивая помощь и поддержка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Единство, постоянство, последовательность предъявляемых к ребенку требований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249253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59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5" y="-228600"/>
            <a:ext cx="3260305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3400" b="1" dirty="0" smtClean="0"/>
              <a:t>ПОДВЕДЕНИЕ </a:t>
            </a:r>
            <a:r>
              <a:rPr lang="ru-RU" sz="3400" b="1" dirty="0" smtClean="0">
                <a:solidFill>
                  <a:srgbClr val="C00000"/>
                </a:solidFill>
              </a:rPr>
              <a:t>ИТОГОВ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923544"/>
            <a:ext cx="8062686" cy="5934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38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Продолжите фразы:</a:t>
            </a:r>
          </a:p>
          <a:p>
            <a:pPr marL="0" indent="0">
              <a:buNone/>
            </a:pPr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- Сегодня  было полезно узнать, что…</a:t>
            </a:r>
          </a:p>
          <a:p>
            <a:pPr marL="0" indent="0">
              <a:buNone/>
            </a:pPr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- Я никогда не задумывался над тем, что…</a:t>
            </a:r>
          </a:p>
          <a:p>
            <a:pPr marL="0" indent="0">
              <a:buNone/>
            </a:pP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- Я хотел бы узнать ответ на вопрос о том, что…</a:t>
            </a:r>
          </a:p>
          <a:p>
            <a:pPr marL="0" indent="0">
              <a:buNone/>
            </a:pP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249253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6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889000"/>
            <a:ext cx="4800600" cy="5207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6032" y="1529214"/>
            <a:ext cx="3088747" cy="2105526"/>
          </a:xfrm>
        </p:spPr>
        <p:txBody>
          <a:bodyPr>
            <a:noAutofit/>
          </a:bodyPr>
          <a:lstStyle/>
          <a:p>
            <a:r>
              <a:rPr lang="ru-RU" sz="4000" b="1" spc="-100" dirty="0">
                <a:solidFill>
                  <a:srgbClr val="C00000"/>
                </a:solidFill>
              </a:rPr>
              <a:t>СПАСИБО </a:t>
            </a:r>
            <a:r>
              <a:rPr lang="ru-RU" sz="4000" b="1" spc="-100" dirty="0" smtClean="0">
                <a:solidFill>
                  <a:srgbClr val="C00000"/>
                </a:solidFill>
              </a:rPr>
              <a:t>ЗА </a:t>
            </a:r>
            <a:br>
              <a:rPr lang="ru-RU" sz="4000" b="1" spc="-100" dirty="0" smtClean="0">
                <a:solidFill>
                  <a:srgbClr val="C00000"/>
                </a:solidFill>
              </a:rPr>
            </a:br>
            <a:r>
              <a:rPr lang="ru-RU" sz="4000" b="1" spc="-100" dirty="0" smtClean="0">
                <a:solidFill>
                  <a:srgbClr val="C00000"/>
                </a:solidFill>
              </a:rPr>
              <a:t>УЧАСТИЕ!</a:t>
            </a:r>
            <a:endParaRPr lang="ru-RU" sz="4000" b="1" spc="-100" dirty="0">
              <a:solidFill>
                <a:srgbClr val="C0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256032" y="4235116"/>
            <a:ext cx="2834640" cy="15810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 уважением,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п</a:t>
            </a: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едагог-психолог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Жулего Т.В. </a:t>
            </a:r>
            <a:endParaRPr lang="ru-RU" sz="40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33800" y="889000"/>
            <a:ext cx="4673600" cy="542587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«Ваше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собственное поведение – самая решающая вещь. </a:t>
            </a:r>
            <a:endParaRPr lang="ru-RU" sz="32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думайте, что вы воспитываете ребенка только тогда, когда с ним разговариваете или поучаете его, или приказываете ему. Вы воспитываете 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его в каждый момент вашей жизни, даже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тогда, когда 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вас </a:t>
            </a:r>
            <a:r>
              <a:rPr lang="ru-RU" sz="3200">
                <a:solidFill>
                  <a:schemeClr val="tx1"/>
                </a:solidFill>
                <a:latin typeface="Monotype Corsiva" panose="03010101010201010101" pitchFamily="66" charset="0"/>
              </a:rPr>
              <a:t>нет </a:t>
            </a:r>
            <a:r>
              <a:rPr lang="ru-RU" sz="3200" smtClean="0">
                <a:solidFill>
                  <a:schemeClr val="tx1"/>
                </a:solidFill>
                <a:latin typeface="Monotype Corsiva" panose="03010101010201010101" pitchFamily="66" charset="0"/>
              </a:rPr>
              <a:t>дома…»</a:t>
            </a:r>
            <a:endParaRPr lang="ru-RU" sz="32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64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а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1226</TotalTime>
  <Words>224</Words>
  <Application>Microsoft Office PowerPoint</Application>
  <PresentationFormat>Произвольный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Рама</vt:lpstr>
      <vt:lpstr>РОДИТЕЛЬСКИЙ АВТОРИТЕТ </vt:lpstr>
      <vt:lpstr>«В семье… дети овладевают азбукой человеческого общения…»   В.А.Кан-Калик  </vt:lpstr>
      <vt:lpstr>ПРИЧИНЫ ДЕТСКОГО   НЕПОСЛУШАНИЯ  </vt:lpstr>
      <vt:lpstr>ВИДЫ ЛОЖНОГО АВТОРИТЕТА</vt:lpstr>
      <vt:lpstr>ОСНОВЫ ИСТИННОГО АВТОРИТЕТА</vt:lpstr>
      <vt:lpstr>ПОДВЕДЕНИЕ ИТОГОВ</vt:lpstr>
      <vt:lpstr>СПАСИБО ЗА  УЧАСТИЕ!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Сообщение из опыта работы по учебной программе  «Основы дизайна в рекламе». Разработка рекламного баннера в 4-5 классах</dc:title>
  <dc:creator>Марина Чувинова</dc:creator>
  <cp:lastModifiedBy>User</cp:lastModifiedBy>
  <cp:revision>81</cp:revision>
  <dcterms:created xsi:type="dcterms:W3CDTF">2017-09-27T08:36:49Z</dcterms:created>
  <dcterms:modified xsi:type="dcterms:W3CDTF">2022-09-04T17:57:33Z</dcterms:modified>
</cp:coreProperties>
</file>