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8" r:id="rId11"/>
    <p:sldId id="329" r:id="rId12"/>
    <p:sldId id="330" r:id="rId13"/>
    <p:sldId id="333" r:id="rId14"/>
    <p:sldId id="349" r:id="rId15"/>
    <p:sldId id="350" r:id="rId16"/>
    <p:sldId id="334" r:id="rId17"/>
    <p:sldId id="335" r:id="rId18"/>
    <p:sldId id="336" r:id="rId19"/>
    <p:sldId id="341" r:id="rId20"/>
    <p:sldId id="338" r:id="rId21"/>
    <p:sldId id="339" r:id="rId22"/>
    <p:sldId id="340" r:id="rId23"/>
    <p:sldId id="342" r:id="rId24"/>
    <p:sldId id="343" r:id="rId25"/>
    <p:sldId id="345" r:id="rId26"/>
    <p:sldId id="346" r:id="rId27"/>
    <p:sldId id="347" r:id="rId28"/>
    <p:sldId id="348" r:id="rId29"/>
    <p:sldId id="344" r:id="rId30"/>
    <p:sldId id="314" r:id="rId3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1" autoAdjust="0"/>
    <p:restoredTop sz="94660"/>
  </p:normalViewPr>
  <p:slideViewPr>
    <p:cSldViewPr snapToGrid="0">
      <p:cViewPr varScale="1">
        <p:scale>
          <a:sx n="86" d="100"/>
          <a:sy n="86" d="100"/>
        </p:scale>
        <p:origin x="-72" y="-24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07T07:25:45.59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07T07:25:47.184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5:52.973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1,'4'0,"1"0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00.34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06.0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07.566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10 0,'-4'0,"-2"0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11.59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12.34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42 10,'-4'0,"-5"0,-5-4,-1-1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6:12.691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3.299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4.94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0,'0'4,"0"1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5.988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0 1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582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15 10,'-4'0,"-1"-4,0-2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2-09-12T07:57:06.910"/>
    </inkml:context>
    <inkml:brush xml:id="br0">
      <inkml:brushProperty name="width" value="0.05" units="cm"/>
      <inkml:brushProperty name="height" value="0.05" units="cm"/>
      <inkml:brushProperty name="color" value="#E71224"/>
      <inkml:brushProperty name="ignorePressure" value="1"/>
    </inkml:brush>
  </inkml:definitions>
  <inkml:trace contextRef="#ctx0" brushRef="#br0">1 1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34CA4ED-6B48-45FE-AD2A-1FED0CF44F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6E66C20-7A68-491C-99D4-4C00C07D92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6DFF316-211A-4848-8F3D-B0174A448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4128681D-A867-4EE8-BC19-B55185959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1580FB8-F5CC-4A7D-85C0-D7CBF3982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0095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FB034F7-3B36-4B89-A34C-6B35965EC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54548190-8A95-46B2-8103-183CF7B7EF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1017F01-7234-4292-8899-28667B3ED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870ED6EC-D9E4-405C-9E7B-7149B552B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7D1ADCA-C8BA-4FAC-8CF9-0BBB9889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3893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51D78DC5-4730-46B9-88D9-4D6EFA753D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C882D35-53AE-4F5D-8C35-C4511A54AD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130B69D-4658-4D73-A627-466E00F64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D13EA32-883D-4021-8720-E1619AC6E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82B4AA9-3CDF-460F-B051-A46D99BA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62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7384F2E-71A2-4D61-8F5A-E5E199C02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DF9F14F-3229-4363-A81B-99379B88F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CB48A43-B5EF-4FCC-8616-5D58E339E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C5BCFE4-19CE-47BB-91E2-A0A6BC7A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DEB2FE2-6C15-419E-8E23-A2464BE64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532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E348452F-A2E6-458A-B12D-7DA605CCC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5F09E827-2A31-4C6A-A96E-0243AFFFF6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D53DA09-9000-438D-89C5-C012C572E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5A14C99-139B-4301-AD70-DA9B3A6DB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380FA67-7706-4AB7-88E2-EABD2EB02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40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C780D8B-1F7F-48D8-BF7C-57AD3DF8B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9B65716-DD65-4EB4-AF28-9D23CA6B8E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E525F686-22F0-4616-95F8-0AC414E1ED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FB221C26-ACE6-4286-8B99-A627838D8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053F6B67-F03C-46A4-A1B1-892A1ADD6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4F277022-716A-44CB-81A1-ED0ED905A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8402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6C5CA77-CE93-419F-9A22-1AA2D9442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1C344BAA-5C60-44B3-AB9A-051C634D7E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3E0E3DDA-89C4-4638-8F96-3F6451C080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EDC73A2-F65F-48B3-87DB-23009B39C1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0619E5D5-9AD6-414A-8C50-095E470C72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3FECD6E0-7B67-41F8-AA86-26E888738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DA153FC7-6B5B-4A06-AD14-ED44479B7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A32BC13E-FB73-4E96-BD3F-A91B51198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492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E63EE0D-E1BE-4197-9900-6CF9401AB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A78A30D-2631-4EBC-8B27-FE0CF6F85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0BC28A2F-5743-4E58-9540-1FDD35996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901921CA-60DA-4D5D-B677-2A23FA428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6840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77EB7FA-96DE-4AF1-893A-75122A322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FF2ED1FE-0BB5-42E2-8AAC-4AFDE0088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3334908E-F2D1-4C2D-B260-ECAB2C082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56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B23249-72BC-4C10-B530-D5C4A491B3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CF68E44-003E-4586-9A9D-883D42F319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E7BBE97-CBA4-4703-93F0-3F1CC5F8B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3B52268-30DC-49FC-8D6A-B976792FD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4EBE11D-4A2A-4116-B0AB-C13950F96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CCCDD6E-3E14-49DC-9564-AB8AFB429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101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657F399-06A8-4C22-89D2-C174BD446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2768AAC3-FE6D-463D-9024-980417EE24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5698563-7DB5-4AF7-89F5-223AC2DC5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A83098B-BADC-4C76-82FB-E6CAF312A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9AC9F274-37BA-46D2-BC4B-7ABA0A1D3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54FBDE-3E2D-4DCB-A1B6-917C183BC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79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9B001DA-EBC5-4DB8-8CE4-014BDA0C6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A0CA6489-74FD-4044-94CB-96779CBE8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31697726-C4FF-4569-8DCA-F5695091D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C78E1-6A23-4A4E-A94E-09D7045109B1}" type="datetimeFigureOut">
              <a:rPr lang="ru-RU" smtClean="0"/>
              <a:t>20.11.2024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6A9DB2D-5B3D-4026-A353-F6EEA7DF7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C12153D-FDDF-4275-BB8C-F767B8A235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15F1C-42BB-41BE-9557-41080A6D9B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214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8" Type="http://schemas.openxmlformats.org/officeDocument/2006/relationships/customXml" Target="../ink/ink7.xml"/><Relationship Id="rId3" Type="http://schemas.openxmlformats.org/officeDocument/2006/relationships/hyperlink" Target="https://vk.com/club173841061" TargetMode="External"/><Relationship Id="rId21" Type="http://schemas.openxmlformats.org/officeDocument/2006/relationships/image" Target="../media/image5.png"/><Relationship Id="rId7" Type="http://schemas.openxmlformats.org/officeDocument/2006/relationships/customXml" Target="../ink/ink2.xml"/><Relationship Id="rId17" Type="http://schemas.openxmlformats.org/officeDocument/2006/relationships/customXml" Target="../ink/ink6.xml"/><Relationship Id="rId2" Type="http://schemas.openxmlformats.org/officeDocument/2006/relationships/hyperlink" Target="https://detiostashkova.nubex.ru/" TargetMode="External"/><Relationship Id="rId16" Type="http://schemas.openxmlformats.org/officeDocument/2006/relationships/customXml" Target="../ink/ink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11" Type="http://schemas.openxmlformats.org/officeDocument/2006/relationships/customXml" Target="../ink/ink3.xml"/><Relationship Id="rId5" Type="http://schemas.openxmlformats.org/officeDocument/2006/relationships/customXml" Target="../ink/ink1.xml"/><Relationship Id="rId15" Type="http://schemas.openxmlformats.org/officeDocument/2006/relationships/customXml" Target="../ink/ink4.xml"/><Relationship Id="rId10" Type="http://schemas.microsoft.com/office/2007/relationships/hdphoto" Target="../media/hdphoto1.wdp"/><Relationship Id="rId19" Type="http://schemas.openxmlformats.org/officeDocument/2006/relationships/customXml" Target="../ink/ink8.xml"/><Relationship Id="rId4" Type="http://schemas.openxmlformats.org/officeDocument/2006/relationships/hyperlink" Target="mailto:ostdetdom@mail.ru" TargetMode="External"/><Relationship Id="rId9" Type="http://schemas.openxmlformats.org/officeDocument/2006/relationships/image" Target="../media/image3.png"/><Relationship Id="rId14" Type="http://schemas.openxmlformats.org/officeDocument/2006/relationships/image" Target="../media/image4.png"/><Relationship Id="rId22" Type="http://schemas.openxmlformats.org/officeDocument/2006/relationships/customXml" Target="../ink/ink9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customXml" Target="../ink/ink5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53.xml"/><Relationship Id="rId10" Type="http://schemas.openxmlformats.org/officeDocument/2006/relationships/customXml" Target="../ink/ink52.xml"/><Relationship Id="rId4" Type="http://schemas.openxmlformats.org/officeDocument/2006/relationships/customXml" Target="../ink/ink50.xml"/><Relationship Id="rId9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6.xml"/><Relationship Id="rId13" Type="http://schemas.openxmlformats.org/officeDocument/2006/relationships/customXml" Target="../ink/ink5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58.xml"/><Relationship Id="rId10" Type="http://schemas.openxmlformats.org/officeDocument/2006/relationships/customXml" Target="../ink/ink57.xml"/><Relationship Id="rId4" Type="http://schemas.openxmlformats.org/officeDocument/2006/relationships/customXml" Target="../ink/ink55.xml"/><Relationship Id="rId9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1.xml"/><Relationship Id="rId13" Type="http://schemas.openxmlformats.org/officeDocument/2006/relationships/customXml" Target="../ink/ink6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63.xml"/><Relationship Id="rId10" Type="http://schemas.openxmlformats.org/officeDocument/2006/relationships/customXml" Target="../ink/ink62.xml"/><Relationship Id="rId4" Type="http://schemas.openxmlformats.org/officeDocument/2006/relationships/customXml" Target="../ink/ink60.xml"/><Relationship Id="rId9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6.xml"/><Relationship Id="rId13" Type="http://schemas.openxmlformats.org/officeDocument/2006/relationships/customXml" Target="../ink/ink6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68.xml"/><Relationship Id="rId10" Type="http://schemas.openxmlformats.org/officeDocument/2006/relationships/customXml" Target="../ink/ink67.xml"/><Relationship Id="rId4" Type="http://schemas.openxmlformats.org/officeDocument/2006/relationships/customXml" Target="../ink/ink65.xml"/><Relationship Id="rId9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1.xml"/><Relationship Id="rId13" Type="http://schemas.openxmlformats.org/officeDocument/2006/relationships/customXml" Target="../ink/ink7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73.xml"/><Relationship Id="rId10" Type="http://schemas.openxmlformats.org/officeDocument/2006/relationships/customXml" Target="../ink/ink72.xml"/><Relationship Id="rId4" Type="http://schemas.openxmlformats.org/officeDocument/2006/relationships/customXml" Target="../ink/ink70.xml"/><Relationship Id="rId9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76.xml"/><Relationship Id="rId13" Type="http://schemas.openxmlformats.org/officeDocument/2006/relationships/customXml" Target="../ink/ink7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78.xml"/><Relationship Id="rId10" Type="http://schemas.openxmlformats.org/officeDocument/2006/relationships/customXml" Target="../ink/ink77.xml"/><Relationship Id="rId4" Type="http://schemas.openxmlformats.org/officeDocument/2006/relationships/customXml" Target="../ink/ink75.xml"/><Relationship Id="rId9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customXml" Target="../ink/ink8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83.xml"/><Relationship Id="rId10" Type="http://schemas.openxmlformats.org/officeDocument/2006/relationships/customXml" Target="../ink/ink82.xml"/><Relationship Id="rId4" Type="http://schemas.openxmlformats.org/officeDocument/2006/relationships/customXml" Target="../ink/ink80.xml"/><Relationship Id="rId9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ustomXml" Target="../ink/ink86.xml"/><Relationship Id="rId13" Type="http://schemas.openxmlformats.org/officeDocument/2006/relationships/customXml" Target="../ink/ink8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88.xml"/><Relationship Id="rId10" Type="http://schemas.openxmlformats.org/officeDocument/2006/relationships/customXml" Target="../ink/ink87.xml"/><Relationship Id="rId4" Type="http://schemas.openxmlformats.org/officeDocument/2006/relationships/customXml" Target="../ink/ink85.xml"/><Relationship Id="rId9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ustomXml" Target="../ink/ink91.xml"/><Relationship Id="rId13" Type="http://schemas.openxmlformats.org/officeDocument/2006/relationships/customXml" Target="../ink/ink9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93.xml"/><Relationship Id="rId10" Type="http://schemas.openxmlformats.org/officeDocument/2006/relationships/customXml" Target="../ink/ink92.xml"/><Relationship Id="rId4" Type="http://schemas.openxmlformats.org/officeDocument/2006/relationships/customXml" Target="../ink/ink90.xml"/><Relationship Id="rId9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ustomXml" Target="../ink/ink96.xml"/><Relationship Id="rId13" Type="http://schemas.openxmlformats.org/officeDocument/2006/relationships/customXml" Target="../ink/ink9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98.xml"/><Relationship Id="rId10" Type="http://schemas.openxmlformats.org/officeDocument/2006/relationships/customXml" Target="../ink/ink97.xml"/><Relationship Id="rId4" Type="http://schemas.openxmlformats.org/officeDocument/2006/relationships/customXml" Target="../ink/ink95.xml"/><Relationship Id="rId9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.xml"/><Relationship Id="rId13" Type="http://schemas.openxmlformats.org/officeDocument/2006/relationships/customXml" Target="../ink/ink1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3.xml"/><Relationship Id="rId10" Type="http://schemas.openxmlformats.org/officeDocument/2006/relationships/customXml" Target="../ink/ink12.xml"/><Relationship Id="rId4" Type="http://schemas.openxmlformats.org/officeDocument/2006/relationships/customXml" Target="../ink/ink10.xml"/><Relationship Id="rId9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1.xml"/><Relationship Id="rId13" Type="http://schemas.openxmlformats.org/officeDocument/2006/relationships/customXml" Target="../ink/ink10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03.xml"/><Relationship Id="rId10" Type="http://schemas.openxmlformats.org/officeDocument/2006/relationships/customXml" Target="../ink/ink102.xml"/><Relationship Id="rId4" Type="http://schemas.openxmlformats.org/officeDocument/2006/relationships/customXml" Target="../ink/ink100.xml"/><Relationship Id="rId9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ustomXml" Target="../ink/ink106.xml"/><Relationship Id="rId13" Type="http://schemas.openxmlformats.org/officeDocument/2006/relationships/customXml" Target="../ink/ink10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08.xml"/><Relationship Id="rId10" Type="http://schemas.openxmlformats.org/officeDocument/2006/relationships/customXml" Target="../ink/ink107.xml"/><Relationship Id="rId4" Type="http://schemas.openxmlformats.org/officeDocument/2006/relationships/customXml" Target="../ink/ink105.xml"/><Relationship Id="rId9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1.xml"/><Relationship Id="rId13" Type="http://schemas.openxmlformats.org/officeDocument/2006/relationships/customXml" Target="../ink/ink11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13.xml"/><Relationship Id="rId10" Type="http://schemas.openxmlformats.org/officeDocument/2006/relationships/customXml" Target="../ink/ink112.xml"/><Relationship Id="rId4" Type="http://schemas.openxmlformats.org/officeDocument/2006/relationships/customXml" Target="../ink/ink110.xml"/><Relationship Id="rId9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16.xml"/><Relationship Id="rId13" Type="http://schemas.openxmlformats.org/officeDocument/2006/relationships/customXml" Target="../ink/ink11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18.xml"/><Relationship Id="rId10" Type="http://schemas.openxmlformats.org/officeDocument/2006/relationships/customXml" Target="../ink/ink117.xml"/><Relationship Id="rId4" Type="http://schemas.openxmlformats.org/officeDocument/2006/relationships/customXml" Target="../ink/ink115.xml"/><Relationship Id="rId9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1.xml"/><Relationship Id="rId13" Type="http://schemas.openxmlformats.org/officeDocument/2006/relationships/customXml" Target="../ink/ink12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23.xml"/><Relationship Id="rId10" Type="http://schemas.openxmlformats.org/officeDocument/2006/relationships/customXml" Target="../ink/ink122.xml"/><Relationship Id="rId4" Type="http://schemas.openxmlformats.org/officeDocument/2006/relationships/customXml" Target="../ink/ink120.xml"/><Relationship Id="rId9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customXml" Target="../ink/ink126.xml"/><Relationship Id="rId13" Type="http://schemas.openxmlformats.org/officeDocument/2006/relationships/customXml" Target="../ink/ink12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28.xml"/><Relationship Id="rId10" Type="http://schemas.openxmlformats.org/officeDocument/2006/relationships/customXml" Target="../ink/ink127.xml"/><Relationship Id="rId4" Type="http://schemas.openxmlformats.org/officeDocument/2006/relationships/customXml" Target="../ink/ink125.xml"/><Relationship Id="rId9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1.xml"/><Relationship Id="rId13" Type="http://schemas.openxmlformats.org/officeDocument/2006/relationships/customXml" Target="../ink/ink13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33.xml"/><Relationship Id="rId10" Type="http://schemas.openxmlformats.org/officeDocument/2006/relationships/customXml" Target="../ink/ink132.xml"/><Relationship Id="rId4" Type="http://schemas.openxmlformats.org/officeDocument/2006/relationships/customXml" Target="../ink/ink130.xml"/><Relationship Id="rId9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customXml" Target="../ink/ink136.xml"/><Relationship Id="rId13" Type="http://schemas.openxmlformats.org/officeDocument/2006/relationships/customXml" Target="../ink/ink13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38.xml"/><Relationship Id="rId10" Type="http://schemas.openxmlformats.org/officeDocument/2006/relationships/customXml" Target="../ink/ink137.xml"/><Relationship Id="rId4" Type="http://schemas.openxmlformats.org/officeDocument/2006/relationships/customXml" Target="../ink/ink135.xml"/><Relationship Id="rId9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1.xml"/><Relationship Id="rId13" Type="http://schemas.openxmlformats.org/officeDocument/2006/relationships/customXml" Target="../ink/ink14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43.xml"/><Relationship Id="rId10" Type="http://schemas.openxmlformats.org/officeDocument/2006/relationships/customXml" Target="../ink/ink142.xml"/><Relationship Id="rId4" Type="http://schemas.openxmlformats.org/officeDocument/2006/relationships/customXml" Target="../ink/ink140.xml"/><Relationship Id="rId9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customXml" Target="../ink/ink146.xml"/><Relationship Id="rId13" Type="http://schemas.openxmlformats.org/officeDocument/2006/relationships/customXml" Target="../ink/ink14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48.xml"/><Relationship Id="rId10" Type="http://schemas.openxmlformats.org/officeDocument/2006/relationships/customXml" Target="../ink/ink147.xml"/><Relationship Id="rId4" Type="http://schemas.openxmlformats.org/officeDocument/2006/relationships/customXml" Target="../ink/ink145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6.xml"/><Relationship Id="rId13" Type="http://schemas.openxmlformats.org/officeDocument/2006/relationships/customXml" Target="../ink/ink1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18.xml"/><Relationship Id="rId10" Type="http://schemas.openxmlformats.org/officeDocument/2006/relationships/customXml" Target="../ink/ink17.xml"/><Relationship Id="rId4" Type="http://schemas.openxmlformats.org/officeDocument/2006/relationships/customXml" Target="../ink/ink15.xml"/><Relationship Id="rId9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customXml" Target="../ink/ink2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23.xml"/><Relationship Id="rId10" Type="http://schemas.openxmlformats.org/officeDocument/2006/relationships/customXml" Target="../ink/ink22.xml"/><Relationship Id="rId4" Type="http://schemas.openxmlformats.org/officeDocument/2006/relationships/customXml" Target="../ink/ink20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6.xml"/><Relationship Id="rId13" Type="http://schemas.openxmlformats.org/officeDocument/2006/relationships/customXml" Target="../ink/ink2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28.xml"/><Relationship Id="rId10" Type="http://schemas.openxmlformats.org/officeDocument/2006/relationships/customXml" Target="../ink/ink27.xml"/><Relationship Id="rId4" Type="http://schemas.openxmlformats.org/officeDocument/2006/relationships/customXml" Target="../ink/ink25.xml"/><Relationship Id="rId9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1.xml"/><Relationship Id="rId13" Type="http://schemas.openxmlformats.org/officeDocument/2006/relationships/customXml" Target="../ink/ink3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33.xml"/><Relationship Id="rId10" Type="http://schemas.openxmlformats.org/officeDocument/2006/relationships/customXml" Target="../ink/ink32.xml"/><Relationship Id="rId4" Type="http://schemas.openxmlformats.org/officeDocument/2006/relationships/customXml" Target="../ink/ink30.xml"/><Relationship Id="rId9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6.xml"/><Relationship Id="rId13" Type="http://schemas.openxmlformats.org/officeDocument/2006/relationships/customXml" Target="../ink/ink3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38.xml"/><Relationship Id="rId10" Type="http://schemas.openxmlformats.org/officeDocument/2006/relationships/customXml" Target="../ink/ink37.xml"/><Relationship Id="rId4" Type="http://schemas.openxmlformats.org/officeDocument/2006/relationships/customXml" Target="../ink/ink35.xml"/><Relationship Id="rId9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41.xml"/><Relationship Id="rId13" Type="http://schemas.openxmlformats.org/officeDocument/2006/relationships/customXml" Target="../ink/ink44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43.xml"/><Relationship Id="rId10" Type="http://schemas.openxmlformats.org/officeDocument/2006/relationships/customXml" Target="../ink/ink42.xml"/><Relationship Id="rId4" Type="http://schemas.openxmlformats.org/officeDocument/2006/relationships/customXml" Target="../ink/ink40.xml"/><Relationship Id="rId9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6.xml"/><Relationship Id="rId13" Type="http://schemas.openxmlformats.org/officeDocument/2006/relationships/customXml" Target="../ink/ink49.xml"/><Relationship Id="rId3" Type="http://schemas.openxmlformats.org/officeDocument/2006/relationships/image" Target="../media/image6.png"/><Relationship Id="rId7" Type="http://schemas.openxmlformats.org/officeDocument/2006/relationships/image" Target="../media/image1.png"/><Relationship Id="rId12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11" Type="http://schemas.openxmlformats.org/officeDocument/2006/relationships/customXml" Target="../ink/ink48.xml"/><Relationship Id="rId10" Type="http://schemas.openxmlformats.org/officeDocument/2006/relationships/customXml" Target="../ink/ink47.xml"/><Relationship Id="rId4" Type="http://schemas.openxmlformats.org/officeDocument/2006/relationships/customXml" Target="../ink/ink45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62DE7D-FDEC-4031-B8DE-71F1264477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6671" y="1260637"/>
            <a:ext cx="11815329" cy="787380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/>
            </a:r>
            <a:b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Региональное </a:t>
            </a:r>
            <a: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методическое объединение педагогов-психологов </a:t>
            </a:r>
            <a:b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sz="3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178F54A9-77CB-4B19-806A-90207ADB4D88}"/>
              </a:ext>
            </a:extLst>
          </p:cNvPr>
          <p:cNvSpPr/>
          <p:nvPr/>
        </p:nvSpPr>
        <p:spPr>
          <a:xfrm>
            <a:off x="321251" y="1870217"/>
            <a:ext cx="5821147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Учредитель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Тверской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области</a:t>
            </a:r>
          </a:p>
          <a:p>
            <a:endParaRPr lang="ru-RU" sz="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ru-RU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ГКУ «Осташковский детский центр»</a:t>
            </a:r>
          </a:p>
          <a:p>
            <a:r>
              <a:rPr lang="ru-RU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Чугунова </a:t>
            </a:r>
            <a:r>
              <a:rPr lang="ru-RU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Любовь Сергеевна</a:t>
            </a:r>
          </a:p>
          <a:p>
            <a:endParaRPr lang="ru-RU" sz="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Юридический адрес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172730, Тверская область, 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Осташков, ул. Строителей, д.12</a:t>
            </a:r>
          </a:p>
          <a:p>
            <a:endParaRPr lang="ru-RU" sz="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Контактные данные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телефон: 8(48235)5-3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-67</a:t>
            </a:r>
          </a:p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факс: 8(48235)5-34-67</a:t>
            </a:r>
          </a:p>
          <a:p>
            <a:endParaRPr lang="ru-RU" sz="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Официальный Сайт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https://detiostashkova.nubex.ru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Группа Вконтакте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https://vk.com/club173841061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5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Эл.почта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mailto:ostdetdom@mail.ru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" name="Рукописный ввод 4">
                <a:extLst>
                  <a:ext uri="{FF2B5EF4-FFF2-40B4-BE49-F238E27FC236}">
                    <a16:creationId xmlns="" xmlns:a16="http://schemas.microsoft.com/office/drawing/2014/main" id="{7D52DB47-F150-45C8-ACB5-5E8A4F5851C5}"/>
                  </a:ext>
                </a:extLst>
              </p14:cNvPr>
              <p14:cNvContentPartPr/>
              <p14:nvPr/>
            </p14:nvContentPartPr>
            <p14:xfrm>
              <a:off x="2172375" y="5016329"/>
              <a:ext cx="360" cy="36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7D52DB47-F150-45C8-ACB5-5E8A4F5851C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63735" y="500732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17605492-D748-4079-BABA-10008D09C4E4}"/>
                  </a:ext>
                </a:extLst>
              </p14:cNvPr>
              <p14:cNvContentPartPr/>
              <p14:nvPr/>
            </p14:nvContentPartPr>
            <p14:xfrm>
              <a:off x="2222775" y="2935889"/>
              <a:ext cx="360" cy="36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17605492-D748-4079-BABA-10008D09C4E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14135" y="2927249"/>
                <a:ext cx="18000" cy="18000"/>
              </a:xfrm>
              <a:prstGeom prst="rect">
                <a:avLst/>
              </a:prstGeom>
            </p:spPr>
          </p:pic>
        </mc:Fallback>
      </mc:AlternateContent>
      <p:pic>
        <p:nvPicPr>
          <p:cNvPr id="13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321251" y="178738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321251" y="874489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F843A65D-2578-4F4A-9009-4984C6B33D4F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25200" b="52800" l="23400" r="73400">
                        <a14:foregroundMark x1="43600" y1="43800" x2="45643" y2="46000"/>
                        <a14:foregroundMark x1="34800" y1="47200" x2="34800" y2="47200"/>
                        <a14:foregroundMark x1="39400" y1="49200" x2="39400" y2="49200"/>
                        <a14:foregroundMark x1="53800" y1="45600" x2="56200" y2="49200"/>
                        <a14:foregroundMark x1="56200" y1="49200" x2="57551" y2="49943"/>
                        <a14:foregroundMark x1="62871" y1="45940" x2="68750" y2="46182"/>
                        <a14:foregroundMark x1="54600" y1="45600" x2="61963" y2="45903"/>
                        <a14:foregroundMark x1="32606" y1="46056" x2="35600" y2="46600"/>
                        <a14:foregroundMark x1="35600" y1="46600" x2="40000" y2="46400"/>
                        <a14:foregroundMark x1="40000" y1="46400" x2="41483" y2="49531"/>
                        <a14:foregroundMark x1="33111" y1="47443" x2="35419" y2="49531"/>
                        <a14:foregroundMark x1="39600" y1="45600" x2="44400" y2="45400"/>
                        <a14:foregroundMark x1="44400" y1="45400" x2="42400" y2="45800"/>
                        <a14:foregroundMark x1="56000" y1="47400" x2="58306" y2="49245"/>
                        <a14:foregroundMark x1="56000" y1="51000" x2="56854" y2="51107"/>
                        <a14:foregroundMark x1="54600" y1="46600" x2="56400" y2="50600"/>
                        <a14:foregroundMark x1="56400" y1="50600" x2="56857" y2="51103"/>
                        <a14:foregroundMark x1="49600" y1="26600" x2="45400" y2="34800"/>
                        <a14:foregroundMark x1="45400" y1="34800" x2="42600" y2="38000"/>
                        <a14:foregroundMark x1="42600" y1="38000" x2="42400" y2="38400"/>
                        <a14:foregroundMark x1="50200" y1="28000" x2="54919" y2="35172"/>
                        <a14:foregroundMark x1="60734" y1="44800" x2="61000" y2="45600"/>
                        <a14:foregroundMark x1="60667" y1="44600" x2="60734" y2="44800"/>
                        <a14:foregroundMark x1="60600" y1="44400" x2="60667" y2="44600"/>
                        <a14:foregroundMark x1="49400" y1="27000" x2="49400" y2="26200"/>
                        <a14:foregroundMark x1="49800" y1="26000" x2="49400" y2="27600"/>
                        <a14:foregroundMark x1="49800" y1="25800" x2="49000" y2="27600"/>
                        <a14:foregroundMark x1="49600" y1="25200" x2="49400" y2="27200"/>
                        <a14:foregroundMark x1="49800" y1="25200" x2="48800" y2="27200"/>
                        <a14:foregroundMark x1="49000" y1="26600" x2="38000" y2="46200"/>
                        <a14:foregroundMark x1="50000" y1="26200" x2="50000" y2="30400"/>
                        <a14:foregroundMark x1="50000" y1="30400" x2="53281" y2="36068"/>
                        <a14:foregroundMark x1="60994" y1="44400" x2="61200" y2="44600"/>
                        <a14:foregroundMark x1="63358" y1="47298" x2="64665" y2="48931"/>
                        <a14:foregroundMark x1="50275" y1="39745" x2="54200" y2="46400"/>
                        <a14:foregroundMark x1="49934" y1="39166" x2="50105" y2="39456"/>
                        <a14:foregroundMark x1="49600" y1="38600" x2="49767" y2="38883"/>
                        <a14:foregroundMark x1="54200" y1="46400" x2="57422" y2="50159"/>
                        <a14:foregroundMark x1="50800" y1="39200" x2="56952" y2="50944"/>
                        <a14:foregroundMark x1="53600" y1="45800" x2="56782" y2="51228"/>
                        <a14:foregroundMark x1="62526" y1="45329" x2="69352" y2="45709"/>
                        <a14:foregroundMark x1="60200" y1="45200" x2="61610" y2="45278"/>
                        <a14:foregroundMark x1="69969" y1="47010" x2="71290" y2="48931"/>
                        <a14:foregroundMark x1="69000" y1="45600" x2="69172" y2="45850"/>
                        <a14:foregroundMark x1="43090" y1="49531" x2="44200" y2="47200"/>
                        <a14:foregroundMark x1="45400" y1="46000" x2="45600" y2="45800"/>
                        <a14:foregroundMark x1="44200" y1="47200" x2="45200" y2="46200"/>
                        <a14:foregroundMark x1="45448" y1="46200" x2="43568" y2="49531"/>
                        <a14:foregroundMark x1="49400" y1="39200" x2="45561" y2="46000"/>
                        <a14:foregroundMark x1="38400" y1="46400" x2="36400" y2="49800"/>
                        <a14:foregroundMark x1="36400" y1="49800" x2="36000" y2="50200"/>
                        <a14:foregroundMark x1="31200" y1="45600" x2="35000" y2="50200"/>
                        <a14:foregroundMark x1="32600" y1="47800" x2="34200" y2="50200"/>
                        <a14:foregroundMark x1="34400" y1="51000" x2="34400" y2="51000"/>
                        <a14:foregroundMark x1="34800" y1="51200" x2="34800" y2="51200"/>
                        <a14:foregroundMark x1="34800" y1="51200" x2="34800" y2="51200"/>
                        <a14:foregroundMark x1="34800" y1="51200" x2="34800" y2="51200"/>
                        <a14:foregroundMark x1="34800" y1="51200" x2="34800" y2="51200"/>
                        <a14:foregroundMark x1="41000" y1="49600" x2="41000" y2="49600"/>
                        <a14:foregroundMark x1="41800" y1="50000" x2="41800" y2="50000"/>
                        <a14:foregroundMark x1="41800" y1="50000" x2="41800" y2="50000"/>
                        <a14:foregroundMark x1="41800" y1="50400" x2="41800" y2="50400"/>
                        <a14:foregroundMark x1="62400" y1="46800" x2="62800" y2="47400"/>
                        <a14:foregroundMark x1="63400" y1="47600" x2="63400" y2="47600"/>
                        <a14:foregroundMark x1="63400" y1="47800" x2="63600" y2="48400"/>
                        <a14:foregroundMark x1="63800" y1="48800" x2="64400" y2="49200"/>
                        <a14:foregroundMark x1="64400" y1="49200" x2="64400" y2="49200"/>
                        <a14:foregroundMark x1="64400" y1="49200" x2="64400" y2="49200"/>
                        <a14:foregroundMark x1="64400" y1="49800" x2="64400" y2="49800"/>
                        <a14:foregroundMark x1="63800" y1="49800" x2="63800" y2="49800"/>
                        <a14:foregroundMark x1="63800" y1="49800" x2="63800" y2="49800"/>
                        <a14:foregroundMark x1="63600" y1="49400" x2="63600" y2="49200"/>
                        <a14:foregroundMark x1="63400" y1="49000" x2="63400" y2="49000"/>
                        <a14:foregroundMark x1="66600" y1="48800" x2="66600" y2="48800"/>
                        <a14:foregroundMark x1="66800" y1="49200" x2="66800" y2="49200"/>
                        <a14:foregroundMark x1="66800" y1="49200" x2="66800" y2="49200"/>
                        <a14:foregroundMark x1="66800" y1="49200" x2="66800" y2="49200"/>
                        <a14:foregroundMark x1="66200" y1="49600" x2="66200" y2="49600"/>
                        <a14:foregroundMark x1="66200" y1="49800" x2="66200" y2="49800"/>
                        <a14:foregroundMark x1="66200" y1="50200" x2="66000" y2="50400"/>
                        <a14:foregroundMark x1="66000" y1="50400" x2="66000" y2="50400"/>
                        <a14:foregroundMark x1="66000" y1="50400" x2="66000" y2="50400"/>
                        <a14:foregroundMark x1="66000" y1="50600" x2="66000" y2="50600"/>
                        <a14:foregroundMark x1="66000" y1="50600" x2="66000" y2="50600"/>
                        <a14:foregroundMark x1="65000" y1="50600" x2="65000" y2="50600"/>
                        <a14:foregroundMark x1="65200" y1="51000" x2="65200" y2="51000"/>
                        <a14:foregroundMark x1="65200" y1="51000" x2="65200" y2="51000"/>
                        <a14:foregroundMark x1="64800" y1="51000" x2="64800" y2="51000"/>
                        <a14:foregroundMark x1="64800" y1="51000" x2="64800" y2="51000"/>
                        <a14:foregroundMark x1="57800" y1="50600" x2="57800" y2="50600"/>
                        <a14:foregroundMark x1="57600" y1="50800" x2="57600" y2="50800"/>
                        <a14:foregroundMark x1="57600" y1="50800" x2="57600" y2="50800"/>
                        <a14:foregroundMark x1="57600" y1="50800" x2="57600" y2="50800"/>
                        <a14:foregroundMark x1="57600" y1="50800" x2="57600" y2="50800"/>
                        <a14:foregroundMark x1="57600" y1="51200" x2="57600" y2="51200"/>
                        <a14:foregroundMark x1="65800" y1="45600" x2="65800" y2="45600"/>
                        <a14:foregroundMark x1="65800" y1="45600" x2="65800" y2="45600"/>
                        <a14:foregroundMark x1="65200" y1="45400" x2="65200" y2="45400"/>
                        <a14:foregroundMark x1="65200" y1="45400" x2="65400" y2="45400"/>
                        <a14:foregroundMark x1="65600" y1="45400" x2="65600" y2="45400"/>
                        <a14:foregroundMark x1="64800" y1="45400" x2="64800" y2="45400"/>
                        <a14:foregroundMark x1="64800" y1="45400" x2="64800" y2="45400"/>
                        <a14:foregroundMark x1="64200" y1="45200" x2="64200" y2="45200"/>
                        <a14:foregroundMark x1="66200" y1="45400" x2="66200" y2="45400"/>
                        <a14:foregroundMark x1="66400" y1="45200" x2="66400" y2="45200"/>
                        <a14:foregroundMark x1="66400" y1="45200" x2="66400" y2="45200"/>
                        <a14:foregroundMark x1="66800" y1="45200" x2="66800" y2="45200"/>
                        <a14:foregroundMark x1="67000" y1="45200" x2="67000" y2="45200"/>
                        <a14:foregroundMark x1="67600" y1="45200" x2="67600" y2="45200"/>
                        <a14:foregroundMark x1="67800" y1="45200" x2="67800" y2="45200"/>
                        <a14:foregroundMark x1="67800" y1="45200" x2="67800" y2="45200"/>
                        <a14:foregroundMark x1="68200" y1="45400" x2="68200" y2="45400"/>
                        <a14:foregroundMark x1="68400" y1="45400" x2="68400" y2="45400"/>
                        <a14:foregroundMark x1="68600" y1="45400" x2="68600" y2="45400"/>
                        <a14:foregroundMark x1="68600" y1="45400" x2="68600" y2="45400"/>
                        <a14:foregroundMark x1="69000" y1="45400" x2="69000" y2="45400"/>
                        <a14:foregroundMark x1="69200" y1="45400" x2="69200" y2="45400"/>
                        <a14:foregroundMark x1="69400" y1="45800" x2="69400" y2="45800"/>
                        <a14:foregroundMark x1="69600" y1="46000" x2="69600" y2="46000"/>
                        <a14:foregroundMark x1="69600" y1="46000" x2="69600" y2="46000"/>
                        <a14:foregroundMark x1="69800" y1="46200" x2="69800" y2="46200"/>
                        <a14:foregroundMark x1="69800" y1="46600" x2="69800" y2="46600"/>
                        <a14:foregroundMark x1="70000" y1="46800" x2="70000" y2="46800"/>
                        <a14:foregroundMark x1="70000" y1="46800" x2="70000" y2="46800"/>
                        <a14:foregroundMark x1="70200" y1="46800" x2="70200" y2="47000"/>
                        <a14:foregroundMark x1="70200" y1="47400" x2="70200" y2="47400"/>
                        <a14:foregroundMark x1="70200" y1="47600" x2="70200" y2="47600"/>
                        <a14:foregroundMark x1="70400" y1="47800" x2="70400" y2="47800"/>
                        <a14:foregroundMark x1="70600" y1="48000" x2="70600" y2="48000"/>
                        <a14:foregroundMark x1="71000" y1="48000" x2="71000" y2="48000"/>
                        <a14:foregroundMark x1="71000" y1="48000" x2="71000" y2="48000"/>
                        <a14:foregroundMark x1="71000" y1="48200" x2="71000" y2="48400"/>
                        <a14:foregroundMark x1="71000" y1="48400" x2="71000" y2="48400"/>
                        <a14:foregroundMark x1="71000" y1="47600" x2="71000" y2="47600"/>
                        <a14:foregroundMark x1="70400" y1="47600" x2="70400" y2="47600"/>
                        <a14:foregroundMark x1="70800" y1="48400" x2="70800" y2="48400"/>
                        <a14:foregroundMark x1="71200" y1="48800" x2="71200" y2="48800"/>
                        <a14:foregroundMark x1="71200" y1="48800" x2="71200" y2="48800"/>
                        <a14:foregroundMark x1="71400" y1="49000" x2="71600" y2="49200"/>
                        <a14:foregroundMark x1="71600" y1="49200" x2="71600" y2="49200"/>
                        <a14:foregroundMark x1="71800" y1="49400" x2="71800" y2="49400"/>
                        <a14:foregroundMark x1="71800" y1="49600" x2="71800" y2="49800"/>
                        <a14:foregroundMark x1="71800" y1="50000" x2="72000" y2="50200"/>
                        <a14:foregroundMark x1="72000" y1="50200" x2="72000" y2="50200"/>
                        <a14:foregroundMark x1="72000" y1="50400" x2="72000" y2="50400"/>
                        <a14:foregroundMark x1="72200" y1="50400" x2="72200" y2="50600"/>
                        <a14:foregroundMark x1="72400" y1="50600" x2="72400" y2="50600"/>
                        <a14:foregroundMark x1="72400" y1="50600" x2="72400" y2="50600"/>
                        <a14:foregroundMark x1="72400" y1="50800" x2="72400" y2="50800"/>
                        <a14:foregroundMark x1="72400" y1="51000" x2="72400" y2="51000"/>
                        <a14:foregroundMark x1="60600" y1="44800" x2="60600" y2="44800"/>
                        <a14:foregroundMark x1="60600" y1="44600" x2="60600" y2="44600"/>
                        <a14:foregroundMark x1="60400" y1="44400" x2="60400" y2="44400"/>
                        <a14:foregroundMark x1="60200" y1="44400" x2="60200" y2="44400"/>
                        <a14:foregroundMark x1="60200" y1="44400" x2="60200" y2="44400"/>
                        <a14:foregroundMark x1="60200" y1="44000" x2="60200" y2="44000"/>
                        <a14:foregroundMark x1="60000" y1="44000" x2="60000" y2="44000"/>
                        <a14:foregroundMark x1="60000" y1="44000" x2="60000" y2="44000"/>
                        <a14:foregroundMark x1="60000" y1="43800" x2="60000" y2="43800"/>
                        <a14:foregroundMark x1="60000" y1="43800" x2="60000" y2="43800"/>
                        <a14:foregroundMark x1="60000" y1="43600" x2="60000" y2="43600"/>
                        <a14:foregroundMark x1="59800" y1="43400" x2="59800" y2="43400"/>
                        <a14:foregroundMark x1="59600" y1="43400" x2="59600" y2="43400"/>
                        <a14:foregroundMark x1="59600" y1="43200" x2="59600" y2="43200"/>
                        <a14:foregroundMark x1="59400" y1="43000" x2="59400" y2="43000"/>
                        <a14:foregroundMark x1="59400" y1="42800" x2="59400" y2="42800"/>
                        <a14:foregroundMark x1="59200" y1="42800" x2="59200" y2="42800"/>
                        <a14:foregroundMark x1="59200" y1="42600" x2="59200" y2="42600"/>
                        <a14:foregroundMark x1="59000" y1="42400" x2="59000" y2="42400"/>
                        <a14:foregroundMark x1="59000" y1="42200" x2="59000" y2="42200"/>
                        <a14:foregroundMark x1="59000" y1="42200" x2="59000" y2="42200"/>
                        <a14:foregroundMark x1="58800" y1="41800" x2="58800" y2="41800"/>
                        <a14:foregroundMark x1="58800" y1="41600" x2="58800" y2="41600"/>
                        <a14:foregroundMark x1="58800" y1="41600" x2="58800" y2="41600"/>
                        <a14:foregroundMark x1="58600" y1="41400" x2="58600" y2="41400"/>
                        <a14:foregroundMark x1="58200" y1="41000" x2="58200" y2="41000"/>
                        <a14:foregroundMark x1="58000" y1="40800" x2="58000" y2="40800"/>
                        <a14:foregroundMark x1="58000" y1="40600" x2="58000" y2="40600"/>
                        <a14:foregroundMark x1="57800" y1="40400" x2="57800" y2="40400"/>
                        <a14:foregroundMark x1="57600" y1="40200" x2="57600" y2="40200"/>
                        <a14:foregroundMark x1="57600" y1="40000" x2="57600" y2="40000"/>
                        <a14:foregroundMark x1="57400" y1="39800" x2="57400" y2="39800"/>
                        <a14:foregroundMark x1="57400" y1="39400" x2="57400" y2="39400"/>
                        <a14:foregroundMark x1="57200" y1="39200" x2="57200" y2="39200"/>
                        <a14:foregroundMark x1="57200" y1="39000" x2="57200" y2="39000"/>
                        <a14:foregroundMark x1="57000" y1="39000" x2="57000" y2="39000"/>
                        <a14:foregroundMark x1="56800" y1="38600" x2="56800" y2="38400"/>
                        <a14:foregroundMark x1="56600" y1="38400" x2="56600" y2="38400"/>
                        <a14:foregroundMark x1="56600" y1="38200" x2="56600" y2="38200"/>
                        <a14:foregroundMark x1="56600" y1="38000" x2="56600" y2="38000"/>
                        <a14:foregroundMark x1="56400" y1="37600" x2="56000" y2="37000"/>
                        <a14:foregroundMark x1="56000" y1="36800" x2="56000" y2="36800"/>
                        <a14:foregroundMark x1="55800" y1="36800" x2="55800" y2="36800"/>
                        <a14:foregroundMark x1="55800" y1="36600" x2="55800" y2="36600"/>
                        <a14:foregroundMark x1="55400" y1="35800" x2="55400" y2="35800"/>
                        <a14:foregroundMark x1="55200" y1="35600" x2="55200" y2="35600"/>
                        <a14:foregroundMark x1="55200" y1="35400" x2="55200" y2="35400"/>
                        <a14:foregroundMark x1="55600" y1="36400" x2="55600" y2="36400"/>
                        <a14:foregroundMark x1="55600" y1="36400" x2="55600" y2="36400"/>
                        <a14:foregroundMark x1="55800" y1="36200" x2="55800" y2="36200"/>
                        <a14:foregroundMark x1="55800" y1="36200" x2="55800" y2="36200"/>
                        <a14:foregroundMark x1="53800" y1="32800" x2="53800" y2="32800"/>
                        <a14:foregroundMark x1="53800" y1="32600" x2="53800" y2="32600"/>
                        <a14:foregroundMark x1="53600" y1="32200" x2="53600" y2="32200"/>
                        <a14:foregroundMark x1="53400" y1="32000" x2="53400" y2="32000"/>
                        <a14:foregroundMark x1="53200" y1="31600" x2="53200" y2="31600"/>
                        <a14:foregroundMark x1="53000" y1="31200" x2="53000" y2="31200"/>
                        <a14:foregroundMark x1="53000" y1="31200" x2="53000" y2="31200"/>
                        <a14:foregroundMark x1="52600" y1="30800" x2="52600" y2="30800"/>
                        <a14:foregroundMark x1="52600" y1="30600" x2="52600" y2="30600"/>
                        <a14:foregroundMark x1="52200" y1="30400" x2="52200" y2="30400"/>
                        <a14:foregroundMark x1="52200" y1="30200" x2="52200" y2="30200"/>
                        <a14:foregroundMark x1="52200" y1="29800" x2="52200" y2="29800"/>
                        <a14:foregroundMark x1="52000" y1="29800" x2="52000" y2="29800"/>
                        <a14:foregroundMark x1="51800" y1="29400" x2="51800" y2="29400"/>
                        <a14:foregroundMark x1="51600" y1="29200" x2="51600" y2="29200"/>
                        <a14:foregroundMark x1="51400" y1="29000" x2="51400" y2="29000"/>
                        <a14:foregroundMark x1="51400" y1="28800" x2="51400" y2="28800"/>
                        <a14:foregroundMark x1="51400" y1="28600" x2="51400" y2="28600"/>
                        <a14:foregroundMark x1="51200" y1="28600" x2="51200" y2="28600"/>
                        <a14:foregroundMark x1="51200" y1="28400" x2="51200" y2="28400"/>
                        <a14:foregroundMark x1="51200" y1="28200" x2="51200" y2="28200"/>
                        <a14:foregroundMark x1="51000" y1="28200" x2="51000" y2="28200"/>
                        <a14:foregroundMark x1="51000" y1="28200" x2="51000" y2="28200"/>
                        <a14:foregroundMark x1="51000" y1="28200" x2="51000" y2="28200"/>
                        <a14:foregroundMark x1="51000" y1="28000" x2="51000" y2="28000"/>
                        <a14:foregroundMark x1="50600" y1="27600" x2="50600" y2="27600"/>
                        <a14:foregroundMark x1="50600" y1="27600" x2="50600" y2="27600"/>
                        <a14:foregroundMark x1="50600" y1="27600" x2="50600" y2="27600"/>
                        <a14:foregroundMark x1="50400" y1="27200" x2="50400" y2="27200"/>
                        <a14:foregroundMark x1="50400" y1="27000" x2="50400" y2="27000"/>
                        <a14:foregroundMark x1="66000" y1="45200" x2="66000" y2="45200"/>
                        <a14:foregroundMark x1="61600" y1="45200" x2="61600" y2="45200"/>
                        <a14:foregroundMark x1="62200" y1="45200" x2="62200" y2="45200"/>
                        <a14:foregroundMark x1="57200" y1="51200" x2="57200" y2="51200"/>
                        <a14:foregroundMark x1="57200" y1="51200" x2="57200" y2="51200"/>
                        <a14:foregroundMark x1="58400" y1="51200" x2="58400" y2="51200"/>
                        <a14:foregroundMark x1="58400" y1="51200" x2="58400" y2="51200"/>
                        <a14:foregroundMark x1="59200" y1="51400" x2="59200" y2="51400"/>
                        <a14:foregroundMark x1="59600" y1="51200" x2="59600" y2="51200"/>
                        <a14:foregroundMark x1="60200" y1="51200" x2="60200" y2="51200"/>
                        <a14:foregroundMark x1="60600" y1="51200" x2="60600" y2="51200"/>
                        <a14:foregroundMark x1="61200" y1="51200" x2="61200" y2="51200"/>
                        <a14:foregroundMark x1="61600" y1="51200" x2="61600" y2="51200"/>
                        <a14:foregroundMark x1="62200" y1="51200" x2="62200" y2="51200"/>
                        <a14:foregroundMark x1="62600" y1="51200" x2="62600" y2="51200"/>
                        <a14:foregroundMark x1="63200" y1="51200" x2="63200" y2="51200"/>
                        <a14:foregroundMark x1="63400" y1="51200" x2="63400" y2="51200"/>
                        <a14:foregroundMark x1="64000" y1="51200" x2="64000" y2="51200"/>
                        <a14:foregroundMark x1="64400" y1="51200" x2="64400" y2="51200"/>
                        <a14:foregroundMark x1="64800" y1="51200" x2="64800" y2="51200"/>
                        <a14:foregroundMark x1="65200" y1="51200" x2="65200" y2="51200"/>
                        <a14:foregroundMark x1="65600" y1="51400" x2="65600" y2="51400"/>
                        <a14:foregroundMark x1="65800" y1="51400" x2="66000" y2="51400"/>
                        <a14:foregroundMark x1="66200" y1="51200" x2="66200" y2="51200"/>
                        <a14:foregroundMark x1="66600" y1="51200" x2="66800" y2="51200"/>
                        <a14:foregroundMark x1="67000" y1="51200" x2="67000" y2="51200"/>
                        <a14:foregroundMark x1="67400" y1="51200" x2="67400" y2="51200"/>
                        <a14:foregroundMark x1="67600" y1="51200" x2="67800" y2="51200"/>
                        <a14:foregroundMark x1="68000" y1="51200" x2="68400" y2="51200"/>
                        <a14:foregroundMark x1="68400" y1="51200" x2="68600" y2="51200"/>
                        <a14:foregroundMark x1="68800" y1="51200" x2="68800" y2="51200"/>
                        <a14:foregroundMark x1="68800" y1="51200" x2="69200" y2="51200"/>
                        <a14:foregroundMark x1="69400" y1="51200" x2="69400" y2="51200"/>
                        <a14:foregroundMark x1="69600" y1="51200" x2="69800" y2="51200"/>
                        <a14:foregroundMark x1="70000" y1="51200" x2="70000" y2="51200"/>
                        <a14:foregroundMark x1="70200" y1="51200" x2="70200" y2="51200"/>
                        <a14:foregroundMark x1="70600" y1="51200" x2="70600" y2="51200"/>
                        <a14:foregroundMark x1="70800" y1="51200" x2="71000" y2="51200"/>
                        <a14:foregroundMark x1="71200" y1="51200" x2="71200" y2="51200"/>
                        <a14:foregroundMark x1="71600" y1="51200" x2="71800" y2="51200"/>
                        <a14:foregroundMark x1="71800" y1="51200" x2="71800" y2="51200"/>
                        <a14:foregroundMark x1="72000" y1="51200" x2="72000" y2="51200"/>
                        <a14:foregroundMark x1="72200" y1="51200" x2="72200" y2="51200"/>
                        <a14:foregroundMark x1="72400" y1="51200" x2="72600" y2="51200"/>
                        <a14:foregroundMark x1="72800" y1="51200" x2="72800" y2="51200"/>
                        <a14:foregroundMark x1="42400" y1="50800" x2="42400" y2="50800"/>
                        <a14:foregroundMark x1="42400" y1="51000" x2="42400" y2="51000"/>
                        <a14:foregroundMark x1="42600" y1="51000" x2="42600" y2="51000"/>
                        <a14:foregroundMark x1="42600" y1="51200" x2="42600" y2="51200"/>
                        <a14:foregroundMark x1="42600" y1="51200" x2="42600" y2="51200"/>
                        <a14:foregroundMark x1="42600" y1="51200" x2="42600" y2="51200"/>
                        <a14:foregroundMark x1="43200" y1="50800" x2="43200" y2="50800"/>
                        <a14:foregroundMark x1="43200" y1="50800" x2="43200" y2="50800"/>
                        <a14:foregroundMark x1="43400" y1="50400" x2="43400" y2="50400"/>
                        <a14:foregroundMark x1="43600" y1="50400" x2="43600" y2="50400"/>
                        <a14:foregroundMark x1="43600" y1="50200" x2="43600" y2="50200"/>
                        <a14:foregroundMark x1="43800" y1="50000" x2="43800" y2="50000"/>
                        <a14:foregroundMark x1="44000" y1="49600" x2="44000" y2="49600"/>
                        <a14:foregroundMark x1="44200" y1="49000" x2="44200" y2="49000"/>
                        <a14:foregroundMark x1="44400" y1="48600" x2="44400" y2="48600"/>
                        <a14:foregroundMark x1="44600" y1="48600" x2="44600" y2="48600"/>
                        <a14:foregroundMark x1="44600" y1="48200" x2="44600" y2="48200"/>
                        <a14:foregroundMark x1="44800" y1="48000" x2="44800" y2="48000"/>
                        <a14:foregroundMark x1="42400" y1="51600" x2="42400" y2="51600"/>
                        <a14:foregroundMark x1="42800" y1="51200" x2="42800" y2="51200"/>
                        <a14:foregroundMark x1="43400" y1="51000" x2="43400" y2="51000"/>
                        <a14:foregroundMark x1="43800" y1="51000" x2="43800" y2="51000"/>
                        <a14:foregroundMark x1="50400" y1="40200" x2="50400" y2="40200"/>
                        <a14:foregroundMark x1="50600" y1="40600" x2="50600" y2="40800"/>
                        <a14:foregroundMark x1="50600" y1="40800" x2="50800" y2="40800"/>
                        <a14:foregroundMark x1="51000" y1="41400" x2="51000" y2="41400"/>
                        <a14:foregroundMark x1="51400" y1="41800" x2="51600" y2="42200"/>
                        <a14:foregroundMark x1="51800" y1="42400" x2="51800" y2="42400"/>
                        <a14:foregroundMark x1="52000" y1="43000" x2="52400" y2="43600"/>
                        <a14:foregroundMark x1="52400" y1="43800" x2="52400" y2="43800"/>
                        <a14:foregroundMark x1="52400" y1="44000" x2="53000" y2="44200"/>
                        <a14:foregroundMark x1="53200" y1="44400" x2="53400" y2="44800"/>
                        <a14:foregroundMark x1="53400" y1="45000" x2="53400" y2="45000"/>
                        <a14:foregroundMark x1="53400" y1="45000" x2="53600" y2="45200"/>
                        <a14:foregroundMark x1="53600" y1="45400" x2="53600" y2="45400"/>
                        <a14:foregroundMark x1="53600" y1="45600" x2="53600" y2="45600"/>
                        <a14:foregroundMark x1="53400" y1="45000" x2="53200" y2="44800"/>
                        <a14:foregroundMark x1="53200" y1="44400" x2="53200" y2="44400"/>
                        <a14:foregroundMark x1="53000" y1="44400" x2="53000" y2="44400"/>
                        <a14:foregroundMark x1="53000" y1="44200" x2="53000" y2="44200"/>
                        <a14:foregroundMark x1="53000" y1="44400" x2="53000" y2="44400"/>
                        <a14:foregroundMark x1="52600" y1="44200" x2="52600" y2="44200"/>
                        <a14:foregroundMark x1="52600" y1="44200" x2="52600" y2="44200"/>
                        <a14:foregroundMark x1="52800" y1="44400" x2="52800" y2="44400"/>
                        <a14:foregroundMark x1="53000" y1="44400" x2="53000" y2="44800"/>
                        <a14:foregroundMark x1="53200" y1="44800" x2="53200" y2="44800"/>
                        <a14:foregroundMark x1="53200" y1="45000" x2="53200" y2="45000"/>
                        <a14:foregroundMark x1="53400" y1="45200" x2="53400" y2="45200"/>
                        <a14:foregroundMark x1="53600" y1="45400" x2="53600" y2="45400"/>
                        <a14:foregroundMark x1="53600" y1="45400" x2="53600" y2="45400"/>
                        <a14:foregroundMark x1="31600" y1="45400" x2="31600" y2="45400"/>
                        <a14:foregroundMark x1="31600" y1="45400" x2="31600" y2="45400"/>
                        <a14:foregroundMark x1="31400" y1="45600" x2="31400" y2="45600"/>
                        <a14:foregroundMark x1="31400" y1="45600" x2="31400" y2="45600"/>
                        <a14:foregroundMark x1="31600" y1="45600" x2="31600" y2="45600"/>
                        <a14:foregroundMark x1="31800" y1="45600" x2="31800" y2="45600"/>
                        <a14:foregroundMark x1="31000" y1="45800" x2="31000" y2="45800"/>
                        <a14:foregroundMark x1="31000" y1="46000" x2="31000" y2="46000"/>
                        <a14:foregroundMark x1="30800" y1="45600" x2="30800" y2="45600"/>
                        <a14:foregroundMark x1="30800" y1="45400" x2="30800" y2="45400"/>
                        <a14:foregroundMark x1="30800" y1="46000" x2="30800" y2="46000"/>
                        <a14:foregroundMark x1="30800" y1="46000" x2="30800" y2="46000"/>
                        <a14:foregroundMark x1="30600" y1="45800" x2="30600" y2="45800"/>
                        <a14:foregroundMark x1="30600" y1="46000" x2="30600" y2="46000"/>
                        <a14:foregroundMark x1="30200" y1="45800" x2="30200" y2="45800"/>
                        <a14:foregroundMark x1="30200" y1="45800" x2="30200" y2="45800"/>
                        <a14:foregroundMark x1="30200" y1="45800" x2="30200" y2="45800"/>
                        <a14:foregroundMark x1="30200" y1="45800" x2="30200" y2="45800"/>
                        <a14:foregroundMark x1="30200" y1="46200" x2="30200" y2="46200"/>
                        <a14:foregroundMark x1="30200" y1="46400" x2="30200" y2="46600"/>
                        <a14:foregroundMark x1="29800" y1="47200" x2="27800" y2="51000"/>
                        <a14:foregroundMark x1="30800" y1="45800" x2="28800" y2="49800"/>
                        <a14:foregroundMark x1="31200" y1="45600" x2="29600" y2="48600"/>
                        <a14:foregroundMark x1="31200" y1="45600" x2="28400" y2="50000"/>
                        <a14:foregroundMark x1="31000" y1="45600" x2="27800" y2="50600"/>
                        <a14:foregroundMark x1="27600" y1="51400" x2="27600" y2="51400"/>
                        <a14:foregroundMark x1="27800" y1="51600" x2="27800" y2="51600"/>
                        <a14:foregroundMark x1="28600" y1="51400" x2="28600" y2="51400"/>
                        <a14:foregroundMark x1="28600" y1="51400" x2="29600" y2="51200"/>
                        <a14:foregroundMark x1="31000" y1="51000" x2="31000" y2="51000"/>
                        <a14:foregroundMark x1="28000" y1="52000" x2="31800" y2="51600"/>
                        <a14:foregroundMark x1="31800" y1="51600" x2="42600" y2="51800"/>
                        <a14:foregroundMark x1="30800" y1="45600" x2="30800" y2="45600"/>
                        <a14:foregroundMark x1="30800" y1="45400" x2="30800" y2="45400"/>
                        <a14:foregroundMark x1="30800" y1="45400" x2="30800" y2="45400"/>
                        <a14:foregroundMark x1="30800" y1="45400" x2="30800" y2="45400"/>
                        <a14:foregroundMark x1="30800" y1="45200" x2="30800" y2="45200"/>
                        <a14:foregroundMark x1="30800" y1="45200" x2="30800" y2="45200"/>
                        <a14:foregroundMark x1="30800" y1="45200" x2="30800" y2="45200"/>
                        <a14:foregroundMark x1="31200" y1="45200" x2="32200" y2="45600"/>
                        <a14:foregroundMark x1="31200" y1="45600" x2="30800" y2="46400"/>
                        <a14:foregroundMark x1="30800" y1="45600" x2="30800" y2="46600"/>
                        <a14:foregroundMark x1="31000" y1="45400" x2="31000" y2="46600"/>
                        <a14:foregroundMark x1="30800" y1="45200" x2="31000" y2="46200"/>
                        <a14:foregroundMark x1="30400" y1="45600" x2="31200" y2="45600"/>
                        <a14:foregroundMark x1="30600" y1="45400" x2="31600" y2="45600"/>
                        <a14:foregroundMark x1="30200" y1="45400" x2="31600" y2="45400"/>
                        <a14:backgroundMark x1="27266" y1="50741" x2="27000" y2="51200"/>
                        <a14:backgroundMark x1="24334" y1="51600" x2="24000" y2="51800"/>
                        <a14:backgroundMark x1="24667" y1="51400" x2="24334" y2="51600"/>
                        <a14:backgroundMark x1="26000" y1="50600" x2="24667" y2="51400"/>
                        <a14:backgroundMark x1="24200" y1="52400" x2="23800" y2="52200"/>
                        <a14:backgroundMark x1="23800" y1="52200" x2="24400" y2="52400"/>
                        <a14:backgroundMark x1="42214" y1="52400" x2="43200" y2="52400"/>
                        <a14:backgroundMark x1="49580" y1="41400" x2="49800" y2="41000"/>
                        <a14:backgroundMark x1="49030" y1="42400" x2="49580" y2="41400"/>
                        <a14:backgroundMark x1="48662" y1="43070" x2="49030" y2="42400"/>
                        <a14:backgroundMark x1="45950" y1="48000" x2="48437" y2="43478"/>
                        <a14:backgroundMark x1="45840" y1="48200" x2="45950" y2="48000"/>
                        <a14:backgroundMark x1="45620" y1="48600" x2="45840" y2="48200"/>
                        <a14:backgroundMark x1="45400" y1="49000" x2="45620" y2="48600"/>
                        <a14:backgroundMark x1="46800" y1="47200" x2="47000" y2="46400"/>
                        <a14:backgroundMark x1="46400" y1="46000" x2="46400" y2="46200"/>
                        <a14:backgroundMark x1="45200" y1="48000" x2="47000" y2="45400"/>
                        <a14:backgroundMark x1="49450" y1="40200" x2="49600" y2="40000"/>
                        <a14:backgroundMark x1="49150" y1="40600" x2="49450" y2="40200"/>
                        <a14:backgroundMark x1="61078" y1="43800" x2="61200" y2="44000"/>
                        <a14:backgroundMark x1="60956" y1="43600" x2="61078" y2="43800"/>
                        <a14:backgroundMark x1="60834" y1="43400" x2="60956" y2="43600"/>
                        <a14:backgroundMark x1="60712" y1="43200" x2="60834" y2="43400"/>
                        <a14:backgroundMark x1="60590" y1="43000" x2="60712" y2="43200"/>
                        <a14:backgroundMark x1="60468" y1="42800" x2="60590" y2="43000"/>
                        <a14:backgroundMark x1="60346" y1="42600" x2="60468" y2="42800"/>
                        <a14:backgroundMark x1="60224" y1="42400" x2="60346" y2="42600"/>
                        <a14:backgroundMark x1="60102" y1="42200" x2="60224" y2="42400"/>
                        <a14:backgroundMark x1="59859" y1="41800" x2="60102" y2="42200"/>
                        <a14:backgroundMark x1="59737" y1="41600" x2="59859" y2="41800"/>
                        <a14:backgroundMark x1="59615" y1="41400" x2="59737" y2="41600"/>
                        <a14:backgroundMark x1="59372" y1="41000" x2="59615" y2="41400"/>
                        <a14:backgroundMark x1="59250" y1="40800" x2="59372" y2="41000"/>
                        <a14:backgroundMark x1="59128" y1="40600" x2="59250" y2="40800"/>
                        <a14:backgroundMark x1="59006" y1="40400" x2="59128" y2="40600"/>
                        <a14:backgroundMark x1="58884" y1="40200" x2="59006" y2="40400"/>
                        <a14:backgroundMark x1="58762" y1="40000" x2="58884" y2="40200"/>
                        <a14:backgroundMark x1="58640" y1="39800" x2="58762" y2="40000"/>
                        <a14:backgroundMark x1="58397" y1="39400" x2="58640" y2="39800"/>
                        <a14:backgroundMark x1="58275" y1="39200" x2="58397" y2="39400"/>
                        <a14:backgroundMark x1="58153" y1="39000" x2="58275" y2="39200"/>
                        <a14:backgroundMark x1="57788" y1="38400" x2="58153" y2="39000"/>
                        <a14:backgroundMark x1="57666" y1="38200" x2="57788" y2="38400"/>
                        <a14:backgroundMark x1="57544" y1="38000" x2="57666" y2="38200"/>
                        <a14:backgroundMark x1="56815" y1="36800" x2="57544" y2="38000"/>
                        <a14:backgroundMark x1="56694" y1="36600" x2="56815" y2="36800"/>
                        <a14:backgroundMark x1="56573" y1="36400" x2="56694" y2="36600"/>
                        <a14:backgroundMark x1="56451" y1="36200" x2="56573" y2="36400"/>
                        <a14:backgroundMark x1="56208" y1="35800" x2="56451" y2="36200"/>
                        <a14:backgroundMark x1="56086" y1="35600" x2="56208" y2="35800"/>
                        <a14:backgroundMark x1="55965" y1="35400" x2="56086" y2="35600"/>
                        <a14:backgroundMark x1="55600" y1="34800" x2="55965" y2="35400"/>
                        <a14:backgroundMark x1="62000" y1="44400" x2="61000" y2="44200"/>
                        <a14:backgroundMark x1="61000" y1="44000" x2="61000" y2="44400"/>
                        <a14:backgroundMark x1="71200" y1="46000" x2="70400" y2="45800"/>
                        <a14:backgroundMark x1="70800" y1="46000" x2="71000" y2="46200"/>
                        <a14:backgroundMark x1="70600" y1="45800" x2="70800" y2="46000"/>
                        <a14:backgroundMark x1="70200" y1="45400" x2="70600" y2="45800"/>
                        <a14:backgroundMark x1="70000" y1="45200" x2="70200" y2="45400"/>
                        <a14:backgroundMark x1="56200" y1="52200" x2="60200" y2="51800"/>
                        <a14:backgroundMark x1="60200" y1="51800" x2="63800" y2="51800"/>
                        <a14:backgroundMark x1="71418" y1="51800" x2="71600" y2="51800"/>
                        <a14:backgroundMark x1="70618" y1="51800" x2="71218" y2="51800"/>
                        <a14:backgroundMark x1="69963" y1="51800" x2="70418" y2="51800"/>
                        <a14:backgroundMark x1="68818" y1="51800" x2="69218" y2="51800"/>
                        <a14:backgroundMark x1="68237" y1="51800" x2="68418" y2="51800"/>
                        <a14:backgroundMark x1="67418" y1="51800" x2="67782" y2="51800"/>
                        <a14:backgroundMark x1="66418" y1="51800" x2="67218" y2="51800"/>
                        <a14:backgroundMark x1="65745" y1="51800" x2="66218" y2="51800"/>
                        <a14:backgroundMark x1="64428" y1="51800" x2="65545" y2="51800"/>
                        <a14:backgroundMark x1="63800" y1="51800" x2="64364" y2="51800"/>
                        <a14:backgroundMark x1="72218" y1="51800" x2="74000" y2="51800"/>
                        <a14:backgroundMark x1="71600" y1="51800" x2="72018" y2="51800"/>
                      </a14:backgroundRemoval>
                    </a14:imgEffect>
                    <a14:imgEffect>
                      <a14:artisticTexturizer/>
                    </a14:imgEffect>
                  </a14:imgLayer>
                </a14:imgProps>
              </a:ext>
            </a:extLst>
          </a:blip>
          <a:srcRect l="24185" t="23806" r="24207" b="46825"/>
          <a:stretch/>
        </p:blipFill>
        <p:spPr>
          <a:xfrm>
            <a:off x="5277251" y="2442646"/>
            <a:ext cx="6490791" cy="34230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10" name="Рукописный ввод 9">
                <a:extLst>
                  <a:ext uri="{FF2B5EF4-FFF2-40B4-BE49-F238E27FC236}">
                    <a16:creationId xmlns="" xmlns:a16="http://schemas.microsoft.com/office/drawing/2014/main" id="{9586E316-B920-47E8-863D-62F04A85C53C}"/>
                  </a:ext>
                </a:extLst>
              </p14:cNvPr>
              <p14:cNvContentPartPr/>
              <p14:nvPr/>
            </p14:nvContentPartPr>
            <p14:xfrm>
              <a:off x="1233007" y="3908969"/>
              <a:ext cx="3600" cy="360"/>
            </p14:xfrm>
          </p:contentPart>
        </mc:Choice>
        <mc:Fallback xmlns="">
          <p:pic>
            <p:nvPicPr>
              <p:cNvPr id="10" name="Рукописный ввод 9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9586E316-B920-47E8-863D-62F04A85C53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224007" y="3900329"/>
                <a:ext cx="212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12" name="Рукописный ввод 11">
                <a:extLst>
                  <a:ext uri="{FF2B5EF4-FFF2-40B4-BE49-F238E27FC236}">
                    <a16:creationId xmlns="" xmlns:a16="http://schemas.microsoft.com/office/drawing/2014/main" id="{E8708EAA-7C00-4897-80FA-7716AE6DD33B}"/>
                  </a:ext>
                </a:extLst>
              </p14:cNvPr>
              <p14:cNvContentPartPr/>
              <p14:nvPr/>
            </p14:nvContentPartPr>
            <p14:xfrm>
              <a:off x="7289647" y="4345289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E8708EAA-7C00-4897-80FA-7716AE6DD33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281007" y="433664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" name="Рукописный ввод 14">
                <a:extLst>
                  <a:ext uri="{FF2B5EF4-FFF2-40B4-BE49-F238E27FC236}">
                    <a16:creationId xmlns="" xmlns:a16="http://schemas.microsoft.com/office/drawing/2014/main" id="{508D6898-33DD-4FA3-8C6B-C5F59B0144EC}"/>
                  </a:ext>
                </a:extLst>
              </p14:cNvPr>
              <p14:cNvContentPartPr/>
              <p14:nvPr/>
            </p14:nvContentPartPr>
            <p14:xfrm>
              <a:off x="1979647" y="4470929"/>
              <a:ext cx="360" cy="36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508D6898-33DD-4FA3-8C6B-C5F59B0144E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970647" y="446192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16" name="Рукописный ввод 15">
                <a:extLst>
                  <a:ext uri="{FF2B5EF4-FFF2-40B4-BE49-F238E27FC236}">
                    <a16:creationId xmlns="" xmlns:a16="http://schemas.microsoft.com/office/drawing/2014/main" id="{82D11017-AFB1-4811-BC52-EB38AACFD53E}"/>
                  </a:ext>
                </a:extLst>
              </p14:cNvPr>
              <p14:cNvContentPartPr/>
              <p14:nvPr/>
            </p14:nvContentPartPr>
            <p14:xfrm>
              <a:off x="1187647" y="4571729"/>
              <a:ext cx="3600" cy="36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82D11017-AFB1-4811-BC52-EB38AACFD53E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178647" y="4562729"/>
                <a:ext cx="2124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7" name="Рукописный ввод 16">
                <a:extLst>
                  <a:ext uri="{FF2B5EF4-FFF2-40B4-BE49-F238E27FC236}">
                    <a16:creationId xmlns="" xmlns:a16="http://schemas.microsoft.com/office/drawing/2014/main" id="{4D84FDCF-716D-4FC6-8655-5CABA811CB1B}"/>
                  </a:ext>
                </a:extLst>
              </p14:cNvPr>
              <p14:cNvContentPartPr/>
              <p14:nvPr/>
            </p14:nvContentPartPr>
            <p14:xfrm>
              <a:off x="9168847" y="5133689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4D84FDCF-716D-4FC6-8655-5CABA811CB1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159847" y="5125049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Рукописный ввод 17">
                <a:extLst>
                  <a:ext uri="{FF2B5EF4-FFF2-40B4-BE49-F238E27FC236}">
                    <a16:creationId xmlns="" xmlns:a16="http://schemas.microsoft.com/office/drawing/2014/main" id="{F7DFC04B-5B5B-45B0-AD1D-46672349421E}"/>
                  </a:ext>
                </a:extLst>
              </p14:cNvPr>
              <p14:cNvContentPartPr/>
              <p14:nvPr/>
            </p14:nvContentPartPr>
            <p14:xfrm>
              <a:off x="8533087" y="4484249"/>
              <a:ext cx="15480" cy="3600"/>
            </p14:xfrm>
          </p:contentPart>
        </mc:Choice>
        <mc:Fallback xmlns="">
          <p:pic>
            <p:nvPicPr>
              <p:cNvPr id="18" name="Рукописный ввод 17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F7DFC04B-5B5B-45B0-AD1D-46672349421E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8524087" y="4475609"/>
                <a:ext cx="33120" cy="21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9" name="Рукописный ввод 18">
                <a:extLst>
                  <a:ext uri="{FF2B5EF4-FFF2-40B4-BE49-F238E27FC236}">
                    <a16:creationId xmlns="" xmlns:a16="http://schemas.microsoft.com/office/drawing/2014/main" id="{3F15FE89-B36D-4388-8228-A5664425ABA1}"/>
                  </a:ext>
                </a:extLst>
              </p14:cNvPr>
              <p14:cNvContentPartPr/>
              <p14:nvPr/>
            </p14:nvContentPartPr>
            <p14:xfrm>
              <a:off x="8522647" y="4429169"/>
              <a:ext cx="360" cy="360"/>
            </p14:xfrm>
          </p:contentPart>
        </mc:Choice>
        <mc:Fallback xmlns="">
          <p:pic>
            <p:nvPicPr>
              <p:cNvPr id="19" name="Рукописный ввод 18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F15FE89-B36D-4388-8228-A5664425ABA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8514007" y="4420169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Заголовок 1">
            <a:extLst>
              <a:ext uri="{FF2B5EF4-FFF2-40B4-BE49-F238E27FC236}">
                <a16:creationId xmlns="" xmlns:a16="http://schemas.microsoft.com/office/drawing/2014/main" id="{0562DE7D-FDEC-4031-B8DE-71F12644776F}"/>
              </a:ext>
            </a:extLst>
          </p:cNvPr>
          <p:cNvSpPr txBox="1">
            <a:spLocks/>
          </p:cNvSpPr>
          <p:nvPr/>
        </p:nvSpPr>
        <p:spPr>
          <a:xfrm>
            <a:off x="2151529" y="0"/>
            <a:ext cx="9870142" cy="78738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</p:spTree>
    <p:extLst>
      <p:ext uri="{BB962C8B-B14F-4D97-AF65-F5344CB8AC3E}">
        <p14:creationId xmlns:p14="http://schemas.microsoft.com/office/powerpoint/2010/main" val="3248591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48140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1247569" y="2174301"/>
            <a:ext cx="96999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 Макет организации </a:t>
            </a:r>
          </a:p>
          <a:p>
            <a:pPr algn="ctr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психологической помощи </a:t>
            </a:r>
          </a:p>
          <a:p>
            <a:pPr algn="ctr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сопровождению кризисного случая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04759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12842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1371601" y="1636542"/>
            <a:ext cx="1056285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зависимость </a:t>
            </a: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от цифровых технологий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ориентация на потребление и индивидуализм, личный успех, удовольствия, отдых и развлечения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низкая концентрация внимания и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быстрая переключаемость</a:t>
            </a:r>
            <a:endParaRPr lang="ru-RU" sz="235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привычка быстро получать необходимое, ориентир на достижение краткосрочных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целей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избирательность в восприятии информации: значение придается только тому, что интересно для себя и игнорирование ненужных знаний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быстрое восприятие информации, но мелкими порциями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сниженное восприятие эмоций и чувств других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погружение в себя, зачастую с целью защиты от внешних проблем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350" dirty="0">
                <a:latin typeface="Times New Roman" pitchFamily="18" charset="0"/>
                <a:cs typeface="Times New Roman" pitchFamily="18" charset="0"/>
              </a:rPr>
              <a:t>высокая ценность честности и откровенности, особенно </a:t>
            </a:r>
            <a:r>
              <a:rPr lang="ru-RU" sz="2350" dirty="0" smtClean="0">
                <a:latin typeface="Times New Roman" pitchFamily="18" charset="0"/>
                <a:cs typeface="Times New Roman" pitchFamily="18" charset="0"/>
              </a:rPr>
              <a:t>со взрослыми </a:t>
            </a:r>
            <a:endParaRPr lang="ru-RU" sz="23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1050" y="2934172"/>
            <a:ext cx="17453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endParaRPr lang="ru-RU" sz="4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477114" y="1011552"/>
            <a:ext cx="9829799" cy="6534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черты «Цифрового поколения 2000-2023 гг.»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345964" y="2540000"/>
            <a:ext cx="832286" cy="962981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339691" y="3021490"/>
            <a:ext cx="838559" cy="700849"/>
          </a:xfrm>
          <a:prstGeom prst="straightConnector1">
            <a:avLst/>
          </a:prstGeom>
          <a:ln w="38100">
            <a:solidFill>
              <a:srgbClr val="33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370987" y="3642058"/>
            <a:ext cx="807263" cy="287155"/>
          </a:xfrm>
          <a:prstGeom prst="straightConnector1">
            <a:avLst/>
          </a:prstGeom>
          <a:ln w="38100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353883" y="4082480"/>
            <a:ext cx="824367" cy="0"/>
          </a:xfrm>
          <a:prstGeom prst="straightConnector1">
            <a:avLst/>
          </a:prstGeom>
          <a:ln w="3810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36780" y="4379728"/>
            <a:ext cx="841470" cy="1960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61283" y="4575808"/>
            <a:ext cx="816967" cy="488429"/>
          </a:xfrm>
          <a:prstGeom prst="straightConnector1">
            <a:avLst/>
          </a:prstGeom>
          <a:ln w="38100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345963" y="4864087"/>
            <a:ext cx="832287" cy="781177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781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8853" y="2313015"/>
            <a:ext cx="10466903" cy="18321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3845555" y="2794678"/>
            <a:ext cx="643729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Критическое мышление</a:t>
            </a:r>
          </a:p>
          <a:p>
            <a:pPr algn="just">
              <a:spcAft>
                <a:spcPts val="600"/>
              </a:spcAft>
            </a:pPr>
            <a:r>
              <a:rPr lang="ru-RU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Креативность</a:t>
            </a:r>
          </a:p>
          <a:p>
            <a:pPr algn="just">
              <a:spcAft>
                <a:spcPts val="600"/>
              </a:spcAft>
            </a:pPr>
            <a:r>
              <a:rPr lang="ru-RU" sz="40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Коммуникабельность</a:t>
            </a:r>
          </a:p>
          <a:p>
            <a:pPr algn="just">
              <a:spcAft>
                <a:spcPts val="600"/>
              </a:spcAft>
            </a:pPr>
            <a:r>
              <a:rPr lang="ru-RU" sz="4000" b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Командность</a:t>
            </a:r>
          </a:p>
          <a:p>
            <a:pPr algn="just">
              <a:spcAft>
                <a:spcPts val="600"/>
              </a:spcAft>
            </a:pPr>
            <a:r>
              <a:rPr lang="ru-RU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- Контакт с собой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98451" y="1313610"/>
            <a:ext cx="8572582" cy="9994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«4К+1»: Универсальные компетенции </a:t>
            </a:r>
          </a:p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или гибкие навыки нашего века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flipV="1">
            <a:off x="1307306" y="2663669"/>
            <a:ext cx="1760329" cy="962982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1365130" y="3145160"/>
            <a:ext cx="1735826" cy="700850"/>
          </a:xfrm>
          <a:prstGeom prst="straightConnector1">
            <a:avLst/>
          </a:prstGeom>
          <a:ln w="38100">
            <a:solidFill>
              <a:srgbClr val="33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V="1">
            <a:off x="1365130" y="3767410"/>
            <a:ext cx="1726122" cy="417860"/>
          </a:xfrm>
          <a:prstGeom prst="straightConnector1">
            <a:avLst/>
          </a:prstGeom>
          <a:ln w="38100">
            <a:solidFill>
              <a:srgbClr val="66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flipV="1">
            <a:off x="1398451" y="4450509"/>
            <a:ext cx="1669184" cy="83106"/>
          </a:xfrm>
          <a:prstGeom prst="straightConnector1">
            <a:avLst/>
          </a:prstGeom>
          <a:ln w="38100">
            <a:solidFill>
              <a:srgbClr val="FF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1433058" y="4847897"/>
            <a:ext cx="1667898" cy="14666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365130" y="5205784"/>
            <a:ext cx="1669184" cy="411236"/>
          </a:xfrm>
          <a:prstGeom prst="straightConnector1">
            <a:avLst/>
          </a:prstGeom>
          <a:ln w="38100">
            <a:solidFill>
              <a:srgbClr val="FF993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>
            <a:off x="1325672" y="5601560"/>
            <a:ext cx="1640072" cy="647713"/>
          </a:xfrm>
          <a:prstGeom prst="straightConnector1">
            <a:avLst/>
          </a:prstGeom>
          <a:ln w="3810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365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7" name="Скругленный прямоугольник 16"/>
          <p:cNvSpPr/>
          <p:nvPr/>
        </p:nvSpPr>
        <p:spPr>
          <a:xfrm>
            <a:off x="3782622" y="1313610"/>
            <a:ext cx="4508582" cy="76918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Упражнение «Эксперт»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097109" y="2263199"/>
            <a:ext cx="8061960" cy="413760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424809"/>
              </p:ext>
            </p:extLst>
          </p:nvPr>
        </p:nvGraphicFramePr>
        <p:xfrm>
          <a:off x="2475103" y="2446914"/>
          <a:ext cx="7305971" cy="37701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6511"/>
                <a:gridCol w="2709460"/>
              </a:tblGrid>
              <a:tr h="628362">
                <a:tc>
                  <a:txBody>
                    <a:bodyPr/>
                    <a:lstStyle/>
                    <a:p>
                      <a:pPr algn="ctr"/>
                      <a:r>
                        <a:rPr lang="ru-RU" sz="3000" b="1" kern="120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«4К+1»</a:t>
                      </a:r>
                      <a:endParaRPr lang="ru-RU" sz="3000" b="1" kern="1200" dirty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000" b="1" kern="120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Самооценка</a:t>
                      </a:r>
                      <a:endParaRPr lang="ru-RU" sz="3000" b="1" kern="1200" dirty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8362">
                <a:tc>
                  <a:txBody>
                    <a:bodyPr/>
                    <a:lstStyle/>
                    <a:p>
                      <a:r>
                        <a:rPr lang="ru-RU" sz="3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Критическое мышление</a:t>
                      </a:r>
                      <a:endParaRPr lang="ru-RU" sz="3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8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Креативность</a:t>
                      </a:r>
                      <a:endParaRPr lang="ru-RU" sz="3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8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Коммуникабельность</a:t>
                      </a:r>
                      <a:endParaRPr lang="ru-RU" sz="3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8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Командность</a:t>
                      </a:r>
                      <a:endParaRPr lang="ru-RU" sz="3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283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Контакт с собой</a:t>
                      </a:r>
                      <a:endParaRPr lang="ru-RU" sz="30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4909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457200" y="1757874"/>
            <a:ext cx="1123121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>
              <a:spcAft>
                <a:spcPts val="600"/>
              </a:spcAft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Этап сбора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информации при установлении факта либо подозрения на возникновение кризисного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случая</a:t>
            </a:r>
          </a:p>
          <a:p>
            <a:pPr marL="514350" lvl="0" indent="-514350">
              <a:spcAft>
                <a:spcPts val="600"/>
              </a:spcAft>
              <a:buAutoNum type="arabicPeriod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полученной информации о случае с целью формулирования объективной гипотезы при оценке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ситуации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Aft>
                <a:spcPts val="600"/>
              </a:spcAf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Резюмирование и составление плана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действий, в том числе подбор </a:t>
            </a: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диагностических инструментов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4. Обязательное формирование команды специалистов, которая должна быть включена в ситуацию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поддержки 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сопровождения случая</a:t>
            </a:r>
          </a:p>
          <a:p>
            <a:pPr marL="514350" indent="-514350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5. Решение вопроса о привлечении семьи в целях взаимодействия</a:t>
            </a:r>
          </a:p>
          <a:p>
            <a:pPr marL="514350" indent="-514350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6. Обсуждение направлений оказания помощи и поддержки в сопровождении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случая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3923" y="1086792"/>
            <a:ext cx="4870773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Макет работы со случаем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67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259392" y="1757874"/>
            <a:ext cx="1164558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77825">
              <a:spcAft>
                <a:spcPts val="600"/>
              </a:spcAft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Подготовка рекомендаций для субъектов-соучастников сопровождения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случая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377825" algn="just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8. Проведение индивидуальной работы с обучающимся или групповой работы с семьей, классом, родителями,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пед.коллективом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известных нам форматах: индивидуальная консультация, собраний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пед.объединения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родительском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377825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9. Динамическое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включенное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или невключенное наблюдение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психоэмо-циональным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состоянием и поведением ребенка</a:t>
            </a:r>
          </a:p>
          <a:p>
            <a:pPr marL="457200" indent="-377825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10. Фиксация, регистрация принятых мер сопровождения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документации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377825">
              <a:spcAft>
                <a:spcPts val="600"/>
              </a:spcAft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11. Контроль за исполнением намеченных мероприятий по минимизации деструктивного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фактора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3923" y="1086792"/>
            <a:ext cx="4870773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Макет работы со случаем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3392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48140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1247569" y="2174301"/>
            <a:ext cx="96999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Психолого-педагогическое сопровождение несовершеннолетних групп повышенного психолого-педагогического внимания (ПППВ)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38770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1066800" y="2330883"/>
            <a:ext cx="10472319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возвращение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военнослужащего с определенными личностными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особенностями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рассказы военнослужащего о травмирующих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событиях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возвращение военнослужащего живым после сообщения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принятия факта его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гибели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пропажа военнослужащего без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вести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тяжелое ранение,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инвалидизация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ситуация потери - гибель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близкого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93923" y="1360898"/>
            <a:ext cx="10818071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ретравматизации членов семей участников СВО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41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912666" y="2208370"/>
            <a:ext cx="10472319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сниженные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адаптационные способности (проблемы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социальной адаптации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неудовлетворительное психологическое состояние</a:t>
            </a:r>
          </a:p>
          <a:p>
            <a:pPr marL="457200" lvl="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клонность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аддиктивному поведению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клонность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к девиантному поведению</a:t>
            </a:r>
          </a:p>
          <a:p>
            <a:pPr marL="457200" lvl="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клонность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суицидальному поведению</a:t>
            </a:r>
          </a:p>
          <a:p>
            <a:pPr marL="457200" lvl="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ниженная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самооценка</a:t>
            </a:r>
          </a:p>
          <a:p>
            <a:pPr marL="457200" lvl="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роявления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депрессивного состояния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осттравматическое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стрессовое расстройство (ПТСР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317514" y="1223737"/>
            <a:ext cx="9438797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отнесенения обучающихся в группу ПППВ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61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7" name="Скругленный прямоугольник 16"/>
          <p:cNvSpPr/>
          <p:nvPr/>
        </p:nvSpPr>
        <p:spPr>
          <a:xfrm>
            <a:off x="383029" y="1115491"/>
            <a:ext cx="11307768" cy="6218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Стратегия оказания психологической помощи в условиях ОО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68850" y="1905000"/>
            <a:ext cx="5759509" cy="469392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2013948"/>
              </p:ext>
            </p:extLst>
          </p:nvPr>
        </p:nvGraphicFramePr>
        <p:xfrm>
          <a:off x="518159" y="2074047"/>
          <a:ext cx="4968241" cy="4134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241"/>
              </a:tblGrid>
              <a:tr h="718785"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Обучающиеся</a:t>
                      </a:r>
                      <a:r>
                        <a:rPr lang="ru-RU" sz="2200" b="1" kern="120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вновь зачисленные </a:t>
                      </a:r>
                    </a:p>
                    <a:p>
                      <a:pPr algn="ctr"/>
                      <a:r>
                        <a:rPr lang="ru-RU" sz="2200" b="1" kern="1200" baseline="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ОО</a:t>
                      </a:r>
                      <a:endParaRPr lang="ru-RU" sz="2200" b="1" kern="1200" dirty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05668">
                <a:tc>
                  <a:txBody>
                    <a:bodyPr/>
                    <a:lstStyle/>
                    <a:p>
                      <a:pPr marL="0" indent="274638" algn="just"/>
                      <a:r>
                        <a:rPr lang="ru-RU" sz="19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1. Собеседование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(на момент поступления) - оценка эмоциональной уравновешенности и устойчивости</a:t>
                      </a:r>
                      <a:endParaRPr lang="ru-RU" sz="1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62327">
                <a:tc>
                  <a:txBody>
                    <a:bodyPr/>
                    <a:lstStyle/>
                    <a:p>
                      <a:pPr marL="0" marR="0" indent="274638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Наблюдение, диагностика - мониторинг актуального психического состояния в период адаптации (первые 2 недели)</a:t>
                      </a:r>
                      <a:endParaRPr lang="ru-RU" sz="1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78807">
                <a:tc>
                  <a:txBody>
                    <a:bodyPr/>
                    <a:lstStyle/>
                    <a:p>
                      <a:pPr marL="0" marR="0" indent="274638" algn="just" defTabSz="62547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Психологическое консультирование - оказание психологической помощи обучающимся, пережившим травматическое событие</a:t>
                      </a:r>
                      <a:endParaRPr lang="ru-RU" sz="1900" dirty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Стрелка вниз 2"/>
          <p:cNvSpPr/>
          <p:nvPr/>
        </p:nvSpPr>
        <p:spPr>
          <a:xfrm>
            <a:off x="782010" y="2590800"/>
            <a:ext cx="289560" cy="213360"/>
          </a:xfrm>
          <a:prstGeom prst="downArrow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8724900" y="2484120"/>
            <a:ext cx="289560" cy="213360"/>
          </a:xfrm>
          <a:prstGeom prst="downArrow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036913" y="1927860"/>
            <a:ext cx="5968843" cy="467106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8073284"/>
              </p:ext>
            </p:extLst>
          </p:nvPr>
        </p:nvGraphicFramePr>
        <p:xfrm>
          <a:off x="6507480" y="2179319"/>
          <a:ext cx="518331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83318"/>
              </a:tblGrid>
              <a:tr h="494853">
                <a:tc>
                  <a:txBody>
                    <a:bodyPr/>
                    <a:lstStyle/>
                    <a:p>
                      <a:pPr algn="ctr"/>
                      <a:r>
                        <a:rPr lang="ru-RU" sz="2200" b="1" kern="1200" dirty="0" smtClean="0">
                          <a:ln>
                            <a:noFill/>
                          </a:ln>
                          <a:solidFill>
                            <a:srgbClr val="990099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Обучающиеся ОО</a:t>
                      </a:r>
                    </a:p>
                    <a:p>
                      <a:pPr algn="ctr"/>
                      <a:endParaRPr lang="ru-RU" sz="1500" b="1" kern="1200" dirty="0">
                        <a:ln>
                          <a:noFill/>
                        </a:ln>
                        <a:solidFill>
                          <a:srgbClr val="990099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38822">
                <a:tc>
                  <a:txBody>
                    <a:bodyPr/>
                    <a:lstStyle/>
                    <a:p>
                      <a:pPr marL="0" indent="365125" algn="just"/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 Психологическое консультирование - оказание психологической поддержки в ситуации</a:t>
                      </a:r>
                      <a:r>
                        <a:rPr lang="ru-RU" sz="19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расставания с родителем </a:t>
                      </a:r>
                      <a:endParaRPr lang="ru-RU" sz="1900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788234">
                <a:tc>
                  <a:txBody>
                    <a:bodyPr/>
                    <a:lstStyle/>
                    <a:p>
                      <a:pPr marL="0" indent="365125" algn="just" defTabSz="533400"/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 Наблюдение, психологическая диагнос-тика в соответствии  с планом мониторинга  актуального психического состояния, особенностей взаимодействия  со сверстниками и взрослыми  (в течение триместра / четверти /  полугодия)</a:t>
                      </a:r>
                      <a:endParaRPr lang="ru-RU" sz="1900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55686">
                <a:tc>
                  <a:txBody>
                    <a:bodyPr/>
                    <a:lstStyle/>
                    <a:p>
                      <a:pPr marL="0" indent="365125" algn="just"/>
                      <a:r>
                        <a:rPr lang="ru-RU" sz="19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 Оказание психологической помощи по запросу, в ситуации потери</a:t>
                      </a:r>
                      <a:endParaRPr lang="ru-RU" sz="1900" dirty="0">
                        <a:ln>
                          <a:noFill/>
                        </a:ln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" name="Стрелка вниз 19"/>
          <p:cNvSpPr/>
          <p:nvPr/>
        </p:nvSpPr>
        <p:spPr>
          <a:xfrm>
            <a:off x="6893250" y="2590800"/>
            <a:ext cx="289560" cy="213360"/>
          </a:xfrm>
          <a:prstGeom prst="downArrow">
            <a:avLst/>
          </a:prstGeom>
          <a:solidFill>
            <a:srgbClr val="CC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11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48140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1247569" y="2174301"/>
            <a:ext cx="96999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 стратегии </a:t>
            </a:r>
          </a:p>
          <a:p>
            <a:pPr algn="ctr"/>
            <a:r>
              <a:rPr lang="ru-RU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помощи </a:t>
            </a:r>
          </a:p>
          <a:p>
            <a:pPr algn="ctr"/>
            <a:r>
              <a:rPr lang="ru-RU" sz="4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учреждениях общего и среднего профессионального образования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40750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834594" y="2577702"/>
            <a:ext cx="10472319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индивидуальному запросу со стороны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родителя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результате оценки педагогом актуального психологического состояния и негативной динамики САН и других показателей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обучающегося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инициативе обучающегося после согласования  с родителем при наличии «Согласия родителя»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инициативе педагога-психолога в результате диагностических данных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844040" y="1264920"/>
            <a:ext cx="8961120" cy="13127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Индивидуальная психологическая </a:t>
            </a:r>
            <a:r>
              <a:rPr lang="ru-RU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помощь </a:t>
            </a:r>
            <a:endParaRPr lang="ru-RU" sz="2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организуется </a:t>
            </a:r>
            <a:r>
              <a:rPr lang="ru-RU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известными нам </a:t>
            </a:r>
            <a:endParaRPr lang="ru-RU" sz="2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общепринятыми </a:t>
            </a:r>
            <a:r>
              <a:rPr lang="ru-RU" sz="2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подходами</a:t>
            </a:r>
            <a:endParaRPr lang="ru-RU" sz="26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512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16288" y="2345530"/>
            <a:ext cx="10790625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indent="-441325" algn="just">
              <a:spcAft>
                <a:spcPts val="6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1. Информирование детей ветеранов (участников) СВО о гибели (смерти) родителя (законного представителя)</a:t>
            </a:r>
          </a:p>
          <a:p>
            <a:pPr marL="441325" indent="-441325" algn="just">
              <a:spcAft>
                <a:spcPts val="6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Формирование отношения обучающегося 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утрате</a:t>
            </a:r>
          </a:p>
          <a:p>
            <a:pPr marL="441325" indent="-441325" algn="just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Педагогу-психологу рекомендуется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довести  до педагогических работников рекомендации об особенностях взаимодействия  с детьми ветеранов (участников) СВО при пережитой ими острой фазе утраты  на разных  возрастных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этапах</a:t>
            </a:r>
          </a:p>
          <a:p>
            <a:pPr marL="441325" indent="-441325" algn="just">
              <a:spcAft>
                <a:spcPts val="6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4. Педагогическим работникам рекомендуется применять данные педагогом-психологом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учебной деятельности  и в воспитательном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процессе</a:t>
            </a:r>
            <a:endParaRPr lang="ru-RU" sz="2800" dirty="0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0080" y="1404948"/>
            <a:ext cx="11033760" cy="8346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экстренной психологической помощи, психологической коррекции </a:t>
            </a:r>
            <a:endParaRPr lang="ru-RU" sz="2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детям ветеранов (участников) СВО  и членам их </a:t>
            </a:r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семей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155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16288" y="2619850"/>
            <a:ext cx="10790625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1325" indent="-441325" algn="just">
              <a:spcAft>
                <a:spcPts val="6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5. При возникновении кризисной ситуации у обучающихся целевой группы предлагается руководствоваться алгоритмами, приведенными  в рекомендациях педагогу в ситуации кризисного состояния обучающегося </a:t>
            </a:r>
          </a:p>
          <a:p>
            <a:pPr marL="441325" indent="-441325" algn="just">
              <a:spcAft>
                <a:spcPts val="600"/>
              </a:spcAft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6. Педагогу-психологу рекомендуется разработать  программы кризисного сопровождения детей ветеранов (участников) СВО, погибших при исполнении обязанностей военной службы (службы) и осуществлять коррекционную работу по переживанию горя с обучающимися</a:t>
            </a:r>
          </a:p>
          <a:p>
            <a:pPr marL="457200" indent="-457200" algn="just">
              <a:spcAft>
                <a:spcPts val="600"/>
              </a:spcAft>
              <a:buAutoNum type="arabicPeriod" startAt="8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того, чтобы оперативно преодолеть тревожное состояние  у обучающегося предлагаются следующие приемы: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Контроль дыхания», «5-4-3-2-1»,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побуждение к «Проговариванию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собственных эмоций»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11323" y="1438296"/>
            <a:ext cx="10495590" cy="8346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</a:t>
            </a: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экстренной психологической помощи, психологической коррекции </a:t>
            </a:r>
            <a:endParaRPr lang="ru-RU" sz="20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 детям ветеранов (участников) СВО  и членам их </a:t>
            </a:r>
            <a:r>
              <a:rPr lang="ru-RU" sz="2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семей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66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16288" y="2262041"/>
            <a:ext cx="113886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Психологическая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помощь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работа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запросом</a:t>
            </a:r>
          </a:p>
          <a:p>
            <a:pPr marL="457200" lvl="0" indent="-457200">
              <a:buAutoNum type="arabicPeriod"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Психологическая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поддержка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прямая - беседа с целью отреагировать чувства, активное слушание. </a:t>
            </a:r>
          </a:p>
          <a:p>
            <a:pPr marL="536575" indent="-79375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вспомогательная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работа с классом, коллективом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педагогов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536575" indent="-79375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косвенная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вовлечение в полезную деятельность: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патриотическую, творческую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спортивную,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добровольческую</a:t>
            </a:r>
          </a:p>
          <a:p>
            <a:r>
              <a:rPr lang="ru-RU" sz="2400" b="1" dirty="0" smtClean="0"/>
              <a:t>3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Кризисная терапия</a:t>
            </a:r>
          </a:p>
          <a:p>
            <a:pPr lvl="0"/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этап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снятие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«острого» состояния: работа с горем, травмой, тревогой, паническими атаками, обидой, гневом, страхами, агрессией, виной, печалью, депрессивными состояниями,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апатией</a:t>
            </a:r>
          </a:p>
          <a:p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2 этап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принятие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действительности, осознание происходящего </a:t>
            </a:r>
          </a:p>
          <a:p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3 этап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Построение нового «завтра»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600" y="1199756"/>
            <a:ext cx="10790625" cy="8346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(этапы) работы с семьями  </a:t>
            </a:r>
          </a:p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детьми  участников СВО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1318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16288" y="2623314"/>
            <a:ext cx="113886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4. Работа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после снятия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травмы</a:t>
            </a:r>
          </a:p>
          <a:p>
            <a:pPr marL="357188"/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- Психокоррекция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поиск ресурсов, позволяющих действовать конструктивно в создавшейся ситуации, развитие жизнестойкости, формированию лидерской позиции,</a:t>
            </a:r>
          </a:p>
          <a:p>
            <a:pPr marL="342900" indent="14288">
              <a:buFontTx/>
              <a:buChar char="-"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Психопрофилактика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вовлечение детей в полезную деятельность, наполняющую жизнь смыслом, где он будет ощущать и проявлять свою лидерскую позицию. Важно это осуществить в направлении его природной одаренности</a:t>
            </a:r>
          </a:p>
          <a:p>
            <a:pPr marL="342900" indent="14288">
              <a:buFontTx/>
              <a:buChar char="-"/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 Психологическое </a:t>
            </a:r>
            <a:r>
              <a:rPr lang="ru-RU" sz="2400" u="sng" dirty="0">
                <a:latin typeface="Times New Roman" pitchFamily="18" charset="0"/>
                <a:cs typeface="Times New Roman" pitchFamily="18" charset="0"/>
              </a:rPr>
              <a:t>информирование и просвещение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формирование отношения у педагогов и детей к ребенку участника СВО как к ребенку героя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600" y="1418417"/>
            <a:ext cx="10790625" cy="83465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(этапы) работы с семьями  </a:t>
            </a:r>
          </a:p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детьми  участников СВО 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6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16288" y="1670651"/>
            <a:ext cx="113886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Андрей, 11 лет, обучается в 4 классе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образовательной организации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Живет в благополучной семье. Совместно проживает с мамой, папой. Чуть больше года назад, когда Андрей обучался в 3 классе, отца забрали во время частичной мобилизации. С тех пор Андрей очень редко слышит папу по телефону. У мальчика и матери отмечаются теплые, доверительные отношения, поэтому обо всех новостях, которые касаются отца, находящегося на войне, мальчик в курсе. В классе Андрей обучается на «4» и «5», по просьбе классного руководителя может принять участие в мероприятиях образовательной организации. Есть в классе несколько друзей, с которыми общается с детского сада и имеются общие темы и интересы. В 4 классе у мальчика стали заметны проблемы с успеваемостью и в поведении: перестал работать на уроках, стал часто забывать выполнять домашнее задание, чувствует вялость, стал игнорировать замечания классного руководителя. В классе держится обособленно, при возникновении конфликтных ситуаций в группе стал реагировать более эмоционально, иногда может расплакаться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599" y="1062101"/>
            <a:ext cx="3155149" cy="5694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Кейс 1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829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641599" y="1943668"/>
            <a:ext cx="11089658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 </a:t>
            </a:r>
          </a:p>
          <a:p>
            <a:pPr>
              <a:spcAft>
                <a:spcPts val="600"/>
              </a:spcAft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Вопросы для анализа: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258763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Видите ли Вы повод обращения мальчика с матерью к педагогу-психологу? Если да, то каковы первые шаги педагога-психолога? </a:t>
            </a:r>
          </a:p>
          <a:p>
            <a:pPr indent="258763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Какая информация Вам необходима для более точного определения психологической проблемы? </a:t>
            </a:r>
          </a:p>
          <a:p>
            <a:pPr indent="258763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Кого будете привлекать к решению данной ситуации? </a:t>
            </a:r>
          </a:p>
          <a:p>
            <a:pPr indent="258763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Что Вы можете порекомендовать классному руководителю?</a:t>
            </a:r>
          </a:p>
          <a:p>
            <a:pPr indent="258763">
              <a:spcAft>
                <a:spcPts val="6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Могла бы стать препятствием для проведения консультации ситуация, если мальчик будет высказывать критику в адрес сложившийся политической ситуации и СВО? 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599" y="1219634"/>
            <a:ext cx="3155149" cy="5694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Кейс 1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24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259392" y="1672144"/>
            <a:ext cx="1164558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Во время проведения ОГЭ в образовательную организацию пришла информация, что погиб отец Влада. Влад спокойный, творческий парень, всегда жизнерадостный, любит играть на укулеле. В классе у него много друзей. В семье доверительные отношения с родителями. Отец принимал активное участие в жизни парня, они вместе участвовали в соревнованиях по хоккею и игре «Отцы и дети». В последнее время в образовательную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организацию ходил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немного грустным и тревожным. Отец у него служил в зоне СВО и уже более месяца не общался с ним.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Как выяснилось позже, мама скрывала от сына, что муж совсем не выходит на связь и информация о нем отсутствует. Мама находится в декрете, второму ребенку 2 года. Отец ушел служить по контракту.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Когда обучающийся вышел после экзамена, он позвонил маме, и она ему по телефону сообщила, что отец погиб. Ему стало плохо в образовательной организации, его отвели в медпункт, затем он начал плакать и рассказал, что случилось.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Психолог находился на экзамене и его позвали помочь Владу.</a:t>
            </a:r>
          </a:p>
          <a:p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Далее выяснилось, что через 4 дня будут похороны. Ребенку предстояло еще сдать 2 экзамена.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599" y="1062101"/>
            <a:ext cx="3155149" cy="5694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Кейс 2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629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641599" y="2306617"/>
            <a:ext cx="1108965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Вопросы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для анализа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Оцените ситуацию, психоэмоциональное состояние Влада. Каковы на Ваш взгляд первые шаги в работе психолога?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2.Нужно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ли вести работу с семьей ребенка? Если да, то в каком направлении?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Кого будете привлекать к решению данной ситуации? Если вы планируете привлекать классного руководителя, что Вы можете порекомендовать ему?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Какую помощь нужно оказать подростку в ближайшем будущем?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Как Вы себя поведете в случае, если Влад, иные обучающиеся или их законные представители в процессе консультации будут критиковать политическую ситуацию и высказывать мнение, противоположное Вашему?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1599" y="1219634"/>
            <a:ext cx="3155149" cy="56940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Кейс 2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16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789042"/>
            <a:ext cx="10932459" cy="155050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735496" y="2174301"/>
            <a:ext cx="111694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Разное:</a:t>
            </a:r>
          </a:p>
          <a:p>
            <a:pPr algn="ctr"/>
            <a:endParaRPr lang="ru-RU" sz="4000" b="1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профессиональных потребностей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86902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481409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1247569" y="2174301"/>
            <a:ext cx="96999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Актуальные вопросы </a:t>
            </a:r>
          </a:p>
          <a:p>
            <a:pPr algn="ctr"/>
            <a:r>
              <a:rPr lang="ru-RU" sz="4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психолого-педагогической деятельности в образовательном учреждении</a:t>
            </a:r>
            <a:endParaRPr lang="ru-RU" sz="4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99256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0BFDCC-959B-48B1-8831-AF0B555BED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7979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>
              <a:solidFill>
                <a:srgbClr val="99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6000" b="1" i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Благодарим</a:t>
            </a:r>
          </a:p>
          <a:p>
            <a:pPr marL="0" indent="0" algn="ctr">
              <a:buNone/>
            </a:pPr>
            <a:r>
              <a:rPr lang="ru-RU" sz="6000" b="1" i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6000" b="1" i="1" dirty="0" smtClean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и внимание</a:t>
            </a:r>
            <a:r>
              <a:rPr lang="ru-RU" sz="6000" b="1" i="1" dirty="0">
                <a:solidFill>
                  <a:srgbClr val="99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51011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12842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259392" y="1053887"/>
            <a:ext cx="117463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«Концепция </a:t>
            </a:r>
            <a: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системы психолого-педагогической помощи в сфере общего и среднего профессионального образования в РФ на период до </a:t>
            </a:r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2030 года »</a:t>
            </a:r>
            <a:endParaRPr lang="ru-RU" sz="3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482601" y="2841516"/>
            <a:ext cx="11377104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приоритет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равной доступности и качества психолого-педагогической помощи участникам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адресность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своевременность оказания профессиональной психологической помощи участникам образовательных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отношений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роль психологов в сфере образования как участников педагогической команды для обеспечения психологически благоприятной и безопасной образовательной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добровольность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получения психолого-педагогической помощи всеми участниками образовательных отношений, возможность отказаться на любом этапе от получения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помощи</a:t>
            </a:r>
            <a:endParaRPr lang="ru-RU" sz="24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1050" y="2934172"/>
            <a:ext cx="17453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endParaRPr lang="ru-RU" sz="4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91681" y="2363403"/>
            <a:ext cx="2860352" cy="47811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001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12842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13" name="Прямоугольник 12"/>
          <p:cNvSpPr/>
          <p:nvPr/>
        </p:nvSpPr>
        <p:spPr>
          <a:xfrm>
            <a:off x="259392" y="1282487"/>
            <a:ext cx="117463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«Концепция </a:t>
            </a:r>
            <a:r>
              <a:rPr lang="ru-RU" sz="30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системы психолого-педагогической помощи в сфере общего и среднего профессионального образования в РФ на период до 2030 </a:t>
            </a:r>
            <a:r>
              <a:rPr lang="ru-RU" sz="30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года»</a:t>
            </a:r>
            <a:endParaRPr lang="ru-RU" sz="3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721050" y="3921458"/>
            <a:ext cx="110044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повышение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уровня доверия участников образовательных отношений к возможностям психолого-педагогической помощи и повышение престижа профессиональной деятельности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педагогов-психологов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21050" y="2934172"/>
            <a:ext cx="17453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endParaRPr lang="ru-RU" sz="4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21551" y="3237332"/>
            <a:ext cx="7432352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Одна из главных стратегических задач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827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34705" y="1675183"/>
            <a:ext cx="11004415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 ОВЗ, с инвалидностью, нуждающиеся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длительном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лечении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дети-сироты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дети, оставшиеся без попечения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родителей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являющиеся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иностранными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гражданами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проявляющие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выдающиеся способности,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одаренные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испытывающие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трудности в освоении основных общеобразовательных программ, развитии и социальной адаптации, в том числе с нормативными кризисами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взросления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находящиеся в трудной жизненной ситуации</a:t>
            </a: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ветеранов боевых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действий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участников (ветеранов) специальной военной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операции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21049" y="1057738"/>
            <a:ext cx="6009951" cy="6063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Целевые группы обучающихся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27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34705" y="1675183"/>
            <a:ext cx="11004415" cy="506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системы межведомственного и межуровневого взаимодействия, в том числе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переходе на следующий уровень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совершенствование индивидуально-ориентированной психолого-педагогической помощи обучающимся с ОВЗ с учетом образовательных потребностей и индивидуальных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возможностей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совершенствование системы оказания психолого-педагогической помощи обучающимся, получающим общее образование на дому или в медицинских организациях</a:t>
            </a:r>
          </a:p>
          <a:p>
            <a:pPr marL="457200" indent="-4572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совершенствование системы оказания экстренной и кризисной психологической помощи участникам образовательных отношений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9393" y="1057738"/>
            <a:ext cx="11645584" cy="6174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Приоритетные направления развития психологической помощи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2651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664058"/>
            <a:ext cx="10932459" cy="102401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534704" y="3072183"/>
            <a:ext cx="110044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совершенствование </a:t>
            </a:r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профессиональной компетентности педагогов-психологов в направлении решения актуальных вопросов психолого-педагогического сопровождения субъектов образовательного процесса (обучающихся, педагогов, родителей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702805" y="1895938"/>
            <a:ext cx="2788607" cy="61744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Цель РМО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0104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CD3E1E8A-F1E6-42C6-A325-836B69434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921" y="0"/>
            <a:ext cx="10515601" cy="1161761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казенное учреждение психолого-педагогической, </a:t>
            </a:r>
            <a:b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медицинской и социальной помощи «Осташковский детский центр»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B0E0DCF-67C5-496E-BB6E-BB28D444FD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94" y="1403808"/>
            <a:ext cx="10932459" cy="128426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E4B48AE2-B2C1-4B06-8772-F9019019CBCD}"/>
              </a:ext>
            </a:extLst>
          </p:cNvPr>
          <p:cNvSpPr/>
          <p:nvPr/>
        </p:nvSpPr>
        <p:spPr>
          <a:xfrm>
            <a:off x="168851" y="939747"/>
            <a:ext cx="11736125" cy="5565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89000"/>
                </a:schemeClr>
              </a:gs>
              <a:gs pos="23000">
                <a:schemeClr val="accent1">
                  <a:lumMod val="89000"/>
                </a:schemeClr>
              </a:gs>
              <a:gs pos="69000">
                <a:schemeClr val="accent1">
                  <a:lumMod val="75000"/>
                </a:schemeClr>
              </a:gs>
              <a:gs pos="97000">
                <a:schemeClr val="accent1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E0A7442E-366B-4002-948A-ED4177DE86D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8968"/>
          <a:stretch/>
        </p:blipFill>
        <p:spPr bwMode="auto">
          <a:xfrm>
            <a:off x="259392" y="167427"/>
            <a:ext cx="1837717" cy="695751"/>
          </a:xfrm>
          <a:prstGeom prst="rect">
            <a:avLst/>
          </a:prstGeom>
          <a:ln>
            <a:noFill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F7563FAE-29AD-463D-9011-E318B85E938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0526" b="19440"/>
          <a:stretch/>
        </p:blipFill>
        <p:spPr>
          <a:xfrm>
            <a:off x="10608071" y="174240"/>
            <a:ext cx="1397685" cy="72772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" name="Рукописный ввод 3">
                <a:extLst>
                  <a:ext uri="{FF2B5EF4-FFF2-40B4-BE49-F238E27FC236}">
                    <a16:creationId xmlns="" xmlns:a16="http://schemas.microsoft.com/office/drawing/2014/main" id="{28F87AD8-B754-4F79-9387-BBB52FB70314}"/>
                  </a:ext>
                </a:extLst>
              </p14:cNvPr>
              <p14:cNvContentPartPr/>
              <p14:nvPr/>
            </p14:nvContentPartPr>
            <p14:xfrm>
              <a:off x="4386967" y="6039634"/>
              <a:ext cx="360" cy="3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28F87AD8-B754-4F79-9387-BBB52FB7031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378327" y="603099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6" name="Рукописный ввод 5">
                <a:extLst>
                  <a:ext uri="{FF2B5EF4-FFF2-40B4-BE49-F238E27FC236}">
                    <a16:creationId xmlns="" xmlns:a16="http://schemas.microsoft.com/office/drawing/2014/main" id="{34D4BE2F-EBAA-4584-A1B6-44F03F039A97}"/>
                  </a:ext>
                </a:extLst>
              </p14:cNvPr>
              <p14:cNvContentPartPr/>
              <p14:nvPr/>
            </p14:nvContentPartPr>
            <p14:xfrm>
              <a:off x="2466007" y="4462834"/>
              <a:ext cx="360" cy="360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p14="http://schemas.microsoft.com/office/powerpoint/2010/main" xmlns="" xmlns:a16="http://schemas.microsoft.com/office/drawing/2014/main" id="{34D4BE2F-EBAA-4584-A1B6-44F03F039A97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57007" y="4453834"/>
                <a:ext cx="18000" cy="21240"/>
              </a:xfrm>
              <a:prstGeom prst="rect">
                <a:avLst/>
              </a:prstGeom>
            </p:spPr>
          </p:pic>
        </mc:Fallback>
      </mc:AlternateContent>
      <p:grpSp>
        <p:nvGrpSpPr>
          <p:cNvPr id="15" name="Группа 14">
            <a:extLst>
              <a:ext uri="{FF2B5EF4-FFF2-40B4-BE49-F238E27FC236}">
                <a16:creationId xmlns="" xmlns:a16="http://schemas.microsoft.com/office/drawing/2014/main" id="{783D0D46-C4A9-45B4-B517-E74B945AA5B8}"/>
              </a:ext>
            </a:extLst>
          </p:cNvPr>
          <p:cNvGrpSpPr/>
          <p:nvPr/>
        </p:nvGrpSpPr>
        <p:grpSpPr>
          <a:xfrm>
            <a:off x="4429087" y="6039634"/>
            <a:ext cx="25560" cy="17280"/>
            <a:chOff x="4429087" y="6039634"/>
            <a:chExt cx="25560" cy="17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Рукописный ввод 6">
                  <a:extLst>
                    <a:ext uri="{FF2B5EF4-FFF2-40B4-BE49-F238E27FC236}">
                      <a16:creationId xmlns="" xmlns:a16="http://schemas.microsoft.com/office/drawing/2014/main" id="{19F1A544-FF0A-4D7B-86D4-162D8BE18BBA}"/>
                    </a:ext>
                  </a:extLst>
                </p14:cNvPr>
                <p14:cNvContentPartPr/>
                <p14:nvPr/>
              </p14:nvContentPartPr>
              <p14:xfrm>
                <a:off x="4454287" y="6039634"/>
                <a:ext cx="360" cy="360"/>
              </p14:xfrm>
            </p:contentPart>
          </mc:Choice>
          <mc:Fallback xmlns="">
            <p:pic>
              <p:nvPicPr>
                <p:cNvPr id="7" name="Рукописный ввод 6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19F1A544-FF0A-4D7B-86D4-162D8BE18BB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45287" y="603099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8" name="Рукописный ввод 7">
                  <a:extLst>
                    <a:ext uri="{FF2B5EF4-FFF2-40B4-BE49-F238E27FC236}">
                      <a16:creationId xmlns="" xmlns:a16="http://schemas.microsoft.com/office/drawing/2014/main" id="{B9CF3AF3-0691-4B04-9A61-5B13644A5C76}"/>
                    </a:ext>
                  </a:extLst>
                </p14:cNvPr>
                <p14:cNvContentPartPr/>
                <p14:nvPr/>
              </p14:nvContentPartPr>
              <p14:xfrm>
                <a:off x="4432327" y="6053314"/>
                <a:ext cx="5400" cy="360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B9CF3AF3-0691-4B04-9A61-5B13644A5C76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4423687" y="6044314"/>
                  <a:ext cx="23040" cy="2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1" name="Рукописный ввод 10">
                  <a:extLst>
                    <a:ext uri="{FF2B5EF4-FFF2-40B4-BE49-F238E27FC236}">
                      <a16:creationId xmlns="" xmlns:a16="http://schemas.microsoft.com/office/drawing/2014/main" id="{A2CD4BAF-EC57-47F0-AFF5-70BBD8C916C2}"/>
                    </a:ext>
                  </a:extLst>
                </p14:cNvPr>
                <p14:cNvContentPartPr/>
                <p14:nvPr/>
              </p14:nvContentPartPr>
              <p14:xfrm>
                <a:off x="4429087" y="6047914"/>
                <a:ext cx="360" cy="36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p14="http://schemas.microsoft.com/office/powerpoint/2010/main" xmlns="" xmlns:a16="http://schemas.microsoft.com/office/drawing/2014/main" id="{A2CD4BAF-EC57-47F0-AFF5-70BBD8C916C2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420447" y="603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4" name="Прямоугольник 13"/>
          <p:cNvSpPr/>
          <p:nvPr/>
        </p:nvSpPr>
        <p:spPr>
          <a:xfrm>
            <a:off x="482601" y="1812625"/>
            <a:ext cx="1137710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совершенствование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методического обеспечения деятельности в соответствии с актуальными направлениями психолого-педагогической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работы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единой методической базы и системы требований к организации и осуществлению практической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практико-ориентированной деятельности обучающей направленности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развития профессиональных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компетенций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методической и профессиональной поддержки молодых специалистов в период профессиональной адаптации и аттестации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распространение передового опыта работы по оказанию индивидуальной и групповой социально-психологической помощи 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поддержки</a:t>
            </a:r>
          </a:p>
          <a:p>
            <a:pPr marL="342900" indent="-342900" algn="just">
              <a:spcAft>
                <a:spcPts val="600"/>
              </a:spcAft>
              <a:buFont typeface="Wingdings" pitchFamily="2" charset="2"/>
              <a:buChar char="ü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положительного имиджа профессии и укрепление значимости психолого-педагогической деятельности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1050" y="2934172"/>
            <a:ext cx="174531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buAutoNum type="arabicPeriod"/>
            </a:pPr>
            <a:endParaRPr lang="ru-RU" sz="40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82601" y="1159146"/>
            <a:ext cx="2860352" cy="65347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РМО</a:t>
            </a:r>
            <a:endParaRPr lang="ru-RU" sz="3000" b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410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797</TotalTime>
  <Words>1915</Words>
  <Application>Microsoft Office PowerPoint</Application>
  <PresentationFormat>Произвольный</PresentationFormat>
  <Paragraphs>302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  Региональное методическое объединение педагогов-психологов  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Государственное казенное учреждение психолого-педагогической,  медицинской и социальной помощи «Осташковский детский центр»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66</cp:revision>
  <dcterms:created xsi:type="dcterms:W3CDTF">2024-11-11T11:27:05Z</dcterms:created>
  <dcterms:modified xsi:type="dcterms:W3CDTF">2024-11-20T11:57:48Z</dcterms:modified>
</cp:coreProperties>
</file>