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40"/>
  </p:notesMasterIdLst>
  <p:sldIdLst>
    <p:sldId id="285" r:id="rId4"/>
    <p:sldId id="303" r:id="rId5"/>
    <p:sldId id="320" r:id="rId6"/>
    <p:sldId id="309" r:id="rId7"/>
    <p:sldId id="334" r:id="rId8"/>
    <p:sldId id="302" r:id="rId9"/>
    <p:sldId id="312" r:id="rId10"/>
    <p:sldId id="313" r:id="rId11"/>
    <p:sldId id="314" r:id="rId12"/>
    <p:sldId id="315" r:id="rId13"/>
    <p:sldId id="304" r:id="rId14"/>
    <p:sldId id="307" r:id="rId15"/>
    <p:sldId id="306" r:id="rId16"/>
    <p:sldId id="288" r:id="rId17"/>
    <p:sldId id="298" r:id="rId18"/>
    <p:sldId id="317" r:id="rId19"/>
    <p:sldId id="333" r:id="rId20"/>
    <p:sldId id="308" r:id="rId21"/>
    <p:sldId id="297" r:id="rId22"/>
    <p:sldId id="305" r:id="rId23"/>
    <p:sldId id="290" r:id="rId24"/>
    <p:sldId id="318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30" r:id="rId34"/>
    <p:sldId id="329" r:id="rId35"/>
    <p:sldId id="294" r:id="rId36"/>
    <p:sldId id="301" r:id="rId37"/>
    <p:sldId id="295" r:id="rId38"/>
    <p:sldId id="331" r:id="rId39"/>
  </p:sldIdLst>
  <p:sldSz cx="9144000" cy="6858000" type="screen4x3"/>
  <p:notesSz cx="6858000" cy="9144000"/>
  <p:custDataLst>
    <p:tags r:id="rId4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DA9"/>
    <a:srgbClr val="473FEF"/>
    <a:srgbClr val="FFEFEB"/>
    <a:srgbClr val="006600"/>
    <a:srgbClr val="660066"/>
    <a:srgbClr val="990033"/>
    <a:srgbClr val="CC0066"/>
    <a:srgbClr val="FF99CC"/>
    <a:srgbClr val="0000CC"/>
    <a:srgbClr val="A3E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94660"/>
  </p:normalViewPr>
  <p:slideViewPr>
    <p:cSldViewPr>
      <p:cViewPr varScale="1">
        <p:scale>
          <a:sx n="78" d="100"/>
          <a:sy n="78" d="100"/>
        </p:scale>
        <p:origin x="15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9993C-3119-4CE0-8BFE-03D79B39ED1A}" type="datetimeFigureOut">
              <a:rPr lang="ru-RU" smtClean="0"/>
              <a:pPr/>
              <a:t>26.02.2025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F26DD-101F-4869-941F-2C01F4EE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8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B37B40-212C-4D5E-9B97-C8198D3ADDB7}" type="slidenum">
              <a:rPr lang="en-US" altLang="ru-RU" sz="1200">
                <a:solidFill>
                  <a:prstClr val="black"/>
                </a:solidFill>
              </a:rPr>
              <a:pPr/>
              <a:t>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18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269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228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17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18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19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20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38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21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27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28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29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30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9E8AA-C3BA-42C8-A5C2-4EEBF8F232D3}" type="slidenum">
              <a:rPr lang="en-US" altLang="ru-RU" sz="1200">
                <a:solidFill>
                  <a:prstClr val="black"/>
                </a:solidFill>
              </a:rPr>
              <a:pPr/>
              <a:t>33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5502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6033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35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36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035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7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8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9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9BF7385-1D90-4306-A277-841300D751A0}" type="slidenum">
              <a:rPr lang="en-US" altLang="ru-RU" sz="1200">
                <a:solidFill>
                  <a:prstClr val="black"/>
                </a:solidFill>
              </a:rPr>
              <a:pPr/>
              <a:t>10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350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2785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71115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6671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7019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6243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8371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60550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81654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848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7771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88058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5649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56748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203826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A50C-7768-48A6-8D1C-0D5FD7AA15E7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9782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7F652-CB55-413F-807C-DAE3717D5F9C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8018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0C1CB-2191-447E-93B9-E089F32423E1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065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2D4B4-8B74-4CD5-B65C-A17F98BFC5F6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7259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1F3C0-B0B7-49FE-9551-D5D27F8FD022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7565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5CCA9-67E1-4967-8A05-6D20B97C98EC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3274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6ADDF-B803-4649-9279-9E6BB12A6680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63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95629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93244-DFF8-4A7F-B9DF-229DBA1F79BB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5772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A389D-A9B7-4D3E-BACE-022A7CC57ED1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0821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BE67F-E871-41C2-9217-A5992ED80CCC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4132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4D4B9-473F-425E-8CF1-AB4A8348E909}" type="slidenum">
              <a:rPr lang="en-US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3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46000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94056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85851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98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791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31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0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34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0A72FD-33E4-417E-919E-6AABA7C56BE9}" type="slidenum">
              <a:rPr lang="en-US" altLang="ru-RU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1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Constantia" panose="02030602050306030303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Constantia" panose="02030602050306030303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Constantia" panose="02030602050306030303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Constantia" panose="02030602050306030303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3226768" y="980728"/>
            <a:ext cx="5917232" cy="1800200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3000" b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Психолого-педагогическая деятельность по профилактике аутодеструктивного поведения обучающихся </a:t>
            </a: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0" y="5733256"/>
            <a:ext cx="4248473" cy="936104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</a:rPr>
              <a:t>ГКУ «Осташковский детский центр»</a:t>
            </a:r>
            <a:endParaRPr lang="ru-RU" altLang="ru-RU" sz="3200" b="1" dirty="0">
              <a:solidFill>
                <a:srgbClr val="006600"/>
              </a:solidFill>
            </a:endParaRPr>
          </a:p>
        </p:txBody>
      </p:sp>
      <p:sp>
        <p:nvSpPr>
          <p:cNvPr id="4" name="Rectangle 8"/>
          <p:cNvSpPr txBox="1">
            <a:spLocks noChangeArrowheads="1"/>
          </p:cNvSpPr>
          <p:nvPr/>
        </p:nvSpPr>
        <p:spPr bwMode="auto">
          <a:xfrm>
            <a:off x="2555776" y="68986"/>
            <a:ext cx="6408712" cy="54006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</a:rPr>
              <a:t>РМО педагогов-психологов, заседание №2</a:t>
            </a:r>
            <a:endParaRPr lang="ru-RU" altLang="ru-RU" sz="32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662284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88640"/>
            <a:ext cx="6912768" cy="501650"/>
          </a:xfrm>
        </p:spPr>
        <p:txBody>
          <a:bodyPr/>
          <a:lstStyle/>
          <a:p>
            <a:pPr algn="ctr" eaLnBrk="1" hangingPunct="1"/>
            <a: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Как отличить суицидальную направленность поведения </a:t>
            </a:r>
            <a:endParaRPr lang="en-US" altLang="ru-RU" sz="30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1052736"/>
            <a:ext cx="7128792" cy="5112568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  <a:p>
            <a:pPr marL="434975" algn="just" defTabSz="715963" eaLnBrk="1" hangingPunct="1">
              <a:spcBef>
                <a:spcPts val="0"/>
              </a:spcBef>
              <a:buFontTx/>
              <a:buChar char="-"/>
              <a:defRPr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Любой поведенческий акт и вербальное высказывание нужно оценивать с точки зрения вероятности в контексте ситуации, сравнивая поведение обучающегося с ним самим во временном промежутке.</a:t>
            </a:r>
          </a:p>
          <a:p>
            <a:pPr marL="449263" indent="0" algn="just">
              <a:buNone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Устойчивое в течение 2-х и более недель снижение настроения с преобладанием переживаний безнадёжности, одиночества, безысходности. </a:t>
            </a:r>
          </a:p>
          <a:p>
            <a:pPr marL="449263" indent="0" algn="just">
              <a:buNone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Резкое снижение успеваемости, проявление безразличия к ранее значимому.</a:t>
            </a:r>
          </a:p>
          <a:p>
            <a:pPr marL="449263" indent="0" algn="just">
              <a:buNone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Любые резкие изменения в привычном поведении.</a:t>
            </a: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517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1008112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«Пусковой механизм»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развития суицидального поведения 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1196752"/>
            <a:ext cx="7289868" cy="547260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Переживание обиды, одиночества, отчужденности и непонимания.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Действительная или мнимая утрата любви родителей, неразделенное чувство и ревность.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Переживания, связанные со сложной обстановкой в семье, со смертью, разводом, уходом родителей из семьи.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Чувства вины, стыда, оскорбленного самолюбия, самообвинения.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Боязнь позора, насмешек  или унижения.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Страх наказания, стойкое нежелание извиняться.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мести, злобы, протеста, угроза или вымогательство.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Желание привлечь к себе внимание, вызвать сочувствие, избежать неприятных последствий.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Подражание или сочувствие сверстникам, кумирам.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234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640"/>
            <a:ext cx="7380312" cy="792088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Подростковое восприятие</a:t>
            </a:r>
            <a:b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(по Е.М. Вроно)</a:t>
            </a:r>
            <a:endParaRPr lang="en-US" altLang="ru-RU" sz="2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268760"/>
            <a:ext cx="6984776" cy="547260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Переживание проблем 3-«Н»: 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непреодолимость трудностей, - нескончаемость несчастья,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непереносимость тоски и одиночества. 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3600" b="1" i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бороться с 3-«Б»: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alt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беспомощностью,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бессилием, </a:t>
            </a:r>
          </a:p>
          <a:p>
            <a:pPr marL="741363" indent="-571500"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altLang="ru-RU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безнадежностью.</a:t>
            </a:r>
          </a:p>
        </p:txBody>
      </p:sp>
    </p:spTree>
    <p:extLst>
      <p:ext uri="{BB962C8B-B14F-4D97-AF65-F5344CB8AC3E}">
        <p14:creationId xmlns:p14="http://schemas.microsoft.com/office/powerpoint/2010/main" val="142834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116632"/>
            <a:ext cx="6912768" cy="631304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Общие черты всех суицидов  </a:t>
            </a:r>
            <a:endParaRPr lang="en-US" alt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836712"/>
            <a:ext cx="7380312" cy="602128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психики</a:t>
            </a:r>
            <a:r>
              <a:rPr lang="ru-RU" altLang="ru-RU" sz="26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«туннельное» сознание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7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решения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Задача: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прекращение болезненного сознания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Стимул: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уход от душевной боли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85950" indent="-17160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Стрессор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нереализованные  психологические потребности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Эмоция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беспомощность - безнадежность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Внутреннее отношение:</a:t>
            </a:r>
            <a:r>
              <a:rPr lang="ru-RU" altLang="ru-RU" sz="2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двойственность 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переживаний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действие: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бегство от проблемы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endParaRPr lang="ru-RU" altLang="ru-RU" sz="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Коммуникативный акт:  </a:t>
            </a: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сообщение о  </a:t>
            </a:r>
          </a:p>
          <a:p>
            <a:pPr marL="1162050" indent="-992188" eaLnBrk="1" hangingPunct="1">
              <a:lnSpc>
                <a:spcPct val="80000"/>
              </a:lnSpc>
              <a:buNone/>
              <a:defRPr/>
            </a:pPr>
            <a:r>
              <a:rPr lang="ru-RU" altLang="ru-RU" sz="2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намерении</a:t>
            </a:r>
          </a:p>
          <a:p>
            <a:pPr marL="169863" indent="0" eaLnBrk="1" hangingPunct="1">
              <a:lnSpc>
                <a:spcPct val="80000"/>
              </a:lnSpc>
              <a:buNone/>
              <a:defRPr/>
            </a:pPr>
            <a:endParaRPr lang="ru-RU" altLang="ru-RU" sz="2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30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332656"/>
            <a:ext cx="7358180" cy="1152128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Симптомокомплекс проявления </a:t>
            </a:r>
            <a:b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суицидальной опасности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2060848"/>
            <a:ext cx="7164287" cy="3888432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ru-RU" altLang="ru-RU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Эмоциональная сфера - …</a:t>
            </a: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ru-RU" altLang="ru-RU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Когнитивная сфера - …</a:t>
            </a: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ru-RU" altLang="ru-RU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Соматическая сфера - …</a:t>
            </a: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ru-RU" altLang="ru-RU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Психосенсорные расстройства -…</a:t>
            </a:r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ru-RU" altLang="ru-RU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alt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и общение - …</a:t>
            </a:r>
          </a:p>
        </p:txBody>
      </p:sp>
    </p:spTree>
    <p:extLst>
      <p:ext uri="{BB962C8B-B14F-4D97-AF65-F5344CB8AC3E}">
        <p14:creationId xmlns:p14="http://schemas.microsoft.com/office/powerpoint/2010/main" val="43163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88640"/>
            <a:ext cx="7521691" cy="792088"/>
          </a:xfrm>
        </p:spPr>
        <p:txBody>
          <a:bodyPr/>
          <a:lstStyle/>
          <a:p>
            <a:pPr algn="ctr" eaLnBrk="1" hangingPunct="1"/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Этапы развития суицидального поведения </a:t>
            </a:r>
            <a:b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 степень выраженности</a:t>
            </a: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052736"/>
            <a:ext cx="7380312" cy="561662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en-US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ru-RU" altLang="ru-RU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Возникают витальные переживания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ru-RU" altLang="ru-RU" sz="2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незначительная (пограничная степень)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i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Фаза </a:t>
            </a:r>
            <a:r>
              <a:rPr lang="en-US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altLang="ru-RU" sz="28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Формируются пассивные суицидальные мысли</a:t>
            </a: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r>
              <a:rPr lang="ru-RU" altLang="ru-RU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Зарождаются суицидальные замыслы, планы реализации</a:t>
            </a:r>
          </a:p>
          <a:p>
            <a:pPr marL="0" indent="0" algn="ctr" eaLnBrk="1" hangingPunct="1">
              <a:lnSpc>
                <a:spcPct val="80000"/>
              </a:lnSpc>
              <a:buNone/>
            </a:pPr>
            <a:r>
              <a:rPr lang="ru-RU" altLang="ru-RU" sz="2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умеренная (долгосрочная) степень выраженности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Возникают суицидальные намерения</a:t>
            </a:r>
          </a:p>
          <a:p>
            <a:pPr marL="447675" indent="-447675" algn="just" eaLnBrk="1" hangingPunct="1">
              <a:lnSpc>
                <a:spcPct val="80000"/>
              </a:lnSpc>
              <a:buNone/>
            </a:pPr>
            <a:r>
              <a:rPr lang="ru-RU" altLang="ru-RU" sz="2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5. Осуществляется суицидальная попытка, при незавершенности которой возрастает риск предпринять новую</a:t>
            </a:r>
          </a:p>
          <a:p>
            <a:pPr marL="447675" indent="-447675" algn="ctr" eaLnBrk="1" hangingPunct="1">
              <a:lnSpc>
                <a:spcPct val="80000"/>
              </a:lnSpc>
              <a:buNone/>
            </a:pPr>
            <a:r>
              <a:rPr lang="ru-RU" altLang="ru-RU" sz="2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высокая (кратчайшая)степень выраженности</a:t>
            </a:r>
            <a:endParaRPr lang="ru-RU" altLang="ru-RU" sz="2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AutoNum type="arabicPeriod" startAt="2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5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332656"/>
            <a:ext cx="6120680" cy="501650"/>
          </a:xfrm>
        </p:spPr>
        <p:txBody>
          <a:bodyPr/>
          <a:lstStyle/>
          <a:p>
            <a:pPr algn="ctr" eaLnBrk="1" hangingPunct="1"/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Кейсы: степень выраженности </a:t>
            </a:r>
            <a:b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риска </a:t>
            </a: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15208" y="1268760"/>
            <a:ext cx="7128792" cy="4464496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</a:t>
            </a:r>
            <a:r>
              <a:rPr lang="ru-RU" altLang="ru-RU" sz="2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ru-RU" sz="28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редставьте себе, что это вся информация, которой вы обладаете. Ответьте на 3 вопроса</a:t>
            </a:r>
            <a:endParaRPr lang="ru-RU" altLang="ru-RU" sz="28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441325" algn="just" defTabSz="715963" eaLnBrk="1" hangingPunct="1">
              <a:lnSpc>
                <a:spcPct val="80000"/>
              </a:lnSpc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660226"/>
              </p:ext>
            </p:extLst>
          </p:nvPr>
        </p:nvGraphicFramePr>
        <p:xfrm>
          <a:off x="1979712" y="2852936"/>
          <a:ext cx="6984776" cy="38164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5038">
                <a:tc>
                  <a:txBody>
                    <a:bodyPr/>
                    <a:lstStyle/>
                    <a:p>
                      <a:pPr algn="just"/>
                      <a:r>
                        <a:rPr lang="ru-RU" sz="2800" b="0" kern="12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  <a:r>
                        <a:rPr lang="ru-RU" sz="2800" b="0" kern="1200" baseline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800" b="0" kern="12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Насколько велик риск того, что несовершеннолетний совершит попытку самоубийства?</a:t>
                      </a:r>
                      <a:endParaRPr lang="ru-RU" sz="2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5693">
                <a:tc>
                  <a:txBody>
                    <a:bodyPr/>
                    <a:lstStyle/>
                    <a:p>
                      <a:r>
                        <a:rPr lang="ru-RU" sz="2800" b="0" kern="12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Какая информация Вам необходима для более точного определения степени риска?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93">
                <a:tc>
                  <a:txBody>
                    <a:bodyPr/>
                    <a:lstStyle/>
                    <a:p>
                      <a:r>
                        <a:rPr lang="ru-RU" sz="2800" b="0" kern="12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Что может быть ресурсом в данной ситуации?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81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188640"/>
            <a:ext cx="6120680" cy="501650"/>
          </a:xfrm>
        </p:spPr>
        <p:txBody>
          <a:bodyPr/>
          <a:lstStyle/>
          <a:p>
            <a:pPr algn="ctr" eaLnBrk="1" hangingPunct="1"/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Кейсы: степень выраженности </a:t>
            </a:r>
            <a:b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риска </a:t>
            </a: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4255" y="980728"/>
            <a:ext cx="7128792" cy="4464496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1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</a:t>
            </a:r>
            <a:r>
              <a:rPr lang="ru-RU" altLang="ru-RU" sz="1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распределите представленные маркеры состояния от наиболее яркого и сильного маркера к наименее выраженному</a:t>
            </a:r>
            <a:endParaRPr lang="ru-RU" altLang="ru-RU" sz="18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441325" algn="just" defTabSz="715963" eaLnBrk="1" hangingPunct="1">
              <a:lnSpc>
                <a:spcPct val="80000"/>
              </a:lnSpc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353177"/>
              </p:ext>
            </p:extLst>
          </p:nvPr>
        </p:nvGraphicFramePr>
        <p:xfrm>
          <a:off x="1819071" y="1700808"/>
          <a:ext cx="7123549" cy="4829608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6569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90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Маркер</a:t>
                      </a:r>
                      <a:endParaRPr lang="ru-RU" sz="2000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Возникают пассивные мысли о лишение себе жизни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Высказывание «как я устал»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Высказывания «завтра повешусь и всем станет легче»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Высказывание «вот бы проснуться и начать жить заново»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Высказывания «я уже купил в аптеке нужные лекарства»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Подросток стоит на подоконнике и угрожает спрыгнуть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Подросток часто рассказывает анекдот на тему самоубийства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Подросток часто слушай депрессивную музыку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30DA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5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Подросток написал другу, о том, как и когда собирается совершить самоубийство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26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подростка отмечается частые и острые перепады настроения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72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подростка нашли лекарства, которые он не принимает</a:t>
                      </a:r>
                      <a:endParaRPr lang="ru-RU" sz="1600" b="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rgbClr val="C30DA9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 bwMode="auto">
          <a:xfrm>
            <a:off x="8408436" y="4077072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408436" y="5301208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432847" y="2132856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408436" y="2852936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2-3</a:t>
            </a: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434580" y="3645024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2-3</a:t>
            </a: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385975" y="6165304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2-3</a:t>
            </a: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8432847" y="2466529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8432847" y="3244830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8434580" y="4869160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8408436" y="5733256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8408436" y="4471856"/>
            <a:ext cx="504056" cy="362546"/>
          </a:xfrm>
          <a:prstGeom prst="rect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1-2</a:t>
            </a:r>
          </a:p>
        </p:txBody>
      </p:sp>
    </p:spTree>
    <p:extLst>
      <p:ext uri="{BB962C8B-B14F-4D97-AF65-F5344CB8AC3E}">
        <p14:creationId xmlns:p14="http://schemas.microsoft.com/office/powerpoint/2010/main" val="235648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491880" y="188640"/>
            <a:ext cx="3816424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Выводы 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1720" y="908720"/>
            <a:ext cx="6912768" cy="5544616"/>
          </a:xfrm>
        </p:spPr>
        <p:txBody>
          <a:bodyPr/>
          <a:lstStyle/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alt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большинства подростков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настоящему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осмысленной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картины смерти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них это в каком-то смысле виртуальная игра.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подростка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 3 сферы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семья, школа, ровесники.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Причина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саморазрушающего поведения в подростковом возрасте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первый взгляд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незначительной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пустяковой или даже случайной.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формирование суицидального поведения подростка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оказать влияние 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подростковая субкультура.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подростков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отсутствовать явные стадии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предшествующие суициду, в виде целей и намерений.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Подростку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очень трудно объяснить 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(вербализовать) что с ним происходит, описать свое состояние или проблему.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подростка зачастую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страшнее жить 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той реальности, которая у него есть,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нежели умереть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Подростковый суицид - это </a:t>
            </a:r>
            <a:r>
              <a:rPr lang="ru-RU" sz="1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крик о помощи</a:t>
            </a:r>
            <a:r>
              <a:rPr lang="ru-RU" sz="1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попытка обратить на себя внимание, решить свои проблемы «по-взрослому».</a:t>
            </a:r>
            <a:endParaRPr lang="ru-RU" altLang="ru-RU" sz="1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6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1008112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Признаки развития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депрессивной симптоматики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412776"/>
            <a:ext cx="7056784" cy="5328592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200" b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1. Младший школьный возраст: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вялость, быстрая утомляемость, заторможенность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страхи, повышенная тревожность, плаксивость, нарушение сна и аппетита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агрессивное поведение в отношении сверстников, конфликты с родителями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трудности адаптации в школе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altLang="ru-RU" sz="2200" b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2. Средний и старший школьный возраст: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грубость, конфликтность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пропуски без уважительных причин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побеги из дома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противоправные поступки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употребление алкоголя, наркотических средств и медицинских препаратов без назначения врача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устойчивое снижение массы тела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7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54579" y="188640"/>
            <a:ext cx="3384376" cy="576064"/>
          </a:xfrm>
        </p:spPr>
        <p:txBody>
          <a:bodyPr/>
          <a:lstStyle/>
          <a:p>
            <a:pPr algn="ctr" eaLnBrk="1" hangingPunct="1"/>
            <a:b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Статистика</a:t>
            </a:r>
            <a:b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alt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2000" b="1" i="1" dirty="0">
              <a:solidFill>
                <a:srgbClr val="C30DA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482533"/>
              </p:ext>
            </p:extLst>
          </p:nvPr>
        </p:nvGraphicFramePr>
        <p:xfrm>
          <a:off x="2411760" y="908720"/>
          <a:ext cx="6264696" cy="18288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altLang="ru-RU" sz="1800" b="1" i="1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altLang="ru-RU" sz="1800" b="1" i="1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 rtl="0" eaLnBrk="1" fontAlgn="base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1800" b="1" i="1" kern="1200" dirty="0">
                        <a:solidFill>
                          <a:srgbClr val="C30DA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rtl="0" eaLnBrk="1" fontAlgn="base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ru-RU" sz="800" b="1" i="0" kern="1200" dirty="0">
                        <a:solidFill>
                          <a:srgbClr val="C30DA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 rtl="0" eaLnBrk="1" fontAlgn="base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Период,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 rtl="0" eaLnBrk="1" fontAlgn="base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Общее количество </a:t>
                      </a:r>
                    </a:p>
                    <a:p>
                      <a:pPr marL="0" indent="0" algn="ctr" rtl="0" eaLnBrk="1" fontAlgn="base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суицидальных попыток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kern="1200" dirty="0">
                        <a:solidFill>
                          <a:srgbClr val="006600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i="0" kern="1200" dirty="0">
                          <a:solidFill>
                            <a:srgbClr val="006600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kern="1200" dirty="0">
                        <a:solidFill>
                          <a:srgbClr val="006600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kern="1200" dirty="0">
                        <a:solidFill>
                          <a:srgbClr val="006600"/>
                        </a:solidFill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375032"/>
              </p:ext>
            </p:extLst>
          </p:nvPr>
        </p:nvGraphicFramePr>
        <p:xfrm>
          <a:off x="2410925" y="2924944"/>
          <a:ext cx="6265531" cy="18288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endParaRPr lang="en-US" altLang="ru-RU" sz="1800" b="1" i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endParaRPr lang="ru-RU" sz="1800" b="1" i="1" kern="1200" dirty="0">
                        <a:solidFill>
                          <a:srgbClr val="C30DA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Категория несовершен-нолетних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Общее количество несовершеннолетних</a:t>
                      </a:r>
                      <a:endParaRPr lang="ru-RU" i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rgbClr val="006600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Юноши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Девушки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4661" y="188640"/>
            <a:ext cx="5544616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9pPr>
          </a:lstStyle>
          <a:p>
            <a:pPr algn="ctr" eaLnBrk="1" hangingPunct="1"/>
            <a:b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данным  Министерства здравоохранения Тверской обл. </a:t>
            </a:r>
          </a:p>
          <a:p>
            <a:pPr algn="ctr" eaLnBrk="1" hangingPunct="1"/>
            <a:r>
              <a:rPr lang="ru-RU" sz="1600" b="1" i="1" dirty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 16.01.2025 </a:t>
            </a:r>
            <a:r>
              <a:rPr lang="ru-RU" sz="16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«Информация  о суицидальной активности несовершеннолетних в ТО» </a:t>
            </a:r>
            <a:br>
              <a:rPr lang="ru-RU" alt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altLang="ru-RU" sz="2000" b="1" i="1" dirty="0">
              <a:solidFill>
                <a:srgbClr val="C30DA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eaLnBrk="1" hangingPunct="1"/>
            <a:endParaRPr lang="en-US" altLang="ru-RU" sz="2000" b="1" i="1" dirty="0">
              <a:solidFill>
                <a:schemeClr val="accent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415069"/>
              </p:ext>
            </p:extLst>
          </p:nvPr>
        </p:nvGraphicFramePr>
        <p:xfrm>
          <a:off x="2410925" y="4941168"/>
          <a:ext cx="6265531" cy="18288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3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0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0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9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268">
                <a:tc rowSpan="4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800" b="1" i="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</a:t>
                      </a:r>
                      <a:endParaRPr lang="en-US" altLang="ru-RU" sz="1800" b="1" i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endParaRPr lang="ru-RU" sz="1800" b="1" i="1" kern="1200" dirty="0">
                        <a:solidFill>
                          <a:srgbClr val="C30DA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Показатель</a:t>
                      </a: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«находящиеся</a:t>
                      </a:r>
                    </a:p>
                    <a:p>
                      <a:pPr mar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  наблюдением»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Общее количество несовершеннолетних</a:t>
                      </a:r>
                      <a:endParaRPr lang="ru-RU" i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rgbClr val="006600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itchFamily="18" charset="0"/>
                          <a:ea typeface="+mj-ea"/>
                          <a:cs typeface="Times New Roman" pitchFamily="18" charset="0"/>
                        </a:rPr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находящиеся…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2000" b="1" kern="120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000" b="1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находящиеся…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30555" algn="l"/>
                        </a:tabLst>
                      </a:pPr>
                      <a:r>
                        <a:rPr lang="ru-RU" sz="2000" b="1" i="0" kern="1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40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72008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Маркеры суицидального состояния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980728"/>
            <a:ext cx="7289868" cy="5544616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необычное, нехарактерное для данного человека поведение;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возможны злоупотребление алкоголем, психоактивными веществами;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стремление к рискованным действиям;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отрицание проблем;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снижение успеваемости, пропуск занятий, невыполнение  домашних заданий;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приведение в порядок дел, примирение с давними врагами;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символическое прощание с ближайшим окружением;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дарение другим вещей, имеющим большую личную значимость;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попытка уединиться: закрыться в комнате, убежать и скрыться от друзей (при наличии других настораживающих признаков).</a:t>
            </a: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0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72008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Маркеры суицидального состояния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6628" y="836712"/>
            <a:ext cx="7289868" cy="568863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высказывания о нежелании жить;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фиксация на теме смерти в литературе и живописи, частые разговоры об этом, сбор информации о способах суицида и их соотношение;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активная предварительная подготовка к  выбранному способу совершения суицида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сообщение друзьям о принятии решения о самоубийстве (прямое и косвенное).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стойкая тяга к прослушиванию грустной музыки и песен;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сложности контролирования эмоций, внезапная смена эмоций;</a:t>
            </a: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раздражительность, угрюмость, подавленное настроение, проявление признаков  страха, беспомощности, безнадёжности, отчаяния;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одиночества;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угроза нарушению позитивной социальной идентичности «Я», «мое окружение», потеря перспективы будущего</a:t>
            </a:r>
            <a:r>
              <a:rPr lang="ru-RU" altLang="ru-RU" sz="20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0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484784"/>
            <a:ext cx="7200800" cy="2736304"/>
          </a:xfrm>
        </p:spPr>
        <p:txBody>
          <a:bodyPr/>
          <a:lstStyle/>
          <a:p>
            <a:pPr lvl="0" algn="ctr" eaLnBrk="1" hangingPunct="1"/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действий педагогического коллектива ОУ при выявлении высокой степени суицидального риска </a:t>
            </a:r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у несовершеннолетнего</a:t>
            </a:r>
            <a:r>
              <a:rPr lang="ru-RU" sz="3600" dirty="0"/>
              <a:t>.</a:t>
            </a:r>
            <a:br>
              <a:rPr lang="ru-RU" sz="3600" dirty="0"/>
            </a:b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34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17420" y="116632"/>
            <a:ext cx="8604448" cy="1080120"/>
          </a:xfrm>
        </p:spPr>
        <p:txBody>
          <a:bodyPr/>
          <a:lstStyle/>
          <a:p>
            <a:pPr lvl="0"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Психолого-педагогическая деятельность по профилактике аутодеструктивного поведения обучающихся </a:t>
            </a:r>
            <a:r>
              <a:rPr lang="ru-RU" sz="2800" dirty="0"/>
              <a:t>.</a:t>
            </a:r>
            <a:br>
              <a:rPr lang="ru-RU" sz="2800" dirty="0"/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340768"/>
            <a:ext cx="6912768" cy="489654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Первичная профилактика: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безопасного образователь-ного пространства,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деятельность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благоприятного СПК,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связи «Семья-школа»,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этапа адаптации при переходе на новую образовательную ступень,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просвещение педагогов, родителей,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жизнестойкости обучающихся 1-11 классов,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гуманитарного цикла,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и занятость обучающихся</a:t>
            </a:r>
          </a:p>
          <a:p>
            <a:pPr marL="627063" indent="-457200" algn="just" eaLnBrk="1" hangingPunct="1">
              <a:lnSpc>
                <a:spcPct val="80000"/>
              </a:lnSpc>
              <a:buFontTx/>
              <a:buChar char="-"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endParaRPr lang="ru-RU" altLang="ru-RU" sz="2800" b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Вторичная профилактика</a:t>
            </a:r>
          </a:p>
        </p:txBody>
      </p:sp>
    </p:spTree>
    <p:extLst>
      <p:ext uri="{BB962C8B-B14F-4D97-AF65-F5344CB8AC3E}">
        <p14:creationId xmlns:p14="http://schemas.microsoft.com/office/powerpoint/2010/main" val="4039396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17420" y="116632"/>
            <a:ext cx="8604448" cy="1080120"/>
          </a:xfrm>
        </p:spPr>
        <p:txBody>
          <a:bodyPr/>
          <a:lstStyle/>
          <a:p>
            <a:pPr lvl="0"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Психолого-педагогическая деятельность по профилактике аутодеструктивного поведения обучающихся </a:t>
            </a:r>
            <a:r>
              <a:rPr lang="ru-RU" sz="2800" dirty="0"/>
              <a:t>.</a:t>
            </a:r>
            <a:br>
              <a:rPr lang="ru-RU" sz="2800" dirty="0"/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340768"/>
            <a:ext cx="6912768" cy="489654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Вторичная профилактика:</a:t>
            </a:r>
          </a:p>
          <a:p>
            <a:pPr marL="627063" indent="-457200" algn="just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диагностическая деятельность при выявлении риска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4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85820" y="0"/>
            <a:ext cx="7358180" cy="792088"/>
          </a:xfrm>
        </p:spPr>
        <p:txBody>
          <a:bodyPr/>
          <a:lstStyle/>
          <a:p>
            <a:pPr algn="ctr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ОПРОСНИК КРИЗИСНОГО СОСТОЯНИЯ</a:t>
            </a:r>
            <a:b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НЕСОВЕРШЕННОЛЕТНЕГО (ОКС-7)</a:t>
            </a:r>
            <a:b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4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340768"/>
            <a:ext cx="6912768" cy="489654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035886"/>
              </p:ext>
            </p:extLst>
          </p:nvPr>
        </p:nvGraphicFramePr>
        <p:xfrm>
          <a:off x="1835696" y="1052737"/>
          <a:ext cx="7128789" cy="5598960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365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5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0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Совершенно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согласен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(1)</a:t>
                      </a:r>
                      <a:endParaRPr lang="ru-RU" sz="11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согласен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определился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согласен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(4)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Полностью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согласен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(5)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нахожусь в затрудни-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тельном положении, из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которого нет выхода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Мне пора сдаться, т.к. 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ничего не могу изменить к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лучшему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Бывало, что я наносил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себе физический вред или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пытался убить себя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 могу думать только о плохом, что происходит 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моей жизни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 часто чувствуете себя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одиноким?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Иногда я не могу сдер-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жать желание ударить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другого человека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6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Всем будет легче если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меня не станет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accent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444" marR="4944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103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8" y="116632"/>
            <a:ext cx="5184576" cy="576064"/>
          </a:xfrm>
        </p:spPr>
        <p:txBody>
          <a:bodyPr/>
          <a:lstStyle/>
          <a:p>
            <a:pPr lvl="0" algn="ctr" eaLnBrk="1" hangingPunct="1"/>
            <a:r>
              <a:rPr lang="ru-RU" alt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Интерпретация</a:t>
            </a: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836712"/>
            <a:ext cx="6912768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Подросток может находиться в кризисном состоянии если отвечает на 4 или 5 баллов по любому из представленных вопросов (для верификации результатов необходима индивидуальная консультация):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Попадания в сложную жизненную ситуацию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1).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Безнадежность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2).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Самоповреждающее поведение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3).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Депрессивные руминации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4).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Одиночество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5).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Агрессия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6).</a:t>
            </a:r>
          </a:p>
          <a:p>
            <a:pPr marL="0" indent="0">
              <a:buNone/>
            </a:pPr>
            <a:r>
              <a:rPr lang="ru-RU" sz="2400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Обременительность </a:t>
            </a:r>
            <a:r>
              <a:rPr lang="ru-RU" sz="2400" i="1" dirty="0">
                <a:solidFill>
                  <a:srgbClr val="C30DA9"/>
                </a:solidFill>
                <a:latin typeface="Times New Roman" pitchFamily="18" charset="0"/>
                <a:cs typeface="Times New Roman" pitchFamily="18" charset="0"/>
              </a:rPr>
              <a:t>(вопрос 7).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0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08720"/>
            <a:ext cx="7308304" cy="5733256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учитывать</a:t>
            </a:r>
          </a:p>
          <a:p>
            <a:pPr lvl="0">
              <a:buFont typeface="Wingdings" pitchFamily="2" charset="2"/>
              <a:buChar char="ü"/>
            </a:pPr>
            <a:r>
              <a:rPr lang="ru-RU" sz="17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 выявлении обучающихся с аутоагрессивным поведением важно сочетание оперативности и согласованности действий рабочей группы и педагогического коллектива ОО. </a:t>
            </a:r>
          </a:p>
          <a:p>
            <a:pPr lvl="0">
              <a:buFont typeface="Wingdings" pitchFamily="2" charset="2"/>
              <a:buChar char="ü"/>
            </a:pPr>
            <a:r>
              <a:rPr lang="ru-RU" sz="17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Осуществление спонтанных действий и распространения слухов/ домыслов и иной информации среди субъектов образовательных отношений недопустимо и требует корректной локализации.</a:t>
            </a:r>
          </a:p>
          <a:p>
            <a:pPr lvl="0">
              <a:buFont typeface="Wingdings" pitchFamily="2" charset="2"/>
              <a:buChar char="ü"/>
            </a:pPr>
            <a:r>
              <a:rPr lang="ru-RU" sz="17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Эффективность вторичной и третичной профилактики напрямую зависит от количества субъектов, включенных в индивидуальное взаимодействие с несовершеннолетним и его родителями (законными представителями). Оптимальная ситуация, когда обучающийся и его семья находится в близком контакте только с одним специалистом. Разговоры о подробностях ситуации с разными людьми, необходимость говорить несколько раз подряд одно и то же на неприятную тему значительно повышают сопротивление, вызывают агрессию и риск того, что несовершеннолетний и его родители откажутся от получения необходимой помощи. </a:t>
            </a:r>
          </a:p>
          <a:p>
            <a:pPr>
              <a:buFont typeface="Wingdings" pitchFamily="2" charset="2"/>
              <a:buChar char="ü"/>
            </a:pPr>
            <a:r>
              <a:rPr lang="ru-RU" sz="17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Применяется при выявлении у несовершеннолетнего признаков депрессивного состояния, суицидальных мыслей, фактов нанесения себе физического вреда (с сохранением конфиденциальности, соблюдением этических норм).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58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664" y="980728"/>
            <a:ext cx="7596336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педагогов и классного руководителя</a:t>
            </a:r>
          </a:p>
          <a:p>
            <a:pPr lvl="0" algn="just">
              <a:spcBef>
                <a:spcPts val="600"/>
              </a:spcBef>
            </a:pPr>
            <a:r>
              <a:rPr lang="ru-RU" sz="1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Незамедлительно</a:t>
            </a: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обязан сообщить о факте руководителю образовательной организации.</a:t>
            </a:r>
          </a:p>
          <a:p>
            <a:pPr lvl="0" algn="just">
              <a:spcBef>
                <a:spcPts val="600"/>
              </a:spcBef>
            </a:pP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Классный руководитель связывается с родителями (законными представителями) несовершеннолетнего и приглашает в образовательную организацию (далее – ОО) для беседы в присутствии администрации.</a:t>
            </a:r>
          </a:p>
          <a:p>
            <a:pPr lvl="0" algn="just">
              <a:spcBef>
                <a:spcPts val="600"/>
              </a:spcBef>
            </a:pP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течение выяснения обстоятельств по случаю и в период ИПС педагоги  осуществляют непрерывное наблюдение в ОО, регистрируют результаты мониторинга в «Карте наблюдений», докладывает директору ОО о динамике психоэмоционального состояния и поведения обучающегося.</a:t>
            </a:r>
          </a:p>
          <a:p>
            <a:pPr lvl="0" algn="just">
              <a:spcBef>
                <a:spcPts val="600"/>
              </a:spcBef>
            </a:pP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Поддерживает связь с родителями в период реализации ИПС обучающегося в рамках ОО.</a:t>
            </a:r>
          </a:p>
          <a:p>
            <a:pPr lvl="0" algn="just">
              <a:spcBef>
                <a:spcPts val="600"/>
              </a:spcBef>
            </a:pPr>
            <a:r>
              <a:rPr lang="ru-RU" sz="1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 допускает распространение информации (слухов) и иных подробностей о факте/ случае в среде несовершеннолетних, пресекает открытое прямое публичное обсуждение с одноклассниками, ближайшим окружением обучающегося суицидальных случаев.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4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80728"/>
            <a:ext cx="7308304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администрации ОО</a:t>
            </a:r>
          </a:p>
          <a:p>
            <a:pPr marL="0" lvl="0" indent="0">
              <a:buNone/>
            </a:pP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течение суток:</a:t>
            </a:r>
            <a:endParaRPr lang="ru-RU" sz="1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руководитель ОО информирует зам. по УВР, </a:t>
            </a:r>
            <a:r>
              <a:rPr lang="ru-RU" sz="14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руководителя, педагога-психолога, социального педагога ОО о факте/случае;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формирует рабочую (антикризисную) группу и назначает ответственного за разработку и организацию ИПС;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организует дополнительные меры по профилактике и распространению суицидального поведения в ОО: издает приказ об утверждении Плана мероприятий по профилактике в ОО;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 случае отсутствия педагога-психолога в ОО (отсутствия опыта) привлекает педагога-психолога ППМС Центра.</a:t>
            </a:r>
          </a:p>
          <a:p>
            <a:pPr marL="0" indent="0">
              <a:buNone/>
            </a:pP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Не позднее 2-х суток:</a:t>
            </a:r>
            <a:endParaRPr lang="ru-RU" sz="1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 составе рабочей группы осуществляет беседу с родителями (законными представителями) несовершеннолетнего по информированию о факте/случае, определению направлений оказания помощи несовершеннолетнему и семье; по итогу встречи родители (законные представители) дают письменное согласие о психолого-педагогическом сопровождении обучающегося в ОО;</a:t>
            </a: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 случае неявки родителей (законных представителей) несовершеннолетнего или их отказа от психолого-педагогического сопровождения руководитель ОО  информирует территориальную КПД и ЗП о факте отказа семьи в интересах ребенка от взаимодействия с ОО.</a:t>
            </a:r>
          </a:p>
          <a:p>
            <a:pPr marL="0" indent="0">
              <a:buNone/>
            </a:pPr>
            <a:r>
              <a:rPr lang="ru-RU" sz="14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В течение 3-х суток:</a:t>
            </a:r>
            <a:endParaRPr lang="ru-RU" sz="14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 случае выявленного факта самоповреждающего поведения и/или совершения попытки суицида несовершеннолетним руководитель ОО передает информацию о происшествии в органы управления образованием.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73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6681" y="1844824"/>
            <a:ext cx="7200800" cy="2736304"/>
          </a:xfrm>
        </p:spPr>
        <p:txBody>
          <a:bodyPr/>
          <a:lstStyle/>
          <a:p>
            <a:pPr lvl="0" algn="ctr" eaLnBrk="1" hangingPunct="1"/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Феномен саморазрушающего поведения несовершеннолетних: практико-ориентированный подход</a:t>
            </a:r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86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80728"/>
            <a:ext cx="7308304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педагога-психолога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Не позднее 2-х суток:</a:t>
            </a:r>
            <a:endParaRPr lang="ru-RU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1.1 Индивидуальная работа с родителями (законными представителями) несовершеннолетнего:</a:t>
            </a:r>
            <a:endParaRPr lang="ru-RU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проводит индивидуальную консультацию с целью анализа семейной ситуации, особенностей детско-родительских отношений, организации межличностного общения и взаимодействия обучающегося и ближнего окружения; 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заполняет «Протокол первичной консультации с родителем при выявлении случая»;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рекомендует обратиться за консультацией к специалисту (психиатру, неврологу, клиническому психологу) в Учреждение здравоохранения, выдает направление (с отрывным талоном) в медучреждение, регистрирует в «Журнале регистрации направлений к специалисту», регистрирует возврат отрывного талона;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знакомит с направлениями оказания психолого-педагогической помощи и поддержки несовершеннолетнему;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заключает устный договор о взаимодействии с семьей в интересах несовершеннолетнего (принципы общения, порядок и регламент повторных обращений);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выдает в письменном виде «Рекомендации родителям обучающегося в случае кризисного состояния несовершеннолетнего».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1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15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980728"/>
            <a:ext cx="7308304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педагога-психолога</a:t>
            </a:r>
          </a:p>
          <a:p>
            <a:pPr marL="0" indent="0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1.2 Индивидуальная работа с несовершеннолетним:</a:t>
            </a:r>
            <a:endParaRPr lang="ru-RU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проводит индивидуальную консультацию, заполняет «Протокол первичной консультации с несовершеннолетним при выявлении случая»;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при необходимости осуществляет углубленную психологическую диагностику;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осуществляет мероприятия в части ИПС;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ведет соответствующую документацию педагога-психолога.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1.3 Работа с педагогическим коллективом</a:t>
            </a:r>
            <a:endParaRPr lang="ru-RU" sz="1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проводится информационное совещание педагогов ОО (факт выявления, общая стратегия действий ОО по профилактике, необходимость соблюдения конфиденциальности и локализации слухов, активизация наблюдения, внешние маркеры, алгоритм действий в случае выявления признаков самоповреждения и суицидальной активности).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1.4 Работа с обучающимися </a:t>
            </a:r>
          </a:p>
          <a:p>
            <a:pPr marL="0" indent="0" algn="just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не позднее 3-х суток после выявления случая/факта в классе (параллели), в котором обучается несовершеннолетний группы риска, проводится встреча (беседа, классный час). - проведение в паре: два психолога ОО, психолог ОО + психолог ППМС Центра, психолог + классный руководитель, психолог + социальный педагог.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1.5 Работа с родителями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1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2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604448" cy="504056"/>
          </a:xfrm>
        </p:spPr>
        <p:txBody>
          <a:bodyPr/>
          <a:lstStyle/>
          <a:p>
            <a:pPr algn="ctr" eaLnBrk="1" hangingPunct="1"/>
            <a:br>
              <a:rPr lang="ru-RU" sz="3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действий педагогического коллектива ОУ при выявлении высокой степени суицидального риска</a:t>
            </a:r>
            <a:br>
              <a:rPr lang="ru-RU" sz="28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268760"/>
            <a:ext cx="6768752" cy="5256584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для педагога-психолога</a:t>
            </a:r>
          </a:p>
          <a:p>
            <a:pPr marL="0" indent="0">
              <a:buNone/>
            </a:pPr>
            <a:endParaRPr lang="ru-RU" sz="1200" b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Направление к психиатру (отрывной талон)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Лист осведомленности родителя о необходимости дополнительной профессиональной помощи ребенку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Лист осведомленности родителя о необходимости экстренного обращения к специалистам системы здравоохранения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Журналы регистрации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Протоколы первичной беседы с родителем, несовершеннолетним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Рекомендации родителю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endParaRPr lang="ru-RU" altLang="ru-RU" sz="1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712" y="4509120"/>
            <a:ext cx="5256584" cy="2162944"/>
          </a:xfrm>
        </p:spPr>
        <p:txBody>
          <a:bodyPr/>
          <a:lstStyle/>
          <a:p>
            <a:pPr eaLnBrk="1" hangingPunct="1"/>
            <a: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  <a:ea typeface="+mn-ea"/>
                <a:cs typeface="+mn-cs"/>
              </a:rPr>
              <a:t>«Кризисное отделение</a:t>
            </a:r>
            <a:b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  <a:ea typeface="+mn-ea"/>
                <a:cs typeface="+mn-cs"/>
              </a:rPr>
            </a:br>
            <a: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  <a:ea typeface="+mn-ea"/>
                <a:cs typeface="+mn-cs"/>
              </a:rPr>
              <a:t> психолого-педагогической помощи </a:t>
            </a:r>
            <a:b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  <a:ea typeface="+mn-ea"/>
                <a:cs typeface="+mn-cs"/>
              </a:rPr>
            </a:br>
            <a:r>
              <a:rPr lang="ru-RU" altLang="ru-RU" sz="3000" b="1" dirty="0">
                <a:solidFill>
                  <a:srgbClr val="006600"/>
                </a:solidFill>
                <a:latin typeface="Monotype Corsiva" pitchFamily="66" charset="0"/>
                <a:ea typeface="+mn-ea"/>
                <a:cs typeface="+mn-cs"/>
              </a:rPr>
              <a:t>семье и детям»</a:t>
            </a:r>
            <a:endParaRPr lang="en-US" altLang="ru-RU" sz="3000" b="1" dirty="0">
              <a:solidFill>
                <a:srgbClr val="006600"/>
              </a:solidFill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692696"/>
            <a:ext cx="6400800" cy="302433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ko-KR" sz="6000" b="1" dirty="0">
                <a:solidFill>
                  <a:srgbClr val="C30DA9"/>
                </a:solidFill>
                <a:latin typeface="Monotype Corsiva" pitchFamily="66" charset="0"/>
                <a:cs typeface="Times New Roman" pitchFamily="18" charset="0"/>
              </a:rPr>
              <a:t>Благодарим  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ko-KR" sz="6000" b="1" dirty="0">
                <a:solidFill>
                  <a:srgbClr val="C30DA9"/>
                </a:solidFill>
                <a:latin typeface="Monotype Corsiva" pitchFamily="66" charset="0"/>
                <a:cs typeface="Times New Roman" pitchFamily="18" charset="0"/>
              </a:rPr>
              <a:t>за участие и сотрудничество! </a:t>
            </a:r>
            <a:endParaRPr lang="ru-RU" altLang="ko-KR" sz="6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ko-KR" sz="2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5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0"/>
            <a:ext cx="7452320" cy="501650"/>
          </a:xfrm>
        </p:spPr>
        <p:txBody>
          <a:bodyPr/>
          <a:lstStyle/>
          <a:p>
            <a:pPr algn="ctr" eaLnBrk="1" hangingPunct="1"/>
            <a: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Типология суицидального поведения </a:t>
            </a:r>
            <a:endParaRPr lang="en-US" altLang="ru-RU" sz="32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692696"/>
            <a:ext cx="7414592" cy="6165304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 по типу протеста, мести </a:t>
            </a:r>
          </a:p>
          <a:p>
            <a:pPr marL="361950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проявить отрицательное воздействие на объект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Суицидальное поведение по типу «призыва» 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привлечение внимания к ситуации для ее изменения</a:t>
            </a: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Суициды, направленные на избегание наказания или страдания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ответить на угрозу своему социальному, личностному статусу или биологическому существованию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 по типу самонаказания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протест против себя, как результат экзистенциальных поисков и устойчивых депрессивных переживаний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400" b="1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Суицид в форме отказа (</a:t>
            </a:r>
            <a:r>
              <a:rPr lang="ru-RU" altLang="ru-RU" sz="2400" i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жизни) </a:t>
            </a:r>
          </a:p>
          <a:p>
            <a:pPr marL="358775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Смысл: отказ от существования, лишение себя жизни</a:t>
            </a:r>
            <a:endParaRPr lang="en-US" altLang="ru-RU" sz="22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40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5" y="116632"/>
            <a:ext cx="7277631" cy="360040"/>
          </a:xfrm>
        </p:spPr>
        <p:txBody>
          <a:bodyPr/>
          <a:lstStyle/>
          <a:p>
            <a:pPr algn="ctr" eaLnBrk="1" hangingPunct="1"/>
            <a:r>
              <a:rPr lang="ru-RU" altLang="ru-RU" sz="2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Возрастные проявления депрессивного состояния</a:t>
            </a:r>
            <a:br>
              <a:rPr lang="ru-RU" altLang="ru-RU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ru-RU" sz="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476672"/>
            <a:ext cx="7056784" cy="583264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грустное настроение, беспричинный плач, чувство одиночества и бесполезности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вялость, хроническая усталость, безнадежность и беспомощность, жалобы на постоянную скуку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снижение интересов к деятельности и ее результатам, которая раньше нравилась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поглощенность темой смерти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социальная изоляция и сложности во взаимоотношениях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пропуски школы или плохая успеваемость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деструктивное поведение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чувство неполноценности, бесполезности, потеря самоуважения, низкая самооценка , прогрессирующее чувство вины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повышенная чувствительность к неудачам или неадекватная реакция на похвалу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повышенная раздражительность, гневливость, враждебность или выраженная тревога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жалобы на физическую боль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значительные изменения сна и аппетита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83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92696"/>
            <a:ext cx="8153400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Способы информирования </a:t>
            </a:r>
            <a:b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о намерении суицида 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2060849"/>
            <a:ext cx="6912768" cy="403244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Прямое устное сообщение, </a:t>
            </a:r>
          </a:p>
          <a:p>
            <a:pPr marL="179388" indent="-9525" algn="just" eaLnBrk="1" hangingPunct="1">
              <a:lnSpc>
                <a:spcPct val="80000"/>
              </a:lnSpc>
              <a:buFont typeface="+mj-lt"/>
              <a:buAutoNum type="arabicPeriod"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Косвенное устное сообщение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Прямое невербальное информирование </a:t>
            </a:r>
          </a:p>
          <a:p>
            <a:pPr marL="169863" indent="0" algn="just" eaLnBrk="1" hangingPunct="1">
              <a:lnSpc>
                <a:spcPct val="80000"/>
              </a:lnSpc>
              <a:buNone/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Косвенное невербальное сообщение</a:t>
            </a: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323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13538" y="305272"/>
            <a:ext cx="6887235" cy="504056"/>
          </a:xfrm>
        </p:spPr>
        <p:txBody>
          <a:bodyPr/>
          <a:lstStyle/>
          <a:p>
            <a:pPr algn="ctr" eaLnBrk="1" hangingPunct="1"/>
            <a:b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Вопросы для рассмотрения</a:t>
            </a:r>
            <a:br>
              <a:rPr lang="ru-RU" altLang="ru-RU" sz="30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alt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2000" b="1" i="1" dirty="0">
              <a:solidFill>
                <a:srgbClr val="C30DA9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979711" y="836712"/>
            <a:ext cx="6887235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Microsoft Sans Serif" panose="020B0604020202020204" pitchFamily="34" charset="0"/>
              </a:defRPr>
            </a:lvl9pPr>
          </a:lstStyle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Актуализировать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СВОЕ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личное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ОТНОШЕНИЕ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к проблем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ПРИЧИНА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формирования аутоагрессивного мышления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Кто составляет потенциальную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ГРУППУ РИСКА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 ОТЛИЧИТЬ 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суицидальную направленность от других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Какая ситуация может стать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ТРИГГЕРОМ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 является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СИГНАЛОМ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возникновения опасности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СТЕПЕНЬ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выраженности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РИСКА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совершения 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Что является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РЕСУРСОМ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в каком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НАПРАВЛЕНИИ РАБОТАТЬ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«до, вовремя, после»</a:t>
            </a:r>
          </a:p>
          <a:p>
            <a:pPr marL="457200" indent="-457200" algn="just" eaLnBrk="1" hangingPunct="1">
              <a:spcAft>
                <a:spcPts val="1200"/>
              </a:spcAft>
              <a:buAutoNum type="arabicPeriod"/>
            </a:pP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Какими </a:t>
            </a:r>
            <a:r>
              <a:rPr lang="ru-RU" sz="2000" b="1" i="1" dirty="0">
                <a:solidFill>
                  <a:srgbClr val="C30DA9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КОМПЕТЕНЦИЯМИ</a:t>
            </a:r>
            <a:r>
              <a:rPr lang="ru-RU" sz="2000" b="1" i="1" dirty="0">
                <a:solidFill>
                  <a:schemeClr val="accent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следует обладать, ориентируясь на максимальное достижение цели «предупредить»</a:t>
            </a:r>
            <a:endParaRPr lang="ru-RU" sz="2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7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32300" y="1803400"/>
            <a:ext cx="4386263" cy="5026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10" name="Скругленный прямоугольник 9"/>
          <p:cNvSpPr/>
          <p:nvPr/>
        </p:nvSpPr>
        <p:spPr>
          <a:xfrm>
            <a:off x="5172075" y="2128838"/>
            <a:ext cx="1814513" cy="6858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Гнев, злоба,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 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49863" y="2978150"/>
            <a:ext cx="1658937" cy="685800"/>
          </a:xfrm>
          <a:prstGeom prst="roundRect">
            <a:avLst/>
          </a:prstGeom>
          <a:solidFill>
            <a:srgbClr val="FFEF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Обида,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боль, страх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78573" y="4067286"/>
            <a:ext cx="2160240" cy="869371"/>
          </a:xfrm>
          <a:prstGeom prst="roundRect">
            <a:avLst/>
          </a:prstGeom>
          <a:solidFill>
            <a:srgbClr val="FFEF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принятии, близости, любви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172075" y="5255933"/>
            <a:ext cx="1736725" cy="1081368"/>
          </a:xfrm>
          <a:prstGeom prst="roundRect">
            <a:avLst/>
          </a:prstGeom>
          <a:solidFill>
            <a:srgbClr val="FFEF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Базисные стремления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- хороший!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- любим!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- смогу! 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172075" y="2814638"/>
            <a:ext cx="1814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151438" y="3727450"/>
            <a:ext cx="1793875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4638862" y="4959210"/>
            <a:ext cx="2814638" cy="14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трелка вправо 2"/>
          <p:cNvSpPr/>
          <p:nvPr/>
        </p:nvSpPr>
        <p:spPr>
          <a:xfrm>
            <a:off x="264479" y="2033662"/>
            <a:ext cx="4104457" cy="876151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Разрушительные  чувства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000" b="1" dirty="0">
                <a:solidFill>
                  <a:srgbClr val="C30DA9"/>
                </a:solidFill>
              </a:rPr>
              <a:t>I </a:t>
            </a:r>
            <a:r>
              <a:rPr lang="ru-RU" sz="2000" b="1" dirty="0">
                <a:solidFill>
                  <a:srgbClr val="C30DA9"/>
                </a:solidFill>
              </a:rPr>
              <a:t>ур.</a:t>
            </a:r>
          </a:p>
        </p:txBody>
      </p:sp>
      <p:sp>
        <p:nvSpPr>
          <p:cNvPr id="17" name="Стрелка вправо 16"/>
          <p:cNvSpPr/>
          <p:nvPr/>
        </p:nvSpPr>
        <p:spPr>
          <a:xfrm>
            <a:off x="323042" y="4091101"/>
            <a:ext cx="4104458" cy="914475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Неудовлетв-е потребности</a:t>
            </a:r>
            <a:r>
              <a:rPr lang="en-US" sz="20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b="1" dirty="0">
                <a:solidFill>
                  <a:srgbClr val="C30DA9"/>
                </a:solidFill>
              </a:rPr>
              <a:t>III</a:t>
            </a:r>
            <a:r>
              <a:rPr lang="ru-RU" sz="2000" b="1" dirty="0">
                <a:solidFill>
                  <a:srgbClr val="C30DA9"/>
                </a:solidFill>
              </a:rPr>
              <a:t> ур.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297017" y="3053530"/>
            <a:ext cx="4130483" cy="949325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Страдательные  чувства</a:t>
            </a:r>
            <a:r>
              <a:rPr lang="ru-RU" sz="2000" b="1" dirty="0">
                <a:solidFill>
                  <a:srgbClr val="C00000"/>
                </a:solidFill>
              </a:rPr>
              <a:t>       </a:t>
            </a:r>
            <a:r>
              <a:rPr lang="en-US" sz="2000" b="1" dirty="0">
                <a:solidFill>
                  <a:srgbClr val="C30DA9"/>
                </a:solidFill>
              </a:rPr>
              <a:t>II</a:t>
            </a:r>
            <a:r>
              <a:rPr lang="ru-RU" sz="2000" b="1" dirty="0">
                <a:solidFill>
                  <a:srgbClr val="C30DA9"/>
                </a:solidFill>
              </a:rPr>
              <a:t> ур.</a:t>
            </a:r>
          </a:p>
        </p:txBody>
      </p:sp>
      <p:sp>
        <p:nvSpPr>
          <p:cNvPr id="20" name="Стрелка вправо 19"/>
          <p:cNvSpPr/>
          <p:nvPr/>
        </p:nvSpPr>
        <p:spPr>
          <a:xfrm>
            <a:off x="331678" y="5117914"/>
            <a:ext cx="4104459" cy="903375"/>
          </a:xfrm>
          <a:prstGeom prst="rightArrow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b="1" dirty="0">
              <a:solidFill>
                <a:srgbClr val="B2B2B2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Чувства  для  жизни и развития</a:t>
            </a:r>
            <a:r>
              <a:rPr lang="ru-RU" sz="2000" b="1" dirty="0">
                <a:solidFill>
                  <a:srgbClr val="B2B2B2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b="1" dirty="0">
                <a:solidFill>
                  <a:srgbClr val="C30DA9"/>
                </a:solidFill>
              </a:rPr>
              <a:t>IY</a:t>
            </a:r>
            <a:r>
              <a:rPr lang="ru-RU" b="1" dirty="0">
                <a:solidFill>
                  <a:srgbClr val="C30DA9"/>
                </a:solidFill>
              </a:rPr>
              <a:t> ур.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5945188" y="2814638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D3CC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5924550" y="3752850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D3CC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5945188" y="4989327"/>
            <a:ext cx="2682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D3CC"/>
              </a:solidFill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6660233" y="692695"/>
            <a:ext cx="2483768" cy="1120303"/>
          </a:xfrm>
          <a:prstGeom prst="cloudCallout">
            <a:avLst>
              <a:gd name="adj1" fmla="val -62534"/>
              <a:gd name="adj2" fmla="val 57373"/>
            </a:avLst>
          </a:prstGeom>
          <a:solidFill>
            <a:srgbClr val="FFEFEB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ln>
                  <a:solidFill>
                    <a:srgbClr val="C30DA9"/>
                  </a:solidFill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Самоповреж-дения!</a:t>
            </a:r>
          </a:p>
        </p:txBody>
      </p:sp>
      <p:sp>
        <p:nvSpPr>
          <p:cNvPr id="24" name="Выноска-облако 23"/>
          <p:cNvSpPr/>
          <p:nvPr/>
        </p:nvSpPr>
        <p:spPr>
          <a:xfrm>
            <a:off x="1835696" y="876182"/>
            <a:ext cx="2666849" cy="1168222"/>
          </a:xfrm>
          <a:prstGeom prst="cloudCallout">
            <a:avLst>
              <a:gd name="adj1" fmla="val 70355"/>
              <a:gd name="adj2" fmla="val 35238"/>
            </a:avLst>
          </a:prstGeom>
          <a:solidFill>
            <a:srgbClr val="FFEFEB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74625" algn="l"/>
              </a:tabLst>
            </a:pPr>
            <a:r>
              <a:rPr lang="ru-RU" sz="1900" i="1" dirty="0">
                <a:ln>
                  <a:solidFill>
                    <a:srgbClr val="C30DA9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Замкнутость</a:t>
            </a:r>
            <a:r>
              <a:rPr lang="ru-RU" sz="1900" i="1" dirty="0">
                <a:ln>
                  <a:solidFill>
                    <a:srgbClr val="C30DA9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1900" i="1" dirty="0">
                <a:ln>
                  <a:solidFill>
                    <a:srgbClr val="C30DA9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одиночество!</a:t>
            </a:r>
          </a:p>
        </p:txBody>
      </p:sp>
      <p:sp>
        <p:nvSpPr>
          <p:cNvPr id="25" name="Выноска-облако 24"/>
          <p:cNvSpPr/>
          <p:nvPr/>
        </p:nvSpPr>
        <p:spPr>
          <a:xfrm>
            <a:off x="4502544" y="96611"/>
            <a:ext cx="2458021" cy="1192169"/>
          </a:xfrm>
          <a:prstGeom prst="cloudCallout">
            <a:avLst>
              <a:gd name="adj1" fmla="val 6222"/>
              <a:gd name="adj2" fmla="val 95123"/>
            </a:avLst>
          </a:prstGeom>
          <a:solidFill>
            <a:srgbClr val="FFEFEB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ln>
                  <a:solidFill>
                    <a:srgbClr val="C30DA9"/>
                  </a:solidFill>
                </a:ln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Депрессивные переживания!</a:t>
            </a:r>
          </a:p>
        </p:txBody>
      </p:sp>
    </p:spTree>
    <p:extLst>
      <p:ext uri="{BB962C8B-B14F-4D97-AF65-F5344CB8AC3E}">
        <p14:creationId xmlns:p14="http://schemas.microsoft.com/office/powerpoint/2010/main" val="12375275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3" grpId="0" animBg="1"/>
      <p:bldP spid="1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836712"/>
            <a:ext cx="6120680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Факторы и ситуации </a:t>
            </a:r>
            <a:b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риска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736" y="2060848"/>
            <a:ext cx="6624736" cy="453650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 defTabSz="715963" eaLnBrk="1" hangingPunct="1">
              <a:spcBef>
                <a:spcPts val="800"/>
              </a:spcBef>
              <a:buNone/>
              <a:defRPr/>
            </a:pPr>
            <a:r>
              <a:rPr lang="ru-RU" alt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alt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Семейные факторы</a:t>
            </a:r>
          </a:p>
          <a:p>
            <a:pPr marL="92075" indent="0" algn="just" defTabSz="715963" eaLnBrk="1" hangingPunct="1">
              <a:spcBef>
                <a:spcPts val="800"/>
              </a:spcBef>
              <a:buNone/>
              <a:defRPr/>
            </a:pPr>
            <a:r>
              <a:rPr lang="ru-RU" alt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Социально-средовые ситуации - события психотравмирующего характера</a:t>
            </a:r>
          </a:p>
          <a:p>
            <a:pPr marL="365125" indent="-273050" algn="just" defTabSz="441325" eaLnBrk="1" hangingPunct="1">
              <a:spcBef>
                <a:spcPts val="800"/>
              </a:spcBef>
              <a:buNone/>
              <a:defRPr/>
            </a:pPr>
            <a:r>
              <a:rPr lang="ru-RU" altLang="ru-RU" sz="24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altLang="ru-RU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Психическое неблагополучие ребенка, при котором в наличии может :</a:t>
            </a:r>
          </a:p>
          <a:p>
            <a:pPr marL="70802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депрессивный синдром, ПТСР,</a:t>
            </a:r>
          </a:p>
          <a:p>
            <a:pPr marL="70802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суицидальная попытка ранее,</a:t>
            </a:r>
          </a:p>
          <a:p>
            <a:pPr marL="70802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сексуальная ориентация,</a:t>
            </a:r>
          </a:p>
          <a:p>
            <a:pPr marL="70802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наличие в анамнезе насилия, </a:t>
            </a:r>
          </a:p>
          <a:p>
            <a:pPr marL="70802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акты самоповреждения </a:t>
            </a:r>
            <a:endParaRPr lang="ru-RU" altLang="ru-RU" sz="2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441325" algn="just" defTabSz="715963" eaLnBrk="1" hangingPunct="1">
              <a:lnSpc>
                <a:spcPct val="80000"/>
              </a:lnSpc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002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752" y="548680"/>
            <a:ext cx="6120680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Факторы и ситуации </a:t>
            </a:r>
            <a:b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суицидального риска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772816"/>
            <a:ext cx="7128792" cy="4464496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Кейсы</a:t>
            </a: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endParaRPr lang="ru-RU" altLang="ru-RU" sz="800" b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</a:t>
            </a:r>
            <a:r>
              <a:rPr lang="ru-RU" altLang="ru-RU" sz="28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</a:t>
            </a:r>
            <a:r>
              <a:rPr lang="ru-RU" sz="28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пределите, что является маркером суицида и обозначить, что является потенциальным фактором </a:t>
            </a:r>
            <a:endParaRPr lang="ru-RU" altLang="ru-RU" sz="28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441325" algn="just" defTabSz="715963" eaLnBrk="1" hangingPunct="1">
              <a:lnSpc>
                <a:spcPct val="80000"/>
              </a:lnSpc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399414"/>
              </p:ext>
            </p:extLst>
          </p:nvPr>
        </p:nvGraphicFramePr>
        <p:xfrm>
          <a:off x="1979712" y="3861048"/>
          <a:ext cx="6984776" cy="174801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3680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4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Маркер суицидального поведения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6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25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332656"/>
            <a:ext cx="6552728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Группы суицидального риска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052736"/>
            <a:ext cx="7056784" cy="5688632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1200"/>
              </a:spcBef>
              <a:buNone/>
              <a:defRPr/>
            </a:pPr>
            <a:r>
              <a:rPr 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среднего и старшего звена  со следующими убеждениями и представлениями</a:t>
            </a: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34975" algn="just" defTabSz="715963" eaLnBrk="1" hangingPunct="1">
              <a:spcBef>
                <a:spcPts val="1200"/>
              </a:spcBef>
              <a:buFontTx/>
              <a:buChar char="-"/>
              <a:defRPr/>
            </a:pP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нереалистичным представлением о смерти, недопонимающие  ее необратимость,</a:t>
            </a:r>
          </a:p>
          <a:p>
            <a:pPr marL="434975" algn="just" defTabSz="715963" eaLnBrk="1" hangingPunct="1">
              <a:spcBef>
                <a:spcPts val="1200"/>
              </a:spcBef>
              <a:buFontTx/>
              <a:buChar char="-"/>
              <a:defRPr/>
            </a:pP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убежденные в том, что суицидальное поведение допустимо как способ ухода от психотравмирующей ситуации,</a:t>
            </a:r>
          </a:p>
          <a:p>
            <a:pPr marL="434975" algn="just" defTabSz="715963" eaLnBrk="1" hangingPunct="1">
              <a:spcBef>
                <a:spcPts val="1200"/>
              </a:spcBef>
              <a:buFontTx/>
              <a:buChar char="-"/>
              <a:defRPr/>
            </a:pPr>
            <a:r>
              <a:rPr lang="ru-RU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несовершеннолетние с несформирован-ным представлением о последствиях суицида.</a:t>
            </a:r>
            <a:endParaRPr lang="ru-RU" altLang="ru-RU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48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404664"/>
            <a:ext cx="6912768" cy="501650"/>
          </a:xfrm>
        </p:spPr>
        <p:txBody>
          <a:bodyPr/>
          <a:lstStyle/>
          <a:p>
            <a:pPr algn="ctr" eaLnBrk="1" hangingPunct="1"/>
            <a:r>
              <a:rPr lang="ru-RU" altLang="ru-RU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Как отличить суицидальную направленность поведения </a:t>
            </a:r>
            <a:endParaRPr lang="en-US" altLang="ru-RU" sz="36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1484784"/>
            <a:ext cx="7128792" cy="4896544"/>
          </a:xfrm>
        </p:spPr>
        <p:txBody>
          <a:bodyPr/>
          <a:lstStyle/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2800" b="1" dirty="0">
                <a:solidFill>
                  <a:srgbClr val="C30D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Кейсы</a:t>
            </a: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endParaRPr lang="ru-RU" altLang="ru-RU" sz="800" b="1" dirty="0">
              <a:solidFill>
                <a:srgbClr val="C30DA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r>
              <a:rPr lang="ru-RU" altLang="ru-RU"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</a:t>
            </a:r>
            <a:r>
              <a:rPr lang="ru-RU" altLang="ru-RU" sz="28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разделите ситуации (высказывание, поведение) на группы согласно описанию</a:t>
            </a:r>
          </a:p>
          <a:p>
            <a:pPr marL="92075" indent="0" algn="just" defTabSz="715963" eaLnBrk="1" hangingPunct="1">
              <a:spcBef>
                <a:spcPts val="0"/>
              </a:spcBef>
              <a:buNone/>
              <a:defRPr/>
            </a:pPr>
            <a:endParaRPr lang="ru-RU" alt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988605"/>
              </p:ext>
            </p:extLst>
          </p:nvPr>
        </p:nvGraphicFramePr>
        <p:xfrm>
          <a:off x="1979712" y="3861048"/>
          <a:ext cx="6889206" cy="23774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087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3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Маркер суицидального поведения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Сложно определить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C30DA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является маркером суицидального поведения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614">
                <a:tc>
                  <a:txBody>
                    <a:bodyPr/>
                    <a:lstStyle/>
                    <a:p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460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82d47a9c9bcd8c4f2f5c7f1a60cb2678ef1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o prezentacji o dzieciach">
  <a:themeElements>
    <a:clrScheme name="Тема Office 2">
      <a:dk1>
        <a:srgbClr val="000000"/>
      </a:dk1>
      <a:lt1>
        <a:srgbClr val="FFD3CC"/>
      </a:lt1>
      <a:dk2>
        <a:srgbClr val="000000"/>
      </a:dk2>
      <a:lt2>
        <a:srgbClr val="B2B2B2"/>
      </a:lt2>
      <a:accent1>
        <a:srgbClr val="FF7305"/>
      </a:accent1>
      <a:accent2>
        <a:srgbClr val="FF3305"/>
      </a:accent2>
      <a:accent3>
        <a:srgbClr val="FFE6E2"/>
      </a:accent3>
      <a:accent4>
        <a:srgbClr val="000000"/>
      </a:accent4>
      <a:accent5>
        <a:srgbClr val="FFBCAA"/>
      </a:accent5>
      <a:accent6>
        <a:srgbClr val="E72D04"/>
      </a:accent6>
      <a:hlink>
        <a:srgbClr val="800039"/>
      </a:hlink>
      <a:folHlink>
        <a:srgbClr val="75140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E6E2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E6E2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E6E2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D3CC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E6E2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B66"/>
        </a:accent1>
        <a:accent2>
          <a:srgbClr val="E61F00"/>
        </a:accent2>
        <a:accent3>
          <a:srgbClr val="FFFFFF"/>
        </a:accent3>
        <a:accent4>
          <a:srgbClr val="000000"/>
        </a:accent4>
        <a:accent5>
          <a:srgbClr val="FFBFB8"/>
        </a:accent5>
        <a:accent6>
          <a:srgbClr val="D01B00"/>
        </a:accent6>
        <a:hlink>
          <a:srgbClr val="751000"/>
        </a:hlink>
        <a:folHlink>
          <a:srgbClr val="6A1C1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7305"/>
        </a:accent1>
        <a:accent2>
          <a:srgbClr val="FF3305"/>
        </a:accent2>
        <a:accent3>
          <a:srgbClr val="FFFFFF"/>
        </a:accent3>
        <a:accent4>
          <a:srgbClr val="000000"/>
        </a:accent4>
        <a:accent5>
          <a:srgbClr val="FFBCAA"/>
        </a:accent5>
        <a:accent6>
          <a:srgbClr val="E72D04"/>
        </a:accent6>
        <a:hlink>
          <a:srgbClr val="800039"/>
        </a:hlink>
        <a:folHlink>
          <a:srgbClr val="751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FF05"/>
        </a:accent1>
        <a:accent2>
          <a:srgbClr val="05A5FF"/>
        </a:accent2>
        <a:accent3>
          <a:srgbClr val="FFFFFF"/>
        </a:accent3>
        <a:accent4>
          <a:srgbClr val="000000"/>
        </a:accent4>
        <a:accent5>
          <a:srgbClr val="E2FFAA"/>
        </a:accent5>
        <a:accent6>
          <a:srgbClr val="0495E7"/>
        </a:accent6>
        <a:hlink>
          <a:srgbClr val="800F00"/>
        </a:hlink>
        <a:folHlink>
          <a:srgbClr val="4E61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5FF5B"/>
        </a:accent1>
        <a:accent2>
          <a:srgbClr val="FFD705"/>
        </a:accent2>
        <a:accent3>
          <a:srgbClr val="FFFFFF"/>
        </a:accent3>
        <a:accent4>
          <a:srgbClr val="000000"/>
        </a:accent4>
        <a:accent5>
          <a:srgbClr val="AAFFB5"/>
        </a:accent5>
        <a:accent6>
          <a:srgbClr val="E7C304"/>
        </a:accent6>
        <a:hlink>
          <a:srgbClr val="19006B"/>
        </a:hlink>
        <a:folHlink>
          <a:srgbClr val="750D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2234</TotalTime>
  <Words>2869</Words>
  <Application>Microsoft Office PowerPoint</Application>
  <PresentationFormat>Экран (4:3)</PresentationFormat>
  <Paragraphs>509</Paragraphs>
  <Slides>36</Slides>
  <Notes>35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36</vt:i4>
      </vt:variant>
    </vt:vector>
  </HeadingPairs>
  <TitlesOfParts>
    <vt:vector size="46" baseType="lpstr">
      <vt:lpstr>Arial</vt:lpstr>
      <vt:lpstr>Calibri</vt:lpstr>
      <vt:lpstr>Constantia</vt:lpstr>
      <vt:lpstr>Microsoft Sans Serif</vt:lpstr>
      <vt:lpstr>Monotype Corsiva</vt:lpstr>
      <vt:lpstr>Times New Roman</vt:lpstr>
      <vt:lpstr>Wingdings</vt:lpstr>
      <vt:lpstr>powerpoint-template-24</vt:lpstr>
      <vt:lpstr>1_powerpoint-template-24</vt:lpstr>
      <vt:lpstr>do prezentacji o dzieciach</vt:lpstr>
      <vt:lpstr>Психолого-педагогическая деятельность по профилактике аутодеструктивного поведения обучающихся </vt:lpstr>
      <vt:lpstr> Статистика  </vt:lpstr>
      <vt:lpstr>1.  Феномен саморазрушающего поведения несовершеннолетних: практико-ориентированный подход </vt:lpstr>
      <vt:lpstr> Вопросы для рассмотрения  </vt:lpstr>
      <vt:lpstr>Презентация PowerPoint</vt:lpstr>
      <vt:lpstr>Факторы и ситуации  суицидального риска </vt:lpstr>
      <vt:lpstr>Факторы и ситуации  суицидального риска </vt:lpstr>
      <vt:lpstr>Группы суицидального риска </vt:lpstr>
      <vt:lpstr>Как отличить суицидальную направленность поведения </vt:lpstr>
      <vt:lpstr>Как отличить суицидальную направленность поведения </vt:lpstr>
      <vt:lpstr>«Пусковой механизм»  развития суицидального поведения  </vt:lpstr>
      <vt:lpstr>Подростковое восприятие (по Е.М. Вроно)</vt:lpstr>
      <vt:lpstr>Общие черты всех суицидов  </vt:lpstr>
      <vt:lpstr>Симптомокомплекс проявления  суицидальной опасности</vt:lpstr>
      <vt:lpstr>Этапы развития суицидального поведения  и степень выраженности</vt:lpstr>
      <vt:lpstr>Кейсы: степень выраженности  суицидального риска </vt:lpstr>
      <vt:lpstr>Кейсы: степень выраженности  суицидального риска </vt:lpstr>
      <vt:lpstr>Выводы  </vt:lpstr>
      <vt:lpstr>Признаки развития депрессивной симптоматики </vt:lpstr>
      <vt:lpstr>Маркеры суицидального состояния </vt:lpstr>
      <vt:lpstr>Маркеры суицидального состояния </vt:lpstr>
      <vt:lpstr>2.  Алгоритм действий педагогического коллектива ОУ при выявлении высокой степени суицидального риска  у несовершеннолетнего. </vt:lpstr>
      <vt:lpstr> Психолого-педагогическая деятельность по профилактике аутодеструктивного поведения обучающихся . </vt:lpstr>
      <vt:lpstr> Психолого-педагогическая деятельность по профилактике аутодеструктивного поведения обучающихся . </vt:lpstr>
      <vt:lpstr> ОПРОСНИК КРИЗИСНОГО СОСТОЯНИЯ НЕСОВЕРШЕННОЛЕТНЕГО (ОКС-7) </vt:lpstr>
      <vt:lpstr>Интерпретация</vt:lpstr>
      <vt:lpstr> Алгоритм действий педагогического коллектива ОУ при выявлении высокой степени суицидального риска </vt:lpstr>
      <vt:lpstr> Алгоритм действий педагогического коллектива ОУ при выявлении высокой степени суицидального риска </vt:lpstr>
      <vt:lpstr> Алгоритм действий педагогического коллектива ОУ при выявлении высокой степени суицидального риска </vt:lpstr>
      <vt:lpstr> Алгоритм действий педагогического коллектива ОУ при выявлении высокой степени суицидального риска </vt:lpstr>
      <vt:lpstr> Алгоритм действий педагогического коллектива ОУ при выявлении высокой степени суицидального риска </vt:lpstr>
      <vt:lpstr> Алгоритм действий педагогического коллектива ОУ при выявлении высокой степени суицидального риска </vt:lpstr>
      <vt:lpstr>«Кризисное отделение  психолого-педагогической помощи  семье и детям»</vt:lpstr>
      <vt:lpstr>Типология суицидального поведения </vt:lpstr>
      <vt:lpstr>Возрастные проявления депрессивного состояния </vt:lpstr>
      <vt:lpstr>Способы информирования  о намерении суицида  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202</cp:revision>
  <dcterms:created xsi:type="dcterms:W3CDTF">2015-03-05T13:12:10Z</dcterms:created>
  <dcterms:modified xsi:type="dcterms:W3CDTF">2025-02-26T06:39:08Z</dcterms:modified>
</cp:coreProperties>
</file>