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</p:sldMasterIdLst>
  <p:notesMasterIdLst>
    <p:notesMasterId r:id="rId50"/>
  </p:notesMasterIdLst>
  <p:sldIdLst>
    <p:sldId id="285" r:id="rId12"/>
    <p:sldId id="343" r:id="rId13"/>
    <p:sldId id="370" r:id="rId14"/>
    <p:sldId id="369" r:id="rId15"/>
    <p:sldId id="350" r:id="rId16"/>
    <p:sldId id="371" r:id="rId17"/>
    <p:sldId id="377" r:id="rId18"/>
    <p:sldId id="352" r:id="rId19"/>
    <p:sldId id="368" r:id="rId20"/>
    <p:sldId id="357" r:id="rId21"/>
    <p:sldId id="356" r:id="rId22"/>
    <p:sldId id="358" r:id="rId23"/>
    <p:sldId id="372" r:id="rId24"/>
    <p:sldId id="342" r:id="rId25"/>
    <p:sldId id="351" r:id="rId26"/>
    <p:sldId id="359" r:id="rId27"/>
    <p:sldId id="360" r:id="rId28"/>
    <p:sldId id="361" r:id="rId29"/>
    <p:sldId id="362" r:id="rId30"/>
    <p:sldId id="363" r:id="rId31"/>
    <p:sldId id="364" r:id="rId32"/>
    <p:sldId id="365" r:id="rId33"/>
    <p:sldId id="366" r:id="rId34"/>
    <p:sldId id="367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385" r:id="rId43"/>
    <p:sldId id="386" r:id="rId44"/>
    <p:sldId id="373" r:id="rId45"/>
    <p:sldId id="374" r:id="rId46"/>
    <p:sldId id="376" r:id="rId47"/>
    <p:sldId id="375" r:id="rId48"/>
    <p:sldId id="348" r:id="rId49"/>
  </p:sldIdLst>
  <p:sldSz cx="9144000" cy="6858000" type="screen4x3"/>
  <p:notesSz cx="6858000" cy="9144000"/>
  <p:custDataLst>
    <p:tags r:id="rId5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008000"/>
    <a:srgbClr val="CC3300"/>
    <a:srgbClr val="FFFF99"/>
    <a:srgbClr val="FFCC66"/>
    <a:srgbClr val="800000"/>
    <a:srgbClr val="006600"/>
    <a:srgbClr val="990000"/>
    <a:srgbClr val="C30DA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9" autoAdjust="0"/>
    <p:restoredTop sz="94660"/>
  </p:normalViewPr>
  <p:slideViewPr>
    <p:cSldViewPr>
      <p:cViewPr varScale="1">
        <p:scale>
          <a:sx n="109" d="100"/>
          <a:sy n="109" d="100"/>
        </p:scale>
        <p:origin x="15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9993C-3119-4CE0-8BFE-03D79B39ED1A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F26DD-101F-4869-941F-2C01F4EE28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8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B37B40-212C-4D5E-9B97-C8198D3ADDB7}" type="slidenum">
              <a:rPr lang="en-US" altLang="ru-RU" sz="1200">
                <a:solidFill>
                  <a:prstClr val="black"/>
                </a:solidFill>
              </a:rPr>
              <a:pPr/>
              <a:t>1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18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10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11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12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13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14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15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25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26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27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28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2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29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30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31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32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33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34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35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36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37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38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3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4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5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6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7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8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2ACAC1D-40C9-4B70-AAD1-30D64B71B3F1}" type="slidenum">
              <a:rPr lang="en-US" altLang="ru-RU" sz="1200">
                <a:solidFill>
                  <a:prstClr val="black"/>
                </a:solidFill>
              </a:rPr>
              <a:pPr/>
              <a:t>9</a:t>
            </a:fld>
            <a:endParaRPr lang="en-US" altLang="ru-RU" sz="120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3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/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/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350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042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767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4078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132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258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237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612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938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4006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003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736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50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202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347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580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684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430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787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849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62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1832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493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/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/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67184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5936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785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197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2438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71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550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654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848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771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058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6497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748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826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7952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258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137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2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2486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27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877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562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538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808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496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721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06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4531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7972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67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569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8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002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0753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3306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0744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793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3895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400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1399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36380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575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5167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5647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33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2184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1220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8427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141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245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494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57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3286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8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510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312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912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085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5904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5171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8024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908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5965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341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3882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9898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50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3383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711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6365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388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653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881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864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354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514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9108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56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68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8749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40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7269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341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950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474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7553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F2EBC-84ED-4097-9303-EE3B60579C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C4BD2-407F-4687-BF76-8FC8600116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049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31487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84FE8-2A65-4AB2-BBCB-9E8EA2A88F4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0DF28-599C-414B-8D84-F85BEBCF81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818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C03B5-0FCD-43E4-BC19-361077B9F0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AF1D5-47E3-4475-9B8D-8E0F92FDFE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978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046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2E464-99A4-4C30-95F0-80C1E77D7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C7588A-537C-4DCC-A013-EC263E4821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631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723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8AEE91-FD8E-48B9-9CBD-1C918392E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E966C-617F-4471-917B-D0531B6C30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6394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5BDB35-067F-4BB9-913C-24F5658A82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08FFF-5437-45D4-BE3E-58A3020832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922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60EFDE-7AFB-4C10-BF6C-421DFE1297F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FA5CC-5780-4B99-9C29-B12A6BF12F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703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070C65-03A1-4545-8A1A-4FA83F768C5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D0CA4-546A-49C0-B556-453F07EA04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837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F70E0-7D89-4021-973B-E4B854EC60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346AB8-19D1-49EB-908E-2EBF5C8EC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637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47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4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09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5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4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7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ED11FA-675A-4A9B-AA79-FF6C4E30AB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16.04.2025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B95CA-E619-4514-9225-5394691DEF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62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17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../word/media/image4.svg"/><Relationship Id="rId27" Type="http://schemas.openxmlformats.org/officeDocument/2006/relationships/image" Target="../media/image18.png"/><Relationship Id="rId14" Type="http://schemas.openxmlformats.org/officeDocument/2006/relationships/image" Target="../../word/media/image7.sv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18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../word/media/image4.svg"/><Relationship Id="rId27" Type="http://schemas.openxmlformats.org/officeDocument/2006/relationships/image" Target="../media/image18.png"/><Relationship Id="rId14" Type="http://schemas.openxmlformats.org/officeDocument/2006/relationships/image" Target="../../word/media/image7.sv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19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../word/media/image4.svg"/><Relationship Id="rId27" Type="http://schemas.openxmlformats.org/officeDocument/2006/relationships/image" Target="../media/image18.png"/><Relationship Id="rId14" Type="http://schemas.openxmlformats.org/officeDocument/2006/relationships/image" Target="../../word/media/image7.sv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20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../word/media/image4.svg"/><Relationship Id="rId27" Type="http://schemas.openxmlformats.org/officeDocument/2006/relationships/image" Target="../media/image18.png"/><Relationship Id="rId14" Type="http://schemas.openxmlformats.org/officeDocument/2006/relationships/image" Target="../../word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21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../word/media/image4.svg"/><Relationship Id="rId27" Type="http://schemas.openxmlformats.org/officeDocument/2006/relationships/image" Target="../media/image18.png"/><Relationship Id="rId14" Type="http://schemas.openxmlformats.org/officeDocument/2006/relationships/image" Target="../../word/media/image7.sv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22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../word/media/image4.svg"/><Relationship Id="rId27" Type="http://schemas.openxmlformats.org/officeDocument/2006/relationships/image" Target="../media/image18.png"/><Relationship Id="rId14" Type="http://schemas.openxmlformats.org/officeDocument/2006/relationships/image" Target="../../word/media/image7.sv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23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../word/media/image4.svg"/><Relationship Id="rId27" Type="http://schemas.openxmlformats.org/officeDocument/2006/relationships/image" Target="../media/image18.png"/><Relationship Id="rId14" Type="http://schemas.openxmlformats.org/officeDocument/2006/relationships/image" Target="../../word/media/image7.sv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3" Type="http://schemas.openxmlformats.org/officeDocument/2006/relationships/image" Target="../media/image5.jpeg"/><Relationship Id="rId25" Type="http://schemas.openxmlformats.org/officeDocument/2006/relationships/image" Target="../media/image16.png"/><Relationship Id="rId7" Type="http://schemas.openxmlformats.org/officeDocument/2006/relationships/image" Target="../../word/media/image2.svg"/><Relationship Id="rId2" Type="http://schemas.openxmlformats.org/officeDocument/2006/relationships/notesSlide" Target="../notesSlides/notesSlide24.xml"/><Relationship Id="rId16" Type="http://schemas.openxmlformats.org/officeDocument/2006/relationships/image" Target="../../word/media/image9.svg"/><Relationship Id="rId1" Type="http://schemas.openxmlformats.org/officeDocument/2006/relationships/slideLayout" Target="../slideLayouts/slideLayout13.xml"/><Relationship Id="rId24" Type="http://schemas.openxmlformats.org/officeDocument/2006/relationships/image" Target="../../word/media/image17.svg"/><Relationship Id="rId5" Type="http://schemas.openxmlformats.org/officeDocument/2006/relationships/image" Target="../media/image15.png"/><Relationship Id="rId28" Type="http://schemas.openxmlformats.org/officeDocument/2006/relationships/image" Target="../media/image17.png"/><Relationship Id="rId4" Type="http://schemas.openxmlformats.org/officeDocument/2006/relationships/image" Target="../media/image3.jpeg"/><Relationship Id="rId27" Type="http://schemas.openxmlformats.org/officeDocument/2006/relationships/image" Target="../media/image19.png"/><Relationship Id="rId14" Type="http://schemas.openxmlformats.org/officeDocument/2006/relationships/image" Target="../../word/media/image7.svg"/><Relationship Id="rId9" Type="http://schemas.openxmlformats.org/officeDocument/2006/relationships/image" Target="../../word/media/image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71600" y="1484784"/>
            <a:ext cx="7920880" cy="2089658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alt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«Психолого-педагогическая деятельность по выявлению сложных</a:t>
            </a:r>
            <a:r>
              <a:rPr lang="en-US" alt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lang="ru-RU" alt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кризисных случаев несовершеннолетних»</a:t>
            </a:r>
            <a:br>
              <a:rPr lang="ru-RU" alt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altLang="ru-RU" b="1" dirty="0">
              <a:solidFill>
                <a:srgbClr val="C30DA9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547664" y="5877272"/>
            <a:ext cx="7056784" cy="432048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3000" b="1" dirty="0">
                <a:solidFill>
                  <a:srgbClr val="800000"/>
                </a:solidFill>
                <a:latin typeface="Monotype Corsiva" pitchFamily="66" charset="0"/>
              </a:rPr>
              <a:t>ГКУ «Осташковский детский центр»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331640" y="332656"/>
            <a:ext cx="7272808" cy="792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ru-RU" sz="3000" b="1" dirty="0" smtClean="0">
                <a:solidFill>
                  <a:srgbClr val="800000"/>
                </a:solidFill>
                <a:latin typeface="Monotype Corsiva" pitchFamily="66" charset="0"/>
              </a:rPr>
              <a:t>РМО педагогов-психологов, заседание №3</a:t>
            </a:r>
            <a:endParaRPr lang="ru-RU" sz="30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C:\Users\ОЛЕГ\Desktop\ДетДом\Рис Семья\Уходы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34" y="3430427"/>
            <a:ext cx="3816424" cy="236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6622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04664"/>
            <a:ext cx="6120680" cy="648072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Кейс: квалификация случая </a:t>
            </a:r>
            <a:b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как сложного или кризисного</a:t>
            </a:r>
            <a:endParaRPr lang="en-US" alt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870812"/>
              </p:ext>
            </p:extLst>
          </p:nvPr>
        </p:nvGraphicFramePr>
        <p:xfrm>
          <a:off x="1475656" y="1340768"/>
          <a:ext cx="7152456" cy="523453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8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Критерий оценки</a:t>
                      </a:r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06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Зависимости, навязчивое поведение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Чувство одиночества, депрессивное состояние, отсутствие друзей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Переживший сексуальное, </a:t>
                      </a:r>
                      <a:r>
                        <a:rPr lang="ru-RU" sz="20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эмоциональное и моральное насилие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06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Побеги из дома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185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  <a:r>
                        <a:rPr lang="en-US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общения со сверстниками, погруженность в гаджеты, нет значимости родительских фигур и иных значимых лиц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i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угнетенности, подавленности, свидетель правонарушения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06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Энурез, тики, нейродермит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4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76672"/>
            <a:ext cx="6120680" cy="648072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Кейс: квалификация случая </a:t>
            </a:r>
            <a:b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как сложного или кризисного</a:t>
            </a:r>
            <a:endParaRPr lang="en-US" alt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43742"/>
              </p:ext>
            </p:extLst>
          </p:nvPr>
        </p:nvGraphicFramePr>
        <p:xfrm>
          <a:off x="1475656" y="1340768"/>
          <a:ext cx="7152456" cy="519883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8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829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Критерий оценки</a:t>
                      </a:r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Порезы, вырывание ресниц,</a:t>
                      </a:r>
                      <a:r>
                        <a:rPr lang="ru-RU" sz="20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разрывы одежды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Анорексия, психосоматика ожирения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0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Беспокойство без видимых причин, уровень проявления тревоги превышает масштаб ситуации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Неконтролируемая агрессия, живодерство, симптоматика экстремизма и вандализма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61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Тотальное чувство вины, чувство неполноценности, устойчиво низкая самооценка, безразличие к своему внешнему виду, безразличие к своему внешнему виду, обесценивание себя и своих достижений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Поведение</a:t>
                      </a:r>
                      <a:r>
                        <a:rPr lang="ru-RU" sz="20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неадекватное ситуации, регулярное нарушение правил и требований, воровство, вымогательство, драки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4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88640"/>
            <a:ext cx="6894840" cy="648072"/>
          </a:xfrm>
        </p:spPr>
        <p:txBody>
          <a:bodyPr/>
          <a:lstStyle/>
          <a:p>
            <a:pPr algn="ctr" eaLnBrk="1" hangingPunct="1"/>
            <a:r>
              <a:rPr lang="ru-RU" altLang="ru-RU" sz="3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Квалификация случая </a:t>
            </a:r>
            <a:endParaRPr lang="en-US" altLang="ru-RU" sz="3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628800"/>
            <a:ext cx="7416824" cy="4824536"/>
          </a:xfrm>
        </p:spPr>
        <p:txBody>
          <a:bodyPr/>
          <a:lstStyle/>
          <a:p>
            <a:pPr marL="169863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ru-RU" altLang="ru-RU" sz="30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ru-RU" altLang="ru-RU" sz="30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466461"/>
              </p:ext>
            </p:extLst>
          </p:nvPr>
        </p:nvGraphicFramePr>
        <p:xfrm>
          <a:off x="1475655" y="836712"/>
          <a:ext cx="7344817" cy="50405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56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=Сложный случай=</a:t>
                      </a:r>
                      <a:endParaRPr lang="ru-RU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=Кризисный случай=</a:t>
                      </a:r>
                      <a:endParaRPr lang="ru-RU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50596"/>
              </p:ext>
            </p:extLst>
          </p:nvPr>
        </p:nvGraphicFramePr>
        <p:xfrm>
          <a:off x="1547664" y="1670352"/>
          <a:ext cx="7128790" cy="511625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Эмоциональная  изоляция</a:t>
                      </a:r>
                      <a:endParaRPr lang="ru-RU" b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Суицидальная активность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Уход в себя</a:t>
                      </a:r>
                      <a:endParaRPr lang="ru-RU" b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Самоповреждающее поведение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032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Избегающее поведение</a:t>
                      </a:r>
                      <a:endParaRPr lang="ru-RU" b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Нарушение пищевого поведения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Иррациональная тревога</a:t>
                      </a:r>
                      <a:endParaRPr lang="ru-RU" b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Аддикции 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Самоуничижение</a:t>
                      </a:r>
                      <a:endParaRPr lang="ru-RU" b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Потеря близкого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208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Провокационное поведение</a:t>
                      </a:r>
                      <a:endParaRPr lang="ru-RU" b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Жертва насилия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20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изоляция</a:t>
                      </a:r>
                      <a:r>
                        <a:rPr lang="en-US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b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дезадаптация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Нанесение вреда жизни и здоровью окружающим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104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Отсутствие референтной группы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Психосоматическое нарушение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384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Состояние угнетенности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Уход </a:t>
                      </a:r>
                      <a:r>
                        <a:rPr lang="en-US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побег из дома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9208"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Свидетель буллинга, жестокого обращения</a:t>
                      </a:r>
                      <a:endParaRPr lang="ru-RU" sz="180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Font typeface="Wingdings" pitchFamily="2" charset="2"/>
                        <a:buChar char="ü"/>
                      </a:pPr>
                      <a:r>
                        <a:rPr lang="ru-RU" sz="18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Острая  психоэмоциональная реакция (состояние)</a:t>
                      </a:r>
                      <a:endParaRPr lang="ru-RU" sz="1800" b="0" kern="12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 bwMode="auto">
          <a:xfrm>
            <a:off x="3129168" y="1340768"/>
            <a:ext cx="360040" cy="288032"/>
          </a:xfrm>
          <a:prstGeom prst="downArrow">
            <a:avLst/>
          </a:prstGeom>
          <a:gradFill rotWithShape="1">
            <a:gsLst>
              <a:gs pos="0">
                <a:srgbClr val="92D050"/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6732240" y="1349152"/>
            <a:ext cx="360040" cy="288032"/>
          </a:xfrm>
          <a:prstGeom prst="downArrow">
            <a:avLst/>
          </a:prstGeom>
          <a:gradFill rotWithShape="1">
            <a:gsLst>
              <a:gs pos="0">
                <a:srgbClr val="92D050"/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9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916832"/>
            <a:ext cx="7632848" cy="2736304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 Организация </a:t>
            </a:r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индивидуальной работы в рамках психологического консультирования по выявлению проблемных областей жизнедеятельности обратившегося</a:t>
            </a:r>
            <a:endParaRPr lang="en-US" alt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76672"/>
            <a:ext cx="7560840" cy="792088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Задачи психологического консультирования в ОО при работе со сложным случаем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268760"/>
            <a:ext cx="7344816" cy="5184576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психологическая </a:t>
            </a:r>
            <a: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помощь и поддержка </a:t>
            </a: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субъекта в </a:t>
            </a:r>
            <a: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трудной, сложной, кризисной </a:t>
            </a: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ситуации</a:t>
            </a:r>
            <a:endParaRPr 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изменение </a:t>
            </a:r>
            <a: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устаревших, мешающих способов </a:t>
            </a: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поведения</a:t>
            </a:r>
            <a:endParaRPr 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навыков жизнестойкости и  преодоления </a:t>
            </a: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трудностей</a:t>
            </a:r>
            <a:endParaRPr 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способности принимать эффективные жизненно важные </a:t>
            </a: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решения</a:t>
            </a:r>
            <a:endParaRPr 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личностного потенциала и стимулирование процесса </a:t>
            </a: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самоактуа-лизации</a:t>
            </a:r>
            <a:endParaRPr 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углубление </a:t>
            </a:r>
            <a:r>
              <a:rPr lang="ru-RU" sz="2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самопонимания и </a:t>
            </a:r>
            <a:r>
              <a:rPr lang="ru-RU" sz="2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самососознания</a:t>
            </a:r>
            <a:endParaRPr 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81358" y="759671"/>
            <a:ext cx="8208912" cy="720080"/>
          </a:xfrm>
        </p:spPr>
        <p:txBody>
          <a:bodyPr/>
          <a:lstStyle/>
          <a:p>
            <a:pPr algn="ctr" eaLnBrk="1" hangingPunct="1"/>
            <a:r>
              <a:rPr lang="ru-RU" altLang="ru-RU" sz="3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Метод ассоциаций:</a:t>
            </a:r>
            <a:br>
              <a:rPr lang="ru-RU" altLang="ru-RU" sz="3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определение проблемных областей жизнедеятельности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234683EE-7C1E-47FC-85AC-EDAD931FC131}"/>
              </a:ext>
            </a:extLst>
          </p:cNvPr>
          <p:cNvSpPr/>
          <p:nvPr/>
        </p:nvSpPr>
        <p:spPr>
          <a:xfrm>
            <a:off x="1531223" y="2371370"/>
            <a:ext cx="2195513" cy="2047875"/>
          </a:xfrm>
          <a:prstGeom prst="arc">
            <a:avLst>
              <a:gd name="adj1" fmla="val 10915947"/>
              <a:gd name="adj2" fmla="val 0"/>
            </a:avLst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9184FEDA-9DA0-40ED-84A1-33D23B8B3A6E}"/>
              </a:ext>
            </a:extLst>
          </p:cNvPr>
          <p:cNvSpPr/>
          <p:nvPr/>
        </p:nvSpPr>
        <p:spPr>
          <a:xfrm flipV="1">
            <a:off x="4152161" y="1479751"/>
            <a:ext cx="2176462" cy="2030412"/>
          </a:xfrm>
          <a:prstGeom prst="arc">
            <a:avLst>
              <a:gd name="adj1" fmla="val 10893381"/>
              <a:gd name="adj2" fmla="val 21416841"/>
            </a:avLst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619D65D-6163-4368-9C90-9A7C128F733C}"/>
              </a:ext>
            </a:extLst>
          </p:cNvPr>
          <p:cNvCxnSpPr/>
          <p:nvPr/>
        </p:nvCxnSpPr>
        <p:spPr>
          <a:xfrm flipV="1">
            <a:off x="1503677" y="4713572"/>
            <a:ext cx="1094086" cy="1409298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619D65D-6163-4368-9C90-9A7C128F733C}"/>
              </a:ext>
            </a:extLst>
          </p:cNvPr>
          <p:cNvCxnSpPr/>
          <p:nvPr/>
        </p:nvCxnSpPr>
        <p:spPr>
          <a:xfrm flipH="1" flipV="1">
            <a:off x="2597763" y="4751672"/>
            <a:ext cx="1093044" cy="1333098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619D65D-6163-4368-9C90-9A7C128F733C}"/>
              </a:ext>
            </a:extLst>
          </p:cNvPr>
          <p:cNvCxnSpPr/>
          <p:nvPr/>
        </p:nvCxnSpPr>
        <p:spPr>
          <a:xfrm flipV="1">
            <a:off x="4417809" y="4682343"/>
            <a:ext cx="1501597" cy="1369756"/>
          </a:xfrm>
          <a:prstGeom prst="line">
            <a:avLst/>
          </a:prstGeom>
          <a:noFill/>
          <a:ln w="762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" name="Прямоугольник 1"/>
          <p:cNvSpPr/>
          <p:nvPr/>
        </p:nvSpPr>
        <p:spPr>
          <a:xfrm>
            <a:off x="2406707" y="1549883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85814" y="1549883"/>
            <a:ext cx="634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06707" y="3909700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53014" y="3909700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</a:t>
            </a:r>
          </a:p>
        </p:txBody>
      </p:sp>
      <p:sp>
        <p:nvSpPr>
          <p:cNvPr id="13" name="Овал 12"/>
          <p:cNvSpPr/>
          <p:nvPr/>
        </p:nvSpPr>
        <p:spPr bwMode="auto">
          <a:xfrm>
            <a:off x="6732239" y="2153564"/>
            <a:ext cx="2027185" cy="1969072"/>
          </a:xfrm>
          <a:prstGeom prst="ellipse">
            <a:avLst/>
          </a:prstGeom>
          <a:noFill/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7460970" y="5340200"/>
            <a:ext cx="360040" cy="339631"/>
          </a:xfrm>
          <a:prstGeom prst="ellipse">
            <a:avLst/>
          </a:prstGeom>
          <a:solidFill>
            <a:srgbClr val="060606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14004" y="4682343"/>
            <a:ext cx="453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90325" y="1547171"/>
            <a:ext cx="453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3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770FC4-649B-45E1-8FF0-4974CBC7E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66" b="16850"/>
          <a:stretch/>
        </p:blipFill>
        <p:spPr>
          <a:xfrm>
            <a:off x="1403648" y="0"/>
            <a:ext cx="7632847" cy="5792740"/>
          </a:xfrm>
          <a:prstGeom prst="rect">
            <a:avLst/>
          </a:prstGeom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234683EE-7C1E-47FC-85AC-EDAD931FC131}"/>
              </a:ext>
            </a:extLst>
          </p:cNvPr>
          <p:cNvSpPr/>
          <p:nvPr/>
        </p:nvSpPr>
        <p:spPr>
          <a:xfrm>
            <a:off x="323534" y="5397953"/>
            <a:ext cx="1646635" cy="1507244"/>
          </a:xfrm>
          <a:prstGeom prst="arc">
            <a:avLst>
              <a:gd name="adj1" fmla="val 10915947"/>
              <a:gd name="adj2" fmla="val 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4725144"/>
            <a:ext cx="648072" cy="672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74B9F2-87F5-4235-A28F-9085118E3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58"/>
          <a:stretch/>
        </p:blipFill>
        <p:spPr>
          <a:xfrm>
            <a:off x="956354" y="586413"/>
            <a:ext cx="7794832" cy="5218852"/>
          </a:xfrm>
          <a:prstGeom prst="rect">
            <a:avLst/>
          </a:prstGeom>
        </p:spPr>
      </p:pic>
      <p:sp>
        <p:nvSpPr>
          <p:cNvPr id="4" name="Дуга 3">
            <a:extLst>
              <a:ext uri="{FF2B5EF4-FFF2-40B4-BE49-F238E27FC236}">
                <a16:creationId xmlns:a16="http://schemas.microsoft.com/office/drawing/2014/main" id="{234683EE-7C1E-47FC-85AC-EDAD931FC131}"/>
              </a:ext>
            </a:extLst>
          </p:cNvPr>
          <p:cNvSpPr/>
          <p:nvPr/>
        </p:nvSpPr>
        <p:spPr>
          <a:xfrm>
            <a:off x="6948265" y="5346574"/>
            <a:ext cx="1802922" cy="1850197"/>
          </a:xfrm>
          <a:prstGeom prst="arc">
            <a:avLst>
              <a:gd name="adj1" fmla="val 11240159"/>
              <a:gd name="adj2" fmla="val 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25690" y="4541139"/>
            <a:ext cx="648072" cy="672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5CA371-F969-4F36-8BA2-B280D5883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"/>
            <a:ext cx="8856984" cy="6857999"/>
          </a:xfrm>
          <a:prstGeom prst="rect">
            <a:avLst/>
          </a:prstGeom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9184FEDA-9DA0-40ED-84A1-33D23B8B3A6E}"/>
              </a:ext>
            </a:extLst>
          </p:cNvPr>
          <p:cNvSpPr/>
          <p:nvPr/>
        </p:nvSpPr>
        <p:spPr>
          <a:xfrm flipV="1">
            <a:off x="363588" y="4583476"/>
            <a:ext cx="1632347" cy="1757048"/>
          </a:xfrm>
          <a:prstGeom prst="arc">
            <a:avLst>
              <a:gd name="adj1" fmla="val 10893381"/>
              <a:gd name="adj2" fmla="val 2141684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19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0C3298-3899-4E7D-8ED0-3DDD3988B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52" y="548680"/>
            <a:ext cx="5760640" cy="6029011"/>
          </a:xfrm>
          <a:prstGeom prst="rect">
            <a:avLst/>
          </a:prstGeom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9184FEDA-9DA0-40ED-84A1-33D23B8B3A6E}"/>
              </a:ext>
            </a:extLst>
          </p:cNvPr>
          <p:cNvSpPr/>
          <p:nvPr/>
        </p:nvSpPr>
        <p:spPr>
          <a:xfrm flipV="1">
            <a:off x="7134860" y="4696324"/>
            <a:ext cx="1632347" cy="1540988"/>
          </a:xfrm>
          <a:prstGeom prst="arc">
            <a:avLst>
              <a:gd name="adj1" fmla="val 10893381"/>
              <a:gd name="adj2" fmla="val 21416841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6997" y="4696324"/>
            <a:ext cx="648072" cy="6728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9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916832"/>
            <a:ext cx="7632848" cy="2736304"/>
          </a:xfrm>
        </p:spPr>
        <p:txBody>
          <a:bodyPr/>
          <a:lstStyle/>
          <a:p>
            <a:pPr algn="ctr" eaLnBrk="1" hangingPunct="1"/>
            <a: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1. «Диагностика </a:t>
            </a:r>
            <a:b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профессиональных потребностей</a:t>
            </a:r>
            <a:b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в работе педагога-психолога»:</a:t>
            </a:r>
            <a:b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анализ результатов анкетирования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5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264CB0-7AC3-4AC3-B18E-C1AD7EE11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61" b="17217"/>
          <a:stretch/>
        </p:blipFill>
        <p:spPr>
          <a:xfrm>
            <a:off x="1502822" y="397475"/>
            <a:ext cx="6530861" cy="6063050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0B109E5-8514-428E-ACED-60BA8B8C8FF2}"/>
              </a:ext>
            </a:extLst>
          </p:cNvPr>
          <p:cNvCxnSpPr/>
          <p:nvPr/>
        </p:nvCxnSpPr>
        <p:spPr>
          <a:xfrm flipV="1">
            <a:off x="734810" y="5442259"/>
            <a:ext cx="768011" cy="9825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0B109E5-8514-428E-ACED-60BA8B8C8FF2}"/>
              </a:ext>
            </a:extLst>
          </p:cNvPr>
          <p:cNvCxnSpPr/>
          <p:nvPr/>
        </p:nvCxnSpPr>
        <p:spPr>
          <a:xfrm flipH="1" flipV="1">
            <a:off x="1502821" y="5442309"/>
            <a:ext cx="778327" cy="9825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206538" y="4655944"/>
            <a:ext cx="648072" cy="6728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152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184FDD-08A8-468E-8F22-AAAB40BF0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7" b="17553"/>
          <a:stretch/>
        </p:blipFill>
        <p:spPr>
          <a:xfrm>
            <a:off x="2172494" y="501866"/>
            <a:ext cx="6120680" cy="5994410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0B109E5-8514-428E-ACED-60BA8B8C8FF2}"/>
              </a:ext>
            </a:extLst>
          </p:cNvPr>
          <p:cNvCxnSpPr/>
          <p:nvPr/>
        </p:nvCxnSpPr>
        <p:spPr>
          <a:xfrm flipV="1">
            <a:off x="391885" y="5478010"/>
            <a:ext cx="756560" cy="10182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0B109E5-8514-428E-ACED-60BA8B8C8FF2}"/>
              </a:ext>
            </a:extLst>
          </p:cNvPr>
          <p:cNvCxnSpPr/>
          <p:nvPr/>
        </p:nvCxnSpPr>
        <p:spPr>
          <a:xfrm flipH="1" flipV="1">
            <a:off x="1148446" y="5478072"/>
            <a:ext cx="680354" cy="10182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824410" y="4744938"/>
            <a:ext cx="648072" cy="6728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E2D01A-544B-4E3E-AA6B-B7C218F09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708" y="260648"/>
            <a:ext cx="6677633" cy="6253661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0B109E5-8514-428E-ACED-60BA8B8C8FF2}"/>
              </a:ext>
            </a:extLst>
          </p:cNvPr>
          <p:cNvCxnSpPr/>
          <p:nvPr/>
        </p:nvCxnSpPr>
        <p:spPr>
          <a:xfrm flipV="1">
            <a:off x="7530413" y="4816497"/>
            <a:ext cx="916905" cy="10182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45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BCCC5E-7321-4067-9A42-B73E4CC2B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9" t="24758" r="16213" b="25699"/>
          <a:stretch/>
        </p:blipFill>
        <p:spPr>
          <a:xfrm>
            <a:off x="539552" y="519565"/>
            <a:ext cx="8496944" cy="5824311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0B109E5-8514-428E-ACED-60BA8B8C8FF2}"/>
              </a:ext>
            </a:extLst>
          </p:cNvPr>
          <p:cNvCxnSpPr/>
          <p:nvPr/>
        </p:nvCxnSpPr>
        <p:spPr>
          <a:xfrm flipV="1">
            <a:off x="7831256" y="5003232"/>
            <a:ext cx="916905" cy="10182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482444" y="4441371"/>
            <a:ext cx="604157" cy="884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31256" y="4467267"/>
            <a:ext cx="648072" cy="6728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207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E6C80A-4053-4B14-9CEC-2360EF0C9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241" y="160217"/>
            <a:ext cx="6863078" cy="5933079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0B109E5-8514-428E-ACED-60BA8B8C8FF2}"/>
              </a:ext>
            </a:extLst>
          </p:cNvPr>
          <p:cNvCxnSpPr/>
          <p:nvPr/>
        </p:nvCxnSpPr>
        <p:spPr>
          <a:xfrm flipV="1">
            <a:off x="7530413" y="4816513"/>
            <a:ext cx="916905" cy="101826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2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764704"/>
            <a:ext cx="7560840" cy="792088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Задачи психологического консультирования в ОО при работе с экстренным случаем</a:t>
            </a:r>
            <a: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916832"/>
            <a:ext cx="7344816" cy="403244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безопасной атмосферы безусловного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принятия</a:t>
            </a: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выражении чувств и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эмоций</a:t>
            </a: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степени интенсивности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переживания</a:t>
            </a: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снятие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фиксации (зависания) в переживаниях кризисной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ситуации</a:t>
            </a: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вербализация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психоэмоционального состояния,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осмысление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собственных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эмоций в контексте их нормальности</a:t>
            </a:r>
            <a:endParaRPr lang="ru-RU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76672"/>
            <a:ext cx="6120680" cy="504056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ситуации тревоги</a:t>
            </a:r>
            <a:endParaRPr lang="en-US" alt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953026"/>
              </p:ext>
            </p:extLst>
          </p:nvPr>
        </p:nvGraphicFramePr>
        <p:xfrm>
          <a:off x="1331640" y="1642676"/>
          <a:ext cx="7416824" cy="455233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2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466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внутреннее напряжение (вербально и невербально)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имеет объекта, связана с ситуацией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сократить длительность и интенсивность</a:t>
                      </a: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вербализовать чувства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задавать уточняющие вопросы в поисках причины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предложить продуктивные действия, связанные с  ситуацией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тревога в момент: нормализовать дыхание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убеждать, что тревожиться незачем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ситуации повышенной тревоги не оставлять ребенка одного до снижения симптомов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6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требует психологического сопровождения до определения причин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607074" y="1657720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535002" y="3474339"/>
            <a:ext cx="593090" cy="593090"/>
          </a:xfrm>
          <a:prstGeom prst="rect">
            <a:avLst/>
          </a:prstGeom>
        </p:spPr>
      </p:pic>
      <p:pic>
        <p:nvPicPr>
          <p:cNvPr id="8" name="Рисунок 7" descr="Голова с шестеренками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614377" y="5529554"/>
            <a:ext cx="561340" cy="56134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582627" y="2420888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582627" y="4661649"/>
            <a:ext cx="593090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8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35002" y="260648"/>
            <a:ext cx="7141454" cy="504056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ситуации плача</a:t>
            </a:r>
            <a:endParaRPr lang="en-US" altLang="ru-RU" sz="2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178884"/>
              </p:ext>
            </p:extLst>
          </p:nvPr>
        </p:nvGraphicFramePr>
        <p:xfrm>
          <a:off x="1403648" y="960561"/>
          <a:ext cx="7416824" cy="566084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2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подавлен, нет активности в поведении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слезы приносят облегчение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подскакивает артериальное давление,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учащается дыхание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 отличии от истерик нет признаков возбуждения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осуществить эмоциональную разрядку через слезы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дать выплакаться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переключить внимание (дыхание, вода, отвлечение)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выражать поддержку через «Я-сообщение»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применять приемы активного слушания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установить физический контакт с пострадавшим 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повторять отрывки фраз, в которых выражает чувства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8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если работаем над чувствами, не останавливать слезы</a:t>
                      </a:r>
                    </a:p>
                    <a:p>
                      <a:pPr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убеждать не плакать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оценивать слезы как проявление слабости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давайте советов,  задача - выслушать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6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если сдерживать слезы, то не происходит эмоциональной разрядки, что может нанести вред физическому и психическому здоровью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607074" y="1316714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535002" y="3474339"/>
            <a:ext cx="593090" cy="593090"/>
          </a:xfrm>
          <a:prstGeom prst="rect">
            <a:avLst/>
          </a:prstGeom>
        </p:spPr>
      </p:pic>
      <p:pic>
        <p:nvPicPr>
          <p:cNvPr id="8" name="Рисунок 7" descr="Голова с шестеренками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604677" y="5805264"/>
            <a:ext cx="561340" cy="56134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630886" y="2269694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535002" y="4661649"/>
            <a:ext cx="593090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7560840" cy="504056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состоянии истерики</a:t>
            </a:r>
            <a:endParaRPr lang="en-US" altLang="ru-RU" sz="2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511748"/>
              </p:ext>
            </p:extLst>
          </p:nvPr>
        </p:nvGraphicFramePr>
        <p:xfrm>
          <a:off x="1331640" y="920676"/>
          <a:ext cx="7416824" cy="688181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2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466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бурно выражает эмоции, выплескивая их на окружающих (смех, крики, слезы, всхлипы), речь быстрая, эмоционально насыщенная, кричит, одновременно плачет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всегда происходит в присутствии зрителей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может сопровождаться спазмами, припадками, судорогами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помогаем разрядить, выплеснуть негативные эмоции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йти от зрителей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применять приемы активного слушания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обращаться по имени, говорить мало, спокойно, простыми фразами (выпей воды, умойся)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через 10-15 мин наступает упадок сил, дать отдохнуть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совершать неожиданных действий (встряхивания, обливания, пощечины)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спорить, не вступать в активный диалог, пока не пройдет реакция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оценивать в ключе «способ привлечь внимание»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обесценивать и не подавлять реакции фразами «успокойся», «возьми себя в руки», «так нельзя»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6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главный источник истерики - сильная душевная боль, причины: страхи и обиды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истерический припадок может длиться от нескольких минут до нескольких часов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Истерика заряжает окружающих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607074" y="1399910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482567" y="3236944"/>
            <a:ext cx="593090" cy="593090"/>
          </a:xfrm>
          <a:prstGeom prst="rect">
            <a:avLst/>
          </a:prstGeom>
        </p:spPr>
      </p:pic>
      <p:pic>
        <p:nvPicPr>
          <p:cNvPr id="8" name="Рисунок 7" descr="Голова с шестеренками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590564" y="6577330"/>
            <a:ext cx="561340" cy="56134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555989" y="2348880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550877" y="5027487"/>
            <a:ext cx="593090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76672"/>
            <a:ext cx="7632848" cy="504056"/>
          </a:xfrm>
        </p:spPr>
        <p:txBody>
          <a:bodyPr/>
          <a:lstStyle/>
          <a:p>
            <a:pPr algn="ctr" eaLnBrk="1" hangingPunct="1"/>
            <a:r>
              <a:rPr lang="ru-RU" alt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состоянии страха</a:t>
            </a:r>
            <a:endParaRPr lang="en-US" altLang="ru-RU" sz="26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264888"/>
              </p:ext>
            </p:extLst>
          </p:nvPr>
        </p:nvGraphicFramePr>
        <p:xfrm>
          <a:off x="1331640" y="1317608"/>
          <a:ext cx="7416824" cy="47764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2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466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учащенное поверхностное дыхание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снижение самоконтроля поведения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помогаем справиться во избежании закрепления</a:t>
                      </a: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 текущем страхе быть рядом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восстановить дыхание, дышать глубоко и ровно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проявить заинтересованность, понимание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применять активное слушание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оставлять одного до снижения симптомов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пытаться убедить, что страх необоснованный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 обесценивать страх фразами «не думай об этом», «это глупость», «так не бывает»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6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панический страх, ужас могут побудить к бегству, вызвать оцепенение, или наоборот возбуждение, агрессивное поведение, при этом человек плохо контролирует себя, не осознает, что происходит вокруг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607074" y="1657720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535002" y="3132455"/>
            <a:ext cx="593090" cy="593090"/>
          </a:xfrm>
          <a:prstGeom prst="rect">
            <a:avLst/>
          </a:prstGeom>
        </p:spPr>
      </p:pic>
      <p:pic>
        <p:nvPicPr>
          <p:cNvPr id="8" name="Рисунок 7" descr="Голова с шестеренками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530827" y="5532688"/>
            <a:ext cx="561340" cy="56134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607074" y="2420888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535002" y="4180433"/>
            <a:ext cx="593090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692696"/>
            <a:ext cx="7344816" cy="504056"/>
          </a:xfrm>
        </p:spPr>
        <p:txBody>
          <a:bodyPr/>
          <a:lstStyle/>
          <a:p>
            <a:pPr algn="ctr" eaLnBrk="1" hangingPunct="1"/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связи с какими проблемами </a:t>
            </a: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вопросами, запросами) к Вам чаще всего обращаются обучающиеся, родители, педагогические работники</a:t>
            </a:r>
            <a:endParaRPr lang="en-US" altLang="ru-RU" sz="2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55804"/>
              </p:ext>
            </p:extLst>
          </p:nvPr>
        </p:nvGraphicFramePr>
        <p:xfrm>
          <a:off x="1547664" y="1844824"/>
          <a:ext cx="7152456" cy="463296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2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 обучения (снижение успеваемости  /  нежелание учиться)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704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6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2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 воспитания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7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2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конфликты (со сверстниками  / с родителями / с учителями)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903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0" b="1" kern="1200" baseline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baseline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2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 взаимоотношений со сверстниками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082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8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2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проблемы поведения (употребление ПАВ /агрессивное поведение/ самовольные уходы из дома  /самоповреждения   /суицидальные мысли)</a:t>
                      </a:r>
                      <a:endParaRPr lang="ru-RU" sz="22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4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76672"/>
            <a:ext cx="7632848" cy="504056"/>
          </a:xfrm>
        </p:spPr>
        <p:txBody>
          <a:bodyPr/>
          <a:lstStyle/>
          <a:p>
            <a:pPr algn="ctr" eaLnBrk="1" hangingPunct="1"/>
            <a:r>
              <a:rPr lang="ru-RU" alt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состоянии </a:t>
            </a:r>
            <a:br>
              <a:rPr lang="ru-RU" alt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нервной дрожи</a:t>
            </a:r>
            <a:endParaRPr lang="en-US" altLang="ru-RU" sz="26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573281"/>
              </p:ext>
            </p:extLst>
          </p:nvPr>
        </p:nvGraphicFramePr>
        <p:xfrm>
          <a:off x="1331640" y="1317608"/>
          <a:ext cx="7416824" cy="47764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2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466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дрожь всего тела или отдельных частей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реакция может продолжаться до нескольких часов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помогаем 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прекратить состояние</a:t>
                      </a: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необходимо сбросить нервное напряжение, для этого: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возьмите 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плечи и потрясите 10-15 сек.,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при этом 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продолжайте разговаривать, чтобы действие не было воспринято как нападение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после завершения реакции дать возможность отдохнуть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нельзя обнимать или прижимать к себе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укрывать чем-то теплым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успокаивать и говорить, чтобы взял себя в руки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6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если нервную дрожь остановить, то напряжение останется в теле, что может стать причиной мышечных болей и привести к развитию психосоматических заболеваний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547337" y="1399910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535002" y="3132455"/>
            <a:ext cx="593090" cy="593090"/>
          </a:xfrm>
          <a:prstGeom prst="rect">
            <a:avLst/>
          </a:prstGeom>
        </p:spPr>
      </p:pic>
      <p:pic>
        <p:nvPicPr>
          <p:cNvPr id="8" name="Рисунок 7" descr="Голова с шестеренками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530827" y="5252018"/>
            <a:ext cx="561340" cy="56134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607074" y="1959701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535002" y="4180433"/>
            <a:ext cx="593090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748464" cy="504056"/>
          </a:xfrm>
        </p:spPr>
        <p:txBody>
          <a:bodyPr/>
          <a:lstStyle/>
          <a:p>
            <a:pPr algn="ctr" eaLnBrk="1" hangingPunct="1"/>
            <a:r>
              <a:rPr lang="ru-RU" altLang="ru-RU" sz="2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состоянии гнева и агрессии</a:t>
            </a:r>
            <a:endParaRPr lang="en-US" alt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7602"/>
              </p:ext>
            </p:extLst>
          </p:nvPr>
        </p:nvGraphicFramePr>
        <p:xfrm>
          <a:off x="1259632" y="764704"/>
          <a:ext cx="7632848" cy="635795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5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8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466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может сопровождаться оцепенением, шоком,  задержкой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дыхания, остановкой движения, потерей хода мысли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гнев, злость выражается в словах и действиях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помогаем 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прекратить состояние</a:t>
                      </a: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говорить спокойно, постепенно снижать темп,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громкость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показать принятие чувств ребенка «я понимаю, что тебе хочется сейчас все разрушить»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дать возможность отреагировать (дыхание, физическая активность)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сублимировать агрессию в социально-приемлемые формы активности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игнорировать незначительные проявления агрессии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ак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 на поступке, а не на личности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избегать публичной обсуждения и негативной оценки</a:t>
                      </a:r>
                    </a:p>
                    <a:p>
                      <a:pPr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считать, что агрессия является чертой характера</a:t>
                      </a:r>
                    </a:p>
                    <a:p>
                      <a:pPr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спорить, не переубеждать</a:t>
                      </a:r>
                    </a:p>
                    <a:p>
                      <a:pPr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обесценивать и не подавлять фразами «успокойся», «возьми себя в руки», «так нельзя»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6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активная энергозатратная реакция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действия могут быть направлены на окружающих, на себя, на психолога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511094" y="1024106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535002" y="3132455"/>
            <a:ext cx="593090" cy="593090"/>
          </a:xfrm>
          <a:prstGeom prst="rect">
            <a:avLst/>
          </a:prstGeom>
        </p:spPr>
      </p:pic>
      <p:pic>
        <p:nvPicPr>
          <p:cNvPr id="8" name="Рисунок 7" descr="Голова с шестеренками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502839" y="6331010"/>
            <a:ext cx="561340" cy="56134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607074" y="1711098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499077" y="5157192"/>
            <a:ext cx="593090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2656"/>
            <a:ext cx="8316416" cy="504056"/>
          </a:xfrm>
        </p:spPr>
        <p:txBody>
          <a:bodyPr/>
          <a:lstStyle/>
          <a:p>
            <a:pPr algn="ctr" eaLnBrk="1" hangingPunct="1"/>
            <a:r>
              <a:rPr lang="ru-RU" alt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состоянии апатии</a:t>
            </a:r>
            <a:endParaRPr lang="en-US" altLang="ru-RU" sz="26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774153"/>
              </p:ext>
            </p:extLst>
          </p:nvPr>
        </p:nvGraphicFramePr>
        <p:xfrm>
          <a:off x="1259632" y="980728"/>
          <a:ext cx="7416824" cy="5943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2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4466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реакция сниженной эмоциональной, интеллектуальной, поведенческой активности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речь вялая с паузами</a:t>
                      </a:r>
                    </a:p>
                    <a:p>
                      <a:pPr marL="285750" indent="-285750" algn="l" defTabSz="914400" rtl="0" eaLnBrk="1" latinLnBrk="0" hangingPunct="1">
                        <a:buFontTx/>
                        <a:buChar char="-"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безразличие к окружающему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помогаем в комфортном режиме осознать произошедшее и вернуться в продуктивное состояние 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редотвращаем возможное появление </a:t>
                      </a:r>
                      <a:r>
                        <a:rPr lang="ru-RU" sz="1800" b="1" kern="120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аутодеструктивных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тенденций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69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задавать односложные вопросы: «Как ты себя чувствуешь?», «Хочешь пить?»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поддерживать возможность испытывать </a:t>
                      </a:r>
                      <a:r>
                        <a:rPr lang="ru-RU" sz="1800" b="1" kern="1200" dirty="0" err="1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негат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-е эмоции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дл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 стабилизации состояния в текущий момент консультации предложить самомассаж пальцев, мочек ушей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 говорить резко, не выдергивать обратившегося из этого состояния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 обесценивать реакции обратившегося: «так нельзя», «ты должен», «соберись» 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596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если человека оставить без поддержки в таком состоянии, то апатия может перейти в депрессию с аутоагрессивным компонентом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547337" y="1657720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499077" y="3732149"/>
            <a:ext cx="593090" cy="593090"/>
          </a:xfrm>
          <a:prstGeom prst="rect">
            <a:avLst/>
          </a:prstGeom>
        </p:spPr>
      </p:pic>
      <p:pic>
        <p:nvPicPr>
          <p:cNvPr id="8" name="Рисунок 7" descr="Голова с шестеренками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631872" y="6196644"/>
            <a:ext cx="561340" cy="56134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630887" y="2648993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582944" y="5157192"/>
            <a:ext cx="593090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636" y="299944"/>
            <a:ext cx="7632848" cy="504056"/>
          </a:xfrm>
        </p:spPr>
        <p:txBody>
          <a:bodyPr/>
          <a:lstStyle/>
          <a:p>
            <a:pPr algn="ctr" eaLnBrk="1" hangingPunct="1"/>
            <a:r>
              <a:rPr lang="ru-RU" altLang="ru-RU" sz="2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Алгоритм оказания помощи в состоянии </a:t>
            </a:r>
            <a:br>
              <a:rPr lang="ru-RU" altLang="ru-RU" sz="2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бреда, галлюцинаций</a:t>
            </a:r>
            <a:endParaRPr lang="en-US" altLang="ru-RU" sz="2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760591"/>
              </p:ext>
            </p:extLst>
          </p:nvPr>
        </p:nvGraphicFramePr>
        <p:xfrm>
          <a:off x="1403648" y="914246"/>
          <a:ext cx="7416824" cy="568113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927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9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5691">
                <a:tc>
                  <a:txBody>
                    <a:bodyPr/>
                    <a:lstStyle/>
                    <a:p>
                      <a:pPr algn="ctr"/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бред возникает в состоянии мощного стресса, приводит к сильному нервному напряжению, нарушает равновесие в организме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</a:t>
                      </a: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аллюцинации возникают при сильной усталости, при возникновении ПАВ и алкоголя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7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помогаем </a:t>
                      </a:r>
                      <a:r>
                        <a:rPr lang="ru-RU" sz="1800" b="1" kern="1200" baseline="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выйти из состояния</a:t>
                      </a: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вызвать скорую помощь, до приезда следить, чтобы не был причинен вред себе и другим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убрать предметы, представляющие потенциальную опасность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изолировать, но не оставлять одного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говорить спокойным голосом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соглашайтесь, не пытайтесь переубедить</a:t>
                      </a:r>
                      <a:endParaRPr lang="ru-RU" sz="1800" b="1" kern="1200" dirty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8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нельзя обнимать или прижимать к себе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укрывать чем-то теплым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успокаивать и говорить, чтобы взял себя в руки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2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действия могут быть аутоагрессивной направленности, демонстрация ситуативной суицидальной активности</a:t>
                      </a:r>
                      <a:endParaRPr lang="ru-RU" sz="1800" b="1" kern="1200" dirty="0" smtClean="0">
                        <a:solidFill>
                          <a:schemeClr val="accen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326509"/>
                  </a:ext>
                </a:extLst>
              </a:tr>
            </a:tbl>
          </a:graphicData>
        </a:graphic>
      </p:graphicFrame>
      <p:pic>
        <p:nvPicPr>
          <p:cNvPr id="6" name="Рисунок 5" descr="Исследование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24"/>
              </a:ext>
            </a:extLst>
          </a:blip>
          <a:stretch>
            <a:fillRect/>
          </a:stretch>
        </p:blipFill>
        <p:spPr>
          <a:xfrm>
            <a:off x="1499077" y="1779248"/>
            <a:ext cx="544830" cy="515620"/>
          </a:xfrm>
          <a:prstGeom prst="rect">
            <a:avLst/>
          </a:prstGeom>
        </p:spPr>
      </p:pic>
      <p:pic>
        <p:nvPicPr>
          <p:cNvPr id="7" name="Рисунок 6" descr="Танцевать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6"/>
              </a:ext>
            </a:extLst>
          </a:blip>
          <a:stretch>
            <a:fillRect/>
          </a:stretch>
        </p:blipFill>
        <p:spPr>
          <a:xfrm>
            <a:off x="1523206" y="4031234"/>
            <a:ext cx="593090" cy="593090"/>
          </a:xfrm>
          <a:prstGeom prst="rect">
            <a:avLst/>
          </a:prstGeom>
        </p:spPr>
      </p:pic>
      <p:pic>
        <p:nvPicPr>
          <p:cNvPr id="9" name="Рисунок 8" descr="Тенденция к повышению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7"/>
              </a:ext>
            </a:extLst>
          </a:blip>
          <a:stretch>
            <a:fillRect/>
          </a:stretch>
        </p:blipFill>
        <p:spPr>
          <a:xfrm>
            <a:off x="1619091" y="2748524"/>
            <a:ext cx="497205" cy="497205"/>
          </a:xfrm>
          <a:prstGeom prst="rect">
            <a:avLst/>
          </a:prstGeom>
        </p:spPr>
      </p:pic>
      <p:pic>
        <p:nvPicPr>
          <p:cNvPr id="10" name="Рисунок 9" descr="Фрагменты головоломки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14"/>
              </a:ext>
            </a:extLst>
          </a:blip>
          <a:stretch>
            <a:fillRect/>
          </a:stretch>
        </p:blipFill>
        <p:spPr>
          <a:xfrm>
            <a:off x="1571148" y="5106174"/>
            <a:ext cx="593090" cy="593090"/>
          </a:xfrm>
          <a:prstGeom prst="rect">
            <a:avLst/>
          </a:prstGeom>
        </p:spPr>
      </p:pic>
      <p:pic>
        <p:nvPicPr>
          <p:cNvPr id="11" name="Рисунок 10" descr="Голова с шестеренками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ve="http://schemas.openxmlformats.org/markup-compatibility/2006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r:embed="rId9"/>
              </a:ext>
            </a:extLst>
          </a:blip>
          <a:stretch>
            <a:fillRect/>
          </a:stretch>
        </p:blipFill>
        <p:spPr>
          <a:xfrm>
            <a:off x="1619091" y="5799350"/>
            <a:ext cx="561340" cy="56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9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916832"/>
            <a:ext cx="7632848" cy="2736304"/>
          </a:xfrm>
        </p:spPr>
        <p:txBody>
          <a:bodyPr/>
          <a:lstStyle/>
          <a:p>
            <a:pPr algn="ctr" eaLnBrk="1" hangingPunct="1"/>
            <a:endParaRPr lang="en-US" alt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ППМС-Центр\РМО психологов\3 РМО\01\ящи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820891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8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9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ППМС-Центр\РМО психологов\3 РМО\01\проблем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2331"/>
            <a:ext cx="511256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2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9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ПМС-Центр\РМО психологов\3 РМО\01\запис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64" y="404664"/>
            <a:ext cx="4798240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2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9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734481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196752"/>
            <a:ext cx="7560840" cy="1008112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None/>
            </a:pPr>
            <a:r>
              <a:rPr lang="ru-RU" altLang="ru-RU" sz="4000" b="1" dirty="0" smtClean="0">
                <a:solidFill>
                  <a:srgbClr val="008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Спасибо за сотрудничество!</a:t>
            </a:r>
          </a:p>
          <a:p>
            <a:pPr marL="0" indent="0" algn="ctr" eaLnBrk="1" hangingPunct="1">
              <a:spcBef>
                <a:spcPts val="0"/>
              </a:spcBef>
              <a:buNone/>
            </a:pPr>
            <a:endParaRPr lang="ru-RU" sz="4000" b="1" dirty="0">
              <a:solidFill>
                <a:srgbClr val="008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ru-RU" sz="28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ru-RU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наилучшими </a:t>
            </a:r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пожеланиями!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ru-RU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ru-RU" sz="3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ru-RU" sz="30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Жулего Т.В.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ru-RU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ru-RU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endParaRPr lang="ru-RU" altLang="ru-RU" b="1" dirty="0">
              <a:solidFill>
                <a:schemeClr val="accent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344816" cy="1512168"/>
          </a:xfrm>
        </p:spPr>
        <p:txBody>
          <a:bodyPr/>
          <a:lstStyle/>
          <a:p>
            <a:pPr algn="ctr" eaLnBrk="1" hangingPunct="1"/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работе с какими участниками образовательных отношений  Вы чаще сталкиваетесь с определенными </a:t>
            </a: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трудностями</a:t>
            </a: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en-US" alt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664" y="692696"/>
            <a:ext cx="7128792" cy="1512168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58873"/>
              </p:ext>
            </p:extLst>
          </p:nvPr>
        </p:nvGraphicFramePr>
        <p:xfrm>
          <a:off x="1547664" y="2348880"/>
          <a:ext cx="7152456" cy="337026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511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0" b="1" kern="12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kern="12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kern="12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педагогическим коллективом (учителями / классными руководителями)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54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обучающимися 5-9 классов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родителями обучающихся  5-9 классов</a:t>
                      </a: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0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196752"/>
            <a:ext cx="7344816" cy="504056"/>
          </a:xfrm>
        </p:spPr>
        <p:txBody>
          <a:bodyPr/>
          <a:lstStyle/>
          <a:p>
            <a:pPr algn="ctr" eaLnBrk="1" hangingPunct="1"/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Определите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в какой из сфер </a:t>
            </a: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профессиональной 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процессе ее осуществления Вы испытываете потребность в дополнительной информации</a:t>
            </a: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en-US" alt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183717"/>
              </p:ext>
            </p:extLst>
          </p:nvPr>
        </p:nvGraphicFramePr>
        <p:xfrm>
          <a:off x="1475656" y="2564904"/>
          <a:ext cx="7152456" cy="32004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607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0" b="1" kern="12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психологическая диагностика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7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психологическая </a:t>
                      </a:r>
                      <a:r>
                        <a:rPr lang="ru-RU" sz="2600" b="1" kern="1200" baseline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коррекция и </a:t>
                      </a: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9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психологическое консультирование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0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kern="12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52%</a:t>
                      </a:r>
                      <a:endParaRPr lang="ru-RU" sz="3000" b="1" kern="120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 smtClean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600" b="1" kern="12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ведение документации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ru-RU" sz="1000" b="1" kern="1200" baseline="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3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3" y="999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916832"/>
            <a:ext cx="7632848" cy="2736304"/>
          </a:xfrm>
        </p:spPr>
        <p:txBody>
          <a:bodyPr/>
          <a:lstStyle/>
          <a:p>
            <a:pPr algn="ctr" eaLnBrk="1" hangingPunct="1"/>
            <a:r>
              <a:rPr lang="ru-RU" alt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Дифференциация </a:t>
            </a:r>
            <a:r>
              <a:rPr 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сложного и кризисного случая в работе с обучающимися: практико-ориентированный </a:t>
            </a:r>
            <a:r>
              <a:rPr lang="ru-RU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подход</a:t>
            </a:r>
            <a:endParaRPr lang="en-US" altLang="ru-RU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16632"/>
            <a:ext cx="7560840" cy="648072"/>
          </a:xfrm>
        </p:spPr>
        <p:txBody>
          <a:bodyPr/>
          <a:lstStyle/>
          <a:p>
            <a:pPr algn="ctr" eaLnBrk="1" hangingPunct="1"/>
            <a:r>
              <a:rPr lang="ru-RU" altLang="ru-RU" sz="30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Понятийный аппарат проблемы</a:t>
            </a:r>
            <a:endParaRPr lang="en-US" altLang="ru-RU" sz="30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620688"/>
            <a:ext cx="7344816" cy="612068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Кризисная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ситуация</a:t>
            </a:r>
            <a:r>
              <a:rPr lang="ru-RU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ситуация </a:t>
            </a:r>
            <a:r>
              <a:rPr lang="ru-RU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эмоционального и умственного стресса, требующая значительного изменения представлений о себе, об окружающем </a:t>
            </a:r>
            <a:r>
              <a:rPr lang="ru-RU" sz="2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мире (людях, событиях, отношениях, </a:t>
            </a:r>
            <a:r>
              <a:rPr lang="ru-RU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процессах) за значительно короткий промежуток </a:t>
            </a:r>
            <a:r>
              <a:rPr lang="ru-RU" sz="2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времени</a:t>
            </a: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Трудная (сложная) жизненная ситуация</a:t>
            </a: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результате внешних воздействий или внутренних изменений происходит нарушение адаптации человека к жизни, в результате чего он не в состоянии удовлетворять свои жизненные потребности посредством моделей и способов поведения, выработанных </a:t>
            </a:r>
            <a:r>
              <a:rPr lang="ru-RU" sz="2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ранее</a:t>
            </a:r>
            <a:endParaRPr lang="ru-RU" sz="21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Травматическое событие</a:t>
            </a:r>
            <a:r>
              <a:rPr lang="ru-RU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1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то, что вызывает эффект недоумения, шока, эмоциональную и когнитивную дезорганизацию</a:t>
            </a: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Острая стрессовая реакция </a:t>
            </a:r>
            <a:endParaRPr lang="ru-RU" sz="21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быстро </a:t>
            </a:r>
            <a:r>
              <a:rPr lang="ru-RU" sz="21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проходящее расстройство значительной степени тяжести у людей без психических отклонений в ответ на психологический или физиологический стресс, исключительный по своей интенсивности</a:t>
            </a:r>
          </a:p>
          <a:p>
            <a:pPr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ru-RU" sz="21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ru-RU" sz="1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404664"/>
            <a:ext cx="6894840" cy="792088"/>
          </a:xfrm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Квалификация случая </a:t>
            </a:r>
            <a:br>
              <a:rPr lang="ru-RU" alt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как сложного или кризисного</a:t>
            </a:r>
            <a:endParaRPr lang="en-US" altLang="ru-RU" sz="34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556792"/>
            <a:ext cx="7416824" cy="4824536"/>
          </a:xfrm>
        </p:spPr>
        <p:txBody>
          <a:bodyPr/>
          <a:lstStyle/>
          <a:p>
            <a:pPr marL="169863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ru-RU" altLang="ru-RU" sz="2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Любая </a:t>
            </a:r>
            <a:r>
              <a:rPr lang="ru-RU" altLang="ru-RU" sz="26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  <a:r>
              <a:rPr lang="ru-RU" altLang="ru-RU" sz="2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повышенного социально-эмоционального риска оценивается </a:t>
            </a:r>
            <a:r>
              <a:rPr lang="ru-RU" altLang="ru-RU" sz="2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как… </a:t>
            </a:r>
            <a:r>
              <a:rPr lang="ru-RU" alt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altLang="ru-RU" sz="2600" b="1" i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сложная или кризисная</a:t>
            </a:r>
          </a:p>
          <a:p>
            <a:pPr marL="169863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ru-RU" altLang="ru-RU" sz="30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ru-RU" altLang="ru-RU" sz="3000" b="1" i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869331"/>
              </p:ext>
            </p:extLst>
          </p:nvPr>
        </p:nvGraphicFramePr>
        <p:xfrm>
          <a:off x="1619672" y="3108960"/>
          <a:ext cx="7128792" cy="53606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21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=Сложный случай=</a:t>
                      </a:r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=Кризисный случай=</a:t>
                      </a:r>
                      <a:endParaRPr lang="ru-RU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735129"/>
              </p:ext>
            </p:extLst>
          </p:nvPr>
        </p:nvGraphicFramePr>
        <p:xfrm>
          <a:off x="1619672" y="4581128"/>
          <a:ext cx="7128790" cy="16764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2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нарастание кризисной проблематики и симптоматики</a:t>
                      </a:r>
                      <a:endParaRPr lang="ru-RU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6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пик проблемы,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2600" b="0" kern="12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острое психоэмоциональное состояние</a:t>
                      </a:r>
                      <a:endParaRPr lang="ru-RU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 bwMode="auto">
          <a:xfrm>
            <a:off x="3119064" y="3809473"/>
            <a:ext cx="360040" cy="576064"/>
          </a:xfrm>
          <a:prstGeom prst="downArrow">
            <a:avLst/>
          </a:prstGeom>
          <a:gradFill rotWithShape="1">
            <a:gsLst>
              <a:gs pos="0">
                <a:srgbClr val="92D050"/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6732240" y="3824988"/>
            <a:ext cx="360040" cy="576064"/>
          </a:xfrm>
          <a:prstGeom prst="downArrow">
            <a:avLst/>
          </a:prstGeom>
          <a:gradFill rotWithShape="1">
            <a:gsLst>
              <a:gs pos="0">
                <a:srgbClr val="92D050"/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изайн Презентаций\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76672"/>
            <a:ext cx="6120680" cy="504056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Кейс: квалификация случая </a:t>
            </a:r>
            <a:b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как сложного или кризисного</a:t>
            </a:r>
            <a:endParaRPr lang="en-US" altLang="ru-RU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196752"/>
            <a:ext cx="6984776" cy="5040560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8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1600" b="1" dirty="0" smtClean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ru-RU" sz="2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ru-RU" altLang="ru-RU" sz="20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542426"/>
              </p:ext>
            </p:extLst>
          </p:nvPr>
        </p:nvGraphicFramePr>
        <p:xfrm>
          <a:off x="1403648" y="1196752"/>
          <a:ext cx="7152456" cy="5334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8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246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Критерий оценки</a:t>
                      </a:r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2400" b="1" i="0" kern="1200" dirty="0" smtClean="0">
                          <a:solidFill>
                            <a:srgbClr val="CC33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</a:t>
                      </a:r>
                      <a:endParaRPr lang="ru-RU" sz="2400" b="1" i="0" kern="1200" dirty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2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Погруженность в себя, отказ от общения, отсутствие выраженных эмоций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Смерть в близком окружении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i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9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Жертва жестокого обращения и психоэмоционального давления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357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отверженного в коллективе, отказ от взаимодействия, более 2-х месяцев не может адаптироваться к новому социуму, противопоставление себя коллективу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3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Мысли</a:t>
                      </a:r>
                      <a:r>
                        <a:rPr lang="ru-RU" sz="2000" baseline="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слова о суициде, раздаривание своих вещей, интернет-публикации на тему смерти 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1" kern="1200" dirty="0" smtClean="0">
                        <a:solidFill>
                          <a:srgbClr val="CC33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27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Отказ от деятельности, пренебрежительное отношение к сверстникам, отказ от внешкольной активности, регулярные пропуски занятий</a:t>
                      </a:r>
                      <a:endParaRPr lang="ru-RU" sz="20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i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1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82d47a9c9bcd8c4f2f5c7f1a60cb2678ef1e"/>
</p:tagLst>
</file>

<file path=ppt/theme/theme1.xml><?xml version="1.0" encoding="utf-8"?>
<a:theme xmlns:a="http://schemas.openxmlformats.org/drawingml/2006/main" name="powerpoint-template-24">
  <a:themeElements>
    <a:clrScheme name="">
      <a:dk1>
        <a:srgbClr val="FFFFFF"/>
      </a:dk1>
      <a:lt1>
        <a:srgbClr val="FFFFFF"/>
      </a:lt1>
      <a:dk2>
        <a:srgbClr val="FFFFFF"/>
      </a:dk2>
      <a:lt2>
        <a:srgbClr val="313131"/>
      </a:lt2>
      <a:accent1>
        <a:srgbClr val="5B5B5B"/>
      </a:accent1>
      <a:accent2>
        <a:srgbClr val="868686"/>
      </a:accent2>
      <a:accent3>
        <a:srgbClr val="FFFFFF"/>
      </a:accent3>
      <a:accent4>
        <a:srgbClr val="DADADA"/>
      </a:accent4>
      <a:accent5>
        <a:srgbClr val="B5B5B5"/>
      </a:accent5>
      <a:accent6>
        <a:srgbClr val="797979"/>
      </a:accent6>
      <a:hlink>
        <a:srgbClr val="D668F8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werpoint-template-24">
  <a:themeElements>
    <a:clrScheme name="">
      <a:dk1>
        <a:srgbClr val="FFFFFF"/>
      </a:dk1>
      <a:lt1>
        <a:srgbClr val="FFFFFF"/>
      </a:lt1>
      <a:dk2>
        <a:srgbClr val="FFFFFF"/>
      </a:dk2>
      <a:lt2>
        <a:srgbClr val="313131"/>
      </a:lt2>
      <a:accent1>
        <a:srgbClr val="5B5B5B"/>
      </a:accent1>
      <a:accent2>
        <a:srgbClr val="868686"/>
      </a:accent2>
      <a:accent3>
        <a:srgbClr val="FFFFFF"/>
      </a:accent3>
      <a:accent4>
        <a:srgbClr val="DADADA"/>
      </a:accent4>
      <a:accent5>
        <a:srgbClr val="B5B5B5"/>
      </a:accent5>
      <a:accent6>
        <a:srgbClr val="797979"/>
      </a:accent6>
      <a:hlink>
        <a:srgbClr val="D668F8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4240</TotalTime>
  <Words>1740</Words>
  <Application>Microsoft Office PowerPoint</Application>
  <PresentationFormat>Экран (4:3)</PresentationFormat>
  <Paragraphs>375</Paragraphs>
  <Slides>38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38</vt:i4>
      </vt:variant>
    </vt:vector>
  </HeadingPairs>
  <TitlesOfParts>
    <vt:vector size="55" baseType="lpstr">
      <vt:lpstr>Arial</vt:lpstr>
      <vt:lpstr>Calibri</vt:lpstr>
      <vt:lpstr>Microsoft Sans Serif</vt:lpstr>
      <vt:lpstr>Monotype Corsiva</vt:lpstr>
      <vt:lpstr>Times New Roman</vt:lpstr>
      <vt:lpstr>Wingdings</vt:lpstr>
      <vt:lpstr>powerpoint-template-24</vt:lpstr>
      <vt:lpstr>1_powerpoint-template-24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«Психолого-педагогическая деятельность по выявлению сложных/кризисных случаев несовершеннолетних» </vt:lpstr>
      <vt:lpstr>1. «Диагностика  профессиональных потребностей  в работе педагога-психолога»: анализ результатов анкетирования </vt:lpstr>
      <vt:lpstr>В связи с какими проблемами  (вопросами, запросами) к Вам чаще всего обращаются обучающиеся, родители, педагогические работники</vt:lpstr>
      <vt:lpstr>В работе с какими участниками образовательных отношений  Вы чаще сталкиваетесь с определенными трудностями </vt:lpstr>
      <vt:lpstr>Определите, в какой из сфер  профессиональной деятельности  в процессе ее осуществления Вы испытываете потребность в дополнительной информации </vt:lpstr>
      <vt:lpstr>2. Дифференциация сложного и кризисного случая в работе с обучающимися: практико-ориентированный подход</vt:lpstr>
      <vt:lpstr>Понятийный аппарат проблемы</vt:lpstr>
      <vt:lpstr>Квалификация случая  как сложного или кризисного</vt:lpstr>
      <vt:lpstr>Кейс: квалификация случая  как сложного или кризисного</vt:lpstr>
      <vt:lpstr>Кейс: квалификация случая  как сложного или кризисного</vt:lpstr>
      <vt:lpstr>Кейс: квалификация случая  как сложного или кризисного</vt:lpstr>
      <vt:lpstr>Квалификация случая </vt:lpstr>
      <vt:lpstr>3. Организация индивидуальной работы в рамках психологического консультирования по выявлению проблемных областей жизнедеятельности обратившегося</vt:lpstr>
      <vt:lpstr>Задачи психологического консультирования в ОО при работе со сложным случаем </vt:lpstr>
      <vt:lpstr>Метод ассоциаций: определение проблемных областей жизнедеятельности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психологического консультирования в ОО при работе с экстренным случаем </vt:lpstr>
      <vt:lpstr>Алгоритм оказания помощи в ситуации тревоги</vt:lpstr>
      <vt:lpstr>Алгоритм оказания помощи в ситуации плача</vt:lpstr>
      <vt:lpstr>Алгоритм оказания помощи в состоянии истерики</vt:lpstr>
      <vt:lpstr>Алгоритм оказания помощи в состоянии страха</vt:lpstr>
      <vt:lpstr>Алгоритм оказания помощи в состоянии  нервной дрожи</vt:lpstr>
      <vt:lpstr>Алгоритм оказания помощи в состоянии гнева и агрессии</vt:lpstr>
      <vt:lpstr>Алгоритм оказания помощи в состоянии апатии</vt:lpstr>
      <vt:lpstr>Алгоритм оказания помощи в состоянии  бреда, галлюцинаций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294</cp:revision>
  <dcterms:created xsi:type="dcterms:W3CDTF">2015-03-05T13:12:10Z</dcterms:created>
  <dcterms:modified xsi:type="dcterms:W3CDTF">2025-04-16T06:02:10Z</dcterms:modified>
</cp:coreProperties>
</file>