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7" r:id="rId3"/>
    <p:sldId id="258" r:id="rId4"/>
    <p:sldId id="259" r:id="rId5"/>
    <p:sldId id="277" r:id="rId6"/>
    <p:sldId id="317" r:id="rId7"/>
    <p:sldId id="318" r:id="rId8"/>
    <p:sldId id="320" r:id="rId9"/>
    <p:sldId id="330" r:id="rId10"/>
    <p:sldId id="329" r:id="rId11"/>
    <p:sldId id="335" r:id="rId12"/>
    <p:sldId id="336" r:id="rId13"/>
    <p:sldId id="333" r:id="rId14"/>
    <p:sldId id="334" r:id="rId15"/>
    <p:sldId id="261" r:id="rId16"/>
    <p:sldId id="347" r:id="rId17"/>
    <p:sldId id="348" r:id="rId18"/>
    <p:sldId id="346" r:id="rId19"/>
    <p:sldId id="262" r:id="rId20"/>
    <p:sldId id="273" r:id="rId21"/>
    <p:sldId id="270" r:id="rId22"/>
    <p:sldId id="271" r:id="rId23"/>
    <p:sldId id="351" r:id="rId24"/>
    <p:sldId id="352" r:id="rId25"/>
    <p:sldId id="355" r:id="rId26"/>
    <p:sldId id="372" r:id="rId27"/>
    <p:sldId id="354" r:id="rId28"/>
    <p:sldId id="356" r:id="rId29"/>
    <p:sldId id="358" r:id="rId30"/>
    <p:sldId id="373" r:id="rId31"/>
    <p:sldId id="360" r:id="rId32"/>
    <p:sldId id="362" r:id="rId33"/>
    <p:sldId id="361" r:id="rId34"/>
    <p:sldId id="365" r:id="rId35"/>
    <p:sldId id="367" r:id="rId36"/>
    <p:sldId id="343" r:id="rId37"/>
    <p:sldId id="370" r:id="rId38"/>
    <p:sldId id="374" r:id="rId39"/>
    <p:sldId id="37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0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2070D-D950-4BE9-8E1F-6477BEE03EED}" type="doc">
      <dgm:prSet loTypeId="urn:microsoft.com/office/officeart/2005/8/layout/pyramid2" loCatId="pyramid" qsTypeId="urn:microsoft.com/office/officeart/2005/8/quickstyle/simple1" qsCatId="simple" csTypeId="urn:microsoft.com/office/officeart/2005/8/colors/accent1_2" csCatId="accent1" phldr="1"/>
      <dgm:spPr/>
    </dgm:pt>
    <dgm:pt modelId="{3ADE81A1-D1CD-483D-88AF-0AD7EFBDA78D}">
      <dgm:prSet custT="1"/>
      <dgm:spPr/>
      <dgm:t>
        <a:bodyPr/>
        <a:lstStyle/>
        <a:p>
          <a:pPr algn="ctr"/>
          <a:r>
            <a:rPr lang="ru-RU" sz="2000" dirty="0"/>
            <a:t>максимальное количество возможных видов деятельности, которые определяются местом психологической службы в школе и профессиональной подготовкой практического психолога в образовании в целом</a:t>
          </a:r>
        </a:p>
      </dgm:t>
    </dgm:pt>
    <dgm:pt modelId="{79576DB9-55FF-41EE-BAE9-D41596DA223C}" type="parTrans" cxnId="{69BEDE8C-A1A8-4553-8FA3-C0A0F27B7B42}">
      <dgm:prSet/>
      <dgm:spPr/>
      <dgm:t>
        <a:bodyPr/>
        <a:lstStyle/>
        <a:p>
          <a:pPr algn="l"/>
          <a:endParaRPr lang="ru-RU"/>
        </a:p>
      </dgm:t>
    </dgm:pt>
    <dgm:pt modelId="{614A3D37-35CD-4EC7-8AB3-D8C96AEAA0E1}" type="sibTrans" cxnId="{69BEDE8C-A1A8-4553-8FA3-C0A0F27B7B42}">
      <dgm:prSet/>
      <dgm:spPr/>
      <dgm:t>
        <a:bodyPr/>
        <a:lstStyle/>
        <a:p>
          <a:pPr algn="l"/>
          <a:endParaRPr lang="ru-RU"/>
        </a:p>
      </dgm:t>
    </dgm:pt>
    <dgm:pt modelId="{44DE04D2-B9F4-47B4-A557-31D56B4C66E2}">
      <dgm:prSet custT="1"/>
      <dgm:spPr/>
      <dgm:t>
        <a:bodyPr/>
        <a:lstStyle/>
        <a:p>
          <a:pPr algn="ctr"/>
          <a:r>
            <a:rPr lang="ru-RU" sz="2000" dirty="0"/>
            <a:t>виды деятельности, которые определяются спецификой конкретной школы и ее потребностью в определенных </a:t>
          </a:r>
          <a:r>
            <a:rPr lang="ru-RU" sz="2000" dirty="0" smtClean="0"/>
            <a:t>услугах</a:t>
          </a:r>
          <a:endParaRPr lang="ru-RU" sz="2400" dirty="0"/>
        </a:p>
      </dgm:t>
    </dgm:pt>
    <dgm:pt modelId="{6617F364-B0D5-43C9-8C96-6B65BD896417}" type="parTrans" cxnId="{55721D34-26A3-4147-842B-7E761B56CEC5}">
      <dgm:prSet/>
      <dgm:spPr/>
      <dgm:t>
        <a:bodyPr/>
        <a:lstStyle/>
        <a:p>
          <a:pPr algn="l"/>
          <a:endParaRPr lang="ru-RU"/>
        </a:p>
      </dgm:t>
    </dgm:pt>
    <dgm:pt modelId="{22000014-FFE0-43F6-9777-8F78B302ECA3}" type="sibTrans" cxnId="{55721D34-26A3-4147-842B-7E761B56CEC5}">
      <dgm:prSet/>
      <dgm:spPr/>
      <dgm:t>
        <a:bodyPr/>
        <a:lstStyle/>
        <a:p>
          <a:pPr algn="l"/>
          <a:endParaRPr lang="ru-RU"/>
        </a:p>
      </dgm:t>
    </dgm:pt>
    <dgm:pt modelId="{15D71950-170E-453A-A047-E7C9DEB3D761}">
      <dgm:prSet custT="1"/>
      <dgm:spPr/>
      <dgm:t>
        <a:bodyPr/>
        <a:lstStyle/>
        <a:p>
          <a:pPr algn="ctr"/>
          <a:r>
            <a:rPr lang="ru-RU" sz="2000" dirty="0"/>
            <a:t>реальную деятельность, которая возможна с учетом временных и физических ресурсов психолога, числа учащихся, с которым ему реально приходится работать, а также его личной профессиональной подготовки</a:t>
          </a:r>
        </a:p>
      </dgm:t>
    </dgm:pt>
    <dgm:pt modelId="{5DD3C543-3FB5-4A4B-ADE6-36138E042497}" type="parTrans" cxnId="{C892193F-5D6B-4088-AF2F-CC6533FF9FDE}">
      <dgm:prSet/>
      <dgm:spPr/>
      <dgm:t>
        <a:bodyPr/>
        <a:lstStyle/>
        <a:p>
          <a:pPr algn="l"/>
          <a:endParaRPr lang="ru-RU"/>
        </a:p>
      </dgm:t>
    </dgm:pt>
    <dgm:pt modelId="{C260D5E4-1C5D-42DA-9B3A-C120FB4FD5E9}" type="sibTrans" cxnId="{C892193F-5D6B-4088-AF2F-CC6533FF9FDE}">
      <dgm:prSet/>
      <dgm:spPr/>
      <dgm:t>
        <a:bodyPr/>
        <a:lstStyle/>
        <a:p>
          <a:pPr algn="l"/>
          <a:endParaRPr lang="ru-RU"/>
        </a:p>
      </dgm:t>
    </dgm:pt>
    <dgm:pt modelId="{401E1E56-DCC5-46B0-84F0-871FA55108E7}" type="pres">
      <dgm:prSet presAssocID="{80B2070D-D950-4BE9-8E1F-6477BEE03EED}" presName="compositeShape" presStyleCnt="0">
        <dgm:presLayoutVars>
          <dgm:dir/>
          <dgm:resizeHandles/>
        </dgm:presLayoutVars>
      </dgm:prSet>
      <dgm:spPr/>
    </dgm:pt>
    <dgm:pt modelId="{2D695598-EA2D-493C-AE1A-9856A1E050A2}" type="pres">
      <dgm:prSet presAssocID="{80B2070D-D950-4BE9-8E1F-6477BEE03EED}" presName="pyramid" presStyleLbl="node1" presStyleIdx="0" presStyleCnt="1" custLinFactNeighborX="492" custLinFactNeighborY="-1312"/>
      <dgm:spPr/>
    </dgm:pt>
    <dgm:pt modelId="{CEAEFEC1-D42D-48BA-B210-2E55BF33FB7E}" type="pres">
      <dgm:prSet presAssocID="{80B2070D-D950-4BE9-8E1F-6477BEE03EED}" presName="theList" presStyleCnt="0"/>
      <dgm:spPr/>
    </dgm:pt>
    <dgm:pt modelId="{9D96B2B5-EA77-45A5-AF94-DBA2F2B56707}" type="pres">
      <dgm:prSet presAssocID="{15D71950-170E-453A-A047-E7C9DEB3D761}" presName="aNode" presStyleLbl="fgAcc1" presStyleIdx="0" presStyleCnt="3" custScaleX="188033" custScaleY="238243" custLinFactNeighborX="-42398" custLinFactNeighborY="-57137">
        <dgm:presLayoutVars>
          <dgm:bulletEnabled val="1"/>
        </dgm:presLayoutVars>
      </dgm:prSet>
      <dgm:spPr/>
      <dgm:t>
        <a:bodyPr/>
        <a:lstStyle/>
        <a:p>
          <a:endParaRPr lang="ru-RU"/>
        </a:p>
      </dgm:t>
    </dgm:pt>
    <dgm:pt modelId="{8D3ED12F-C613-4F8E-B4BE-C79B21E8A51E}" type="pres">
      <dgm:prSet presAssocID="{15D71950-170E-453A-A047-E7C9DEB3D761}" presName="aSpace" presStyleCnt="0"/>
      <dgm:spPr/>
    </dgm:pt>
    <dgm:pt modelId="{8C1E0C5F-B01A-4795-9CF9-B14D157B2101}" type="pres">
      <dgm:prSet presAssocID="{44DE04D2-B9F4-47B4-A557-31D56B4C66E2}" presName="aNode" presStyleLbl="fgAcc1" presStyleIdx="1" presStyleCnt="3" custScaleX="187286" custScaleY="166686" custLinFactY="41556" custLinFactNeighborX="-42686" custLinFactNeighborY="100000">
        <dgm:presLayoutVars>
          <dgm:bulletEnabled val="1"/>
        </dgm:presLayoutVars>
      </dgm:prSet>
      <dgm:spPr/>
      <dgm:t>
        <a:bodyPr/>
        <a:lstStyle/>
        <a:p>
          <a:endParaRPr lang="ru-RU"/>
        </a:p>
      </dgm:t>
    </dgm:pt>
    <dgm:pt modelId="{9C9F64E2-22A6-4AC5-A583-DC8793A80540}" type="pres">
      <dgm:prSet presAssocID="{44DE04D2-B9F4-47B4-A557-31D56B4C66E2}" presName="aSpace" presStyleCnt="0"/>
      <dgm:spPr/>
    </dgm:pt>
    <dgm:pt modelId="{81E6B0A8-7598-479C-BA78-0AC19AC454C9}" type="pres">
      <dgm:prSet presAssocID="{3ADE81A1-D1CD-483D-88AF-0AD7EFBDA78D}" presName="aNode" presStyleLbl="fgAcc1" presStyleIdx="2" presStyleCnt="3" custScaleX="189089" custScaleY="253365" custLinFactY="87477" custLinFactNeighborX="-37791" custLinFactNeighborY="100000">
        <dgm:presLayoutVars>
          <dgm:bulletEnabled val="1"/>
        </dgm:presLayoutVars>
      </dgm:prSet>
      <dgm:spPr/>
      <dgm:t>
        <a:bodyPr/>
        <a:lstStyle/>
        <a:p>
          <a:endParaRPr lang="ru-RU"/>
        </a:p>
      </dgm:t>
    </dgm:pt>
    <dgm:pt modelId="{A2058559-67D9-4582-A808-38380C119E7A}" type="pres">
      <dgm:prSet presAssocID="{3ADE81A1-D1CD-483D-88AF-0AD7EFBDA78D}" presName="aSpace" presStyleCnt="0"/>
      <dgm:spPr/>
    </dgm:pt>
  </dgm:ptLst>
  <dgm:cxnLst>
    <dgm:cxn modelId="{D6E97141-AE0E-459E-8725-23552B402AB7}" type="presOf" srcId="{15D71950-170E-453A-A047-E7C9DEB3D761}" destId="{9D96B2B5-EA77-45A5-AF94-DBA2F2B56707}" srcOrd="0" destOrd="0" presId="urn:microsoft.com/office/officeart/2005/8/layout/pyramid2"/>
    <dgm:cxn modelId="{8D41A305-D33F-49AD-98E5-89510A1D716B}" type="presOf" srcId="{80B2070D-D950-4BE9-8E1F-6477BEE03EED}" destId="{401E1E56-DCC5-46B0-84F0-871FA55108E7}" srcOrd="0" destOrd="0" presId="urn:microsoft.com/office/officeart/2005/8/layout/pyramid2"/>
    <dgm:cxn modelId="{C892193F-5D6B-4088-AF2F-CC6533FF9FDE}" srcId="{80B2070D-D950-4BE9-8E1F-6477BEE03EED}" destId="{15D71950-170E-453A-A047-E7C9DEB3D761}" srcOrd="0" destOrd="0" parTransId="{5DD3C543-3FB5-4A4B-ADE6-36138E042497}" sibTransId="{C260D5E4-1C5D-42DA-9B3A-C120FB4FD5E9}"/>
    <dgm:cxn modelId="{55721D34-26A3-4147-842B-7E761B56CEC5}" srcId="{80B2070D-D950-4BE9-8E1F-6477BEE03EED}" destId="{44DE04D2-B9F4-47B4-A557-31D56B4C66E2}" srcOrd="1" destOrd="0" parTransId="{6617F364-B0D5-43C9-8C96-6B65BD896417}" sibTransId="{22000014-FFE0-43F6-9777-8F78B302ECA3}"/>
    <dgm:cxn modelId="{69BEDE8C-A1A8-4553-8FA3-C0A0F27B7B42}" srcId="{80B2070D-D950-4BE9-8E1F-6477BEE03EED}" destId="{3ADE81A1-D1CD-483D-88AF-0AD7EFBDA78D}" srcOrd="2" destOrd="0" parTransId="{79576DB9-55FF-41EE-BAE9-D41596DA223C}" sibTransId="{614A3D37-35CD-4EC7-8AB3-D8C96AEAA0E1}"/>
    <dgm:cxn modelId="{D7955193-1FC1-4DCB-A718-1CFD53C39B63}" type="presOf" srcId="{3ADE81A1-D1CD-483D-88AF-0AD7EFBDA78D}" destId="{81E6B0A8-7598-479C-BA78-0AC19AC454C9}" srcOrd="0" destOrd="0" presId="urn:microsoft.com/office/officeart/2005/8/layout/pyramid2"/>
    <dgm:cxn modelId="{F0267BE3-DBDE-4BF9-8010-6E7E2B395E82}" type="presOf" srcId="{44DE04D2-B9F4-47B4-A557-31D56B4C66E2}" destId="{8C1E0C5F-B01A-4795-9CF9-B14D157B2101}" srcOrd="0" destOrd="0" presId="urn:microsoft.com/office/officeart/2005/8/layout/pyramid2"/>
    <dgm:cxn modelId="{314AE6FA-6BC4-4CCB-ABB2-636BA2D3C51C}" type="presParOf" srcId="{401E1E56-DCC5-46B0-84F0-871FA55108E7}" destId="{2D695598-EA2D-493C-AE1A-9856A1E050A2}" srcOrd="0" destOrd="0" presId="urn:microsoft.com/office/officeart/2005/8/layout/pyramid2"/>
    <dgm:cxn modelId="{EBE7E76C-B981-49DB-A8B5-E43749D4ADC7}" type="presParOf" srcId="{401E1E56-DCC5-46B0-84F0-871FA55108E7}" destId="{CEAEFEC1-D42D-48BA-B210-2E55BF33FB7E}" srcOrd="1" destOrd="0" presId="urn:microsoft.com/office/officeart/2005/8/layout/pyramid2"/>
    <dgm:cxn modelId="{3DCD1BD9-9FF1-49A7-AA5E-95212712B869}" type="presParOf" srcId="{CEAEFEC1-D42D-48BA-B210-2E55BF33FB7E}" destId="{9D96B2B5-EA77-45A5-AF94-DBA2F2B56707}" srcOrd="0" destOrd="0" presId="urn:microsoft.com/office/officeart/2005/8/layout/pyramid2"/>
    <dgm:cxn modelId="{1C13181A-C698-43BE-B120-AA0DCF88F2CC}" type="presParOf" srcId="{CEAEFEC1-D42D-48BA-B210-2E55BF33FB7E}" destId="{8D3ED12F-C613-4F8E-B4BE-C79B21E8A51E}" srcOrd="1" destOrd="0" presId="urn:microsoft.com/office/officeart/2005/8/layout/pyramid2"/>
    <dgm:cxn modelId="{10E9B48E-EDED-4012-A18C-75BEF3069C9A}" type="presParOf" srcId="{CEAEFEC1-D42D-48BA-B210-2E55BF33FB7E}" destId="{8C1E0C5F-B01A-4795-9CF9-B14D157B2101}" srcOrd="2" destOrd="0" presId="urn:microsoft.com/office/officeart/2005/8/layout/pyramid2"/>
    <dgm:cxn modelId="{3DB72AAF-DBBB-49D3-99EA-98B3287AADFC}" type="presParOf" srcId="{CEAEFEC1-D42D-48BA-B210-2E55BF33FB7E}" destId="{9C9F64E2-22A6-4AC5-A583-DC8793A80540}" srcOrd="3" destOrd="0" presId="urn:microsoft.com/office/officeart/2005/8/layout/pyramid2"/>
    <dgm:cxn modelId="{A7DA8FB5-1498-4CBC-9977-AA3BEDD09779}" type="presParOf" srcId="{CEAEFEC1-D42D-48BA-B210-2E55BF33FB7E}" destId="{81E6B0A8-7598-479C-BA78-0AC19AC454C9}" srcOrd="4" destOrd="0" presId="urn:microsoft.com/office/officeart/2005/8/layout/pyramid2"/>
    <dgm:cxn modelId="{1987E38C-EBBE-482B-BC81-8B159F817519}" type="presParOf" srcId="{CEAEFEC1-D42D-48BA-B210-2E55BF33FB7E}" destId="{A2058559-67D9-4582-A808-38380C119E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677CC-FC60-489D-B8AE-99B7948BF8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D94C07C-AAC6-43FD-86D0-D3CF940AA441}">
      <dgm:prSet phldrT="[Текст]" custT="1"/>
      <dgm:spPr/>
      <dgm:t>
        <a:bodyPr/>
        <a:lstStyle/>
        <a:p>
          <a:pPr algn="ctr"/>
          <a:r>
            <a:rPr lang="ru-RU" sz="4600" dirty="0">
              <a:solidFill>
                <a:schemeClr val="bg1"/>
              </a:solidFill>
            </a:rPr>
            <a:t>1 этап диагностики </a:t>
          </a:r>
        </a:p>
      </dgm:t>
    </dgm:pt>
    <dgm:pt modelId="{314D6C71-85BA-4C80-892B-EF3C6C00FA26}" type="parTrans" cxnId="{52226E76-01B6-40B6-81BF-668A9735DB96}">
      <dgm:prSet/>
      <dgm:spPr/>
      <dgm:t>
        <a:bodyPr/>
        <a:lstStyle/>
        <a:p>
          <a:endParaRPr lang="ru-RU"/>
        </a:p>
      </dgm:t>
    </dgm:pt>
    <dgm:pt modelId="{70444C4F-B4CB-4882-9B92-04BF9FBAE5C6}" type="sibTrans" cxnId="{52226E76-01B6-40B6-81BF-668A9735DB96}">
      <dgm:prSet/>
      <dgm:spPr/>
      <dgm:t>
        <a:bodyPr/>
        <a:lstStyle/>
        <a:p>
          <a:endParaRPr lang="ru-RU"/>
        </a:p>
      </dgm:t>
    </dgm:pt>
    <dgm:pt modelId="{9001A053-7D05-4ECA-852A-F7D5E41357C3}">
      <dgm:prSet phldrT="[Текст]" custT="1"/>
      <dgm:spPr/>
      <dgm:t>
        <a:bodyPr/>
        <a:lstStyle/>
        <a:p>
          <a:r>
            <a:rPr lang="ru-RU" sz="3000" dirty="0"/>
            <a:t> общее изучении личности всех воспитанников</a:t>
          </a:r>
        </a:p>
      </dgm:t>
    </dgm:pt>
    <dgm:pt modelId="{ECC4015C-4845-4D34-981C-50D63C612994}" type="parTrans" cxnId="{EDC975FD-BF5E-494C-9475-D87A968A0D47}">
      <dgm:prSet/>
      <dgm:spPr/>
      <dgm:t>
        <a:bodyPr/>
        <a:lstStyle/>
        <a:p>
          <a:endParaRPr lang="ru-RU"/>
        </a:p>
      </dgm:t>
    </dgm:pt>
    <dgm:pt modelId="{7F4FA490-9EA5-41A1-960C-AD385DE0ACD2}" type="sibTrans" cxnId="{EDC975FD-BF5E-494C-9475-D87A968A0D47}">
      <dgm:prSet/>
      <dgm:spPr/>
      <dgm:t>
        <a:bodyPr/>
        <a:lstStyle/>
        <a:p>
          <a:endParaRPr lang="ru-RU"/>
        </a:p>
      </dgm:t>
    </dgm:pt>
    <dgm:pt modelId="{B0650E42-34CF-47FE-B24A-539788907FE7}">
      <dgm:prSet phldrT="[Текст]" custT="1"/>
      <dgm:spPr/>
      <dgm:t>
        <a:bodyPr/>
        <a:lstStyle/>
        <a:p>
          <a:pPr algn="ctr"/>
          <a:r>
            <a:rPr lang="ru-RU" sz="4600" dirty="0">
              <a:solidFill>
                <a:schemeClr val="bg1"/>
              </a:solidFill>
            </a:rPr>
            <a:t>2 этап  диагностики</a:t>
          </a:r>
        </a:p>
      </dgm:t>
    </dgm:pt>
    <dgm:pt modelId="{04A8F412-4BD7-404D-9581-5B24CDA9704F}" type="parTrans" cxnId="{8D1E6680-423D-450B-BF4E-54DFCC1717F4}">
      <dgm:prSet/>
      <dgm:spPr/>
      <dgm:t>
        <a:bodyPr/>
        <a:lstStyle/>
        <a:p>
          <a:endParaRPr lang="ru-RU"/>
        </a:p>
      </dgm:t>
    </dgm:pt>
    <dgm:pt modelId="{E9560A44-7D2B-4F5B-B064-84B04181E962}" type="sibTrans" cxnId="{8D1E6680-423D-450B-BF4E-54DFCC1717F4}">
      <dgm:prSet/>
      <dgm:spPr/>
      <dgm:t>
        <a:bodyPr/>
        <a:lstStyle/>
        <a:p>
          <a:endParaRPr lang="ru-RU"/>
        </a:p>
      </dgm:t>
    </dgm:pt>
    <dgm:pt modelId="{4B264967-3D39-4174-BD2F-FFDFFCA36526}">
      <dgm:prSet phldrT="[Текст]" custT="1"/>
      <dgm:spPr/>
      <dgm:t>
        <a:bodyPr/>
        <a:lstStyle/>
        <a:p>
          <a:r>
            <a:rPr lang="ru-RU" sz="3000" dirty="0"/>
            <a:t>индивидуализация </a:t>
          </a:r>
          <a:r>
            <a:rPr lang="ru-RU" sz="3000" dirty="0" smtClean="0"/>
            <a:t>проблемы</a:t>
          </a:r>
          <a:endParaRPr lang="ru-RU" sz="3000" dirty="0"/>
        </a:p>
      </dgm:t>
    </dgm:pt>
    <dgm:pt modelId="{DDDDEA4A-D30D-4F07-BDDD-48D19432392C}" type="parTrans" cxnId="{14BC975C-921D-45CC-AC4F-C602EA3F4E2E}">
      <dgm:prSet/>
      <dgm:spPr/>
      <dgm:t>
        <a:bodyPr/>
        <a:lstStyle/>
        <a:p>
          <a:endParaRPr lang="ru-RU"/>
        </a:p>
      </dgm:t>
    </dgm:pt>
    <dgm:pt modelId="{3EC55D93-0FDA-471F-8C32-2CBABBEDF9AB}" type="sibTrans" cxnId="{14BC975C-921D-45CC-AC4F-C602EA3F4E2E}">
      <dgm:prSet/>
      <dgm:spPr/>
      <dgm:t>
        <a:bodyPr/>
        <a:lstStyle/>
        <a:p>
          <a:endParaRPr lang="ru-RU"/>
        </a:p>
      </dgm:t>
    </dgm:pt>
    <dgm:pt modelId="{75B60E58-9F31-4441-84A1-2765614CAE4E}" type="pres">
      <dgm:prSet presAssocID="{1DF677CC-FC60-489D-B8AE-99B7948BF81E}" presName="linear" presStyleCnt="0">
        <dgm:presLayoutVars>
          <dgm:animLvl val="lvl"/>
          <dgm:resizeHandles val="exact"/>
        </dgm:presLayoutVars>
      </dgm:prSet>
      <dgm:spPr/>
      <dgm:t>
        <a:bodyPr/>
        <a:lstStyle/>
        <a:p>
          <a:endParaRPr lang="ru-RU"/>
        </a:p>
      </dgm:t>
    </dgm:pt>
    <dgm:pt modelId="{EFBC50CB-1719-4593-8076-ACB68CE0D7BA}" type="pres">
      <dgm:prSet presAssocID="{2D94C07C-AAC6-43FD-86D0-D3CF940AA441}" presName="parentText" presStyleLbl="node1" presStyleIdx="0" presStyleCnt="2" custLinFactNeighborX="-383" custLinFactNeighborY="-3250">
        <dgm:presLayoutVars>
          <dgm:chMax val="0"/>
          <dgm:bulletEnabled val="1"/>
        </dgm:presLayoutVars>
      </dgm:prSet>
      <dgm:spPr/>
      <dgm:t>
        <a:bodyPr/>
        <a:lstStyle/>
        <a:p>
          <a:endParaRPr lang="ru-RU"/>
        </a:p>
      </dgm:t>
    </dgm:pt>
    <dgm:pt modelId="{C522747C-502F-4D44-9078-BC3E51B173BB}" type="pres">
      <dgm:prSet presAssocID="{2D94C07C-AAC6-43FD-86D0-D3CF940AA441}" presName="childText" presStyleLbl="revTx" presStyleIdx="0" presStyleCnt="2">
        <dgm:presLayoutVars>
          <dgm:bulletEnabled val="1"/>
        </dgm:presLayoutVars>
      </dgm:prSet>
      <dgm:spPr/>
      <dgm:t>
        <a:bodyPr/>
        <a:lstStyle/>
        <a:p>
          <a:endParaRPr lang="ru-RU"/>
        </a:p>
      </dgm:t>
    </dgm:pt>
    <dgm:pt modelId="{66DEAAA6-0041-4895-8C24-10934E3C9D93}" type="pres">
      <dgm:prSet presAssocID="{B0650E42-34CF-47FE-B24A-539788907FE7}" presName="parentText" presStyleLbl="node1" presStyleIdx="1" presStyleCnt="2">
        <dgm:presLayoutVars>
          <dgm:chMax val="0"/>
          <dgm:bulletEnabled val="1"/>
        </dgm:presLayoutVars>
      </dgm:prSet>
      <dgm:spPr/>
      <dgm:t>
        <a:bodyPr/>
        <a:lstStyle/>
        <a:p>
          <a:endParaRPr lang="ru-RU"/>
        </a:p>
      </dgm:t>
    </dgm:pt>
    <dgm:pt modelId="{B50B046F-1A0B-4781-B06E-B5E8934C8DDD}" type="pres">
      <dgm:prSet presAssocID="{B0650E42-34CF-47FE-B24A-539788907FE7}" presName="childText" presStyleLbl="revTx" presStyleIdx="1" presStyleCnt="2">
        <dgm:presLayoutVars>
          <dgm:bulletEnabled val="1"/>
        </dgm:presLayoutVars>
      </dgm:prSet>
      <dgm:spPr/>
      <dgm:t>
        <a:bodyPr/>
        <a:lstStyle/>
        <a:p>
          <a:endParaRPr lang="ru-RU"/>
        </a:p>
      </dgm:t>
    </dgm:pt>
  </dgm:ptLst>
  <dgm:cxnLst>
    <dgm:cxn modelId="{14BC975C-921D-45CC-AC4F-C602EA3F4E2E}" srcId="{B0650E42-34CF-47FE-B24A-539788907FE7}" destId="{4B264967-3D39-4174-BD2F-FFDFFCA36526}" srcOrd="0" destOrd="0" parTransId="{DDDDEA4A-D30D-4F07-BDDD-48D19432392C}" sibTransId="{3EC55D93-0FDA-471F-8C32-2CBABBEDF9AB}"/>
    <dgm:cxn modelId="{EDC975FD-BF5E-494C-9475-D87A968A0D47}" srcId="{2D94C07C-AAC6-43FD-86D0-D3CF940AA441}" destId="{9001A053-7D05-4ECA-852A-F7D5E41357C3}" srcOrd="0" destOrd="0" parTransId="{ECC4015C-4845-4D34-981C-50D63C612994}" sibTransId="{7F4FA490-9EA5-41A1-960C-AD385DE0ACD2}"/>
    <dgm:cxn modelId="{ABA2E939-1584-40EF-B9B5-E04F5059D57B}" type="presOf" srcId="{9001A053-7D05-4ECA-852A-F7D5E41357C3}" destId="{C522747C-502F-4D44-9078-BC3E51B173BB}" srcOrd="0" destOrd="0" presId="urn:microsoft.com/office/officeart/2005/8/layout/vList2"/>
    <dgm:cxn modelId="{B43DBDD6-F3BF-47AD-B21A-615866445567}" type="presOf" srcId="{4B264967-3D39-4174-BD2F-FFDFFCA36526}" destId="{B50B046F-1A0B-4781-B06E-B5E8934C8DDD}" srcOrd="0" destOrd="0" presId="urn:microsoft.com/office/officeart/2005/8/layout/vList2"/>
    <dgm:cxn modelId="{D4EDA85E-9BCC-4D31-BC17-CB971497F20E}" type="presOf" srcId="{2D94C07C-AAC6-43FD-86D0-D3CF940AA441}" destId="{EFBC50CB-1719-4593-8076-ACB68CE0D7BA}" srcOrd="0" destOrd="0" presId="urn:microsoft.com/office/officeart/2005/8/layout/vList2"/>
    <dgm:cxn modelId="{118A5A8A-39B7-43A7-9B99-AAB8DFC1048D}" type="presOf" srcId="{B0650E42-34CF-47FE-B24A-539788907FE7}" destId="{66DEAAA6-0041-4895-8C24-10934E3C9D93}" srcOrd="0" destOrd="0" presId="urn:microsoft.com/office/officeart/2005/8/layout/vList2"/>
    <dgm:cxn modelId="{8D1E6680-423D-450B-BF4E-54DFCC1717F4}" srcId="{1DF677CC-FC60-489D-B8AE-99B7948BF81E}" destId="{B0650E42-34CF-47FE-B24A-539788907FE7}" srcOrd="1" destOrd="0" parTransId="{04A8F412-4BD7-404D-9581-5B24CDA9704F}" sibTransId="{E9560A44-7D2B-4F5B-B064-84B04181E962}"/>
    <dgm:cxn modelId="{F7225E48-7EE8-40DA-92D8-B89866F0A5AA}" type="presOf" srcId="{1DF677CC-FC60-489D-B8AE-99B7948BF81E}" destId="{75B60E58-9F31-4441-84A1-2765614CAE4E}" srcOrd="0" destOrd="0" presId="urn:microsoft.com/office/officeart/2005/8/layout/vList2"/>
    <dgm:cxn modelId="{52226E76-01B6-40B6-81BF-668A9735DB96}" srcId="{1DF677CC-FC60-489D-B8AE-99B7948BF81E}" destId="{2D94C07C-AAC6-43FD-86D0-D3CF940AA441}" srcOrd="0" destOrd="0" parTransId="{314D6C71-85BA-4C80-892B-EF3C6C00FA26}" sibTransId="{70444C4F-B4CB-4882-9B92-04BF9FBAE5C6}"/>
    <dgm:cxn modelId="{C66808B8-3AD2-40DC-90E8-FB10B1B6C720}" type="presParOf" srcId="{75B60E58-9F31-4441-84A1-2765614CAE4E}" destId="{EFBC50CB-1719-4593-8076-ACB68CE0D7BA}" srcOrd="0" destOrd="0" presId="urn:microsoft.com/office/officeart/2005/8/layout/vList2"/>
    <dgm:cxn modelId="{14DC1780-E7D7-425A-9C1F-3072E1CAB0E7}" type="presParOf" srcId="{75B60E58-9F31-4441-84A1-2765614CAE4E}" destId="{C522747C-502F-4D44-9078-BC3E51B173BB}" srcOrd="1" destOrd="0" presId="urn:microsoft.com/office/officeart/2005/8/layout/vList2"/>
    <dgm:cxn modelId="{1FFE8BA1-CB91-4425-8061-7D2451270221}" type="presParOf" srcId="{75B60E58-9F31-4441-84A1-2765614CAE4E}" destId="{66DEAAA6-0041-4895-8C24-10934E3C9D93}" srcOrd="2" destOrd="0" presId="urn:microsoft.com/office/officeart/2005/8/layout/vList2"/>
    <dgm:cxn modelId="{B4832672-C765-417F-940C-905DCE2A4474}" type="presParOf" srcId="{75B60E58-9F31-4441-84A1-2765614CAE4E}" destId="{B50B046F-1A0B-4781-B06E-B5E8934C8DD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5598-EA2D-493C-AE1A-9856A1E050A2}">
      <dsp:nvSpPr>
        <dsp:cNvPr id="0" name=""/>
        <dsp:cNvSpPr/>
      </dsp:nvSpPr>
      <dsp:spPr>
        <a:xfrm>
          <a:off x="1024949" y="0"/>
          <a:ext cx="5519002" cy="5519002"/>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6B2B5-EA77-45A5-AF94-DBA2F2B56707}">
      <dsp:nvSpPr>
        <dsp:cNvPr id="0" name=""/>
        <dsp:cNvSpPr/>
      </dsp:nvSpPr>
      <dsp:spPr>
        <a:xfrm>
          <a:off x="657305" y="509181"/>
          <a:ext cx="6745404" cy="151003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t>реальную деятельность, которая возможна с учетом временных и физических ресурсов психолога, числа учащихся, с которым ему реально приходится работать, а также его личной профессиональной подготовки</a:t>
          </a:r>
        </a:p>
      </dsp:txBody>
      <dsp:txXfrm>
        <a:off x="731019" y="582895"/>
        <a:ext cx="6597976" cy="1362610"/>
      </dsp:txXfrm>
    </dsp:sp>
    <dsp:sp modelId="{8C1E0C5F-B01A-4795-9CF9-B14D157B2101}">
      <dsp:nvSpPr>
        <dsp:cNvPr id="0" name=""/>
        <dsp:cNvSpPr/>
      </dsp:nvSpPr>
      <dsp:spPr>
        <a:xfrm>
          <a:off x="660372" y="2486336"/>
          <a:ext cx="6718606" cy="105649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t>виды деятельности, которые определяются спецификой конкретной школы и ее потребностью в определенных </a:t>
          </a:r>
          <a:r>
            <a:rPr lang="ru-RU" sz="2000" kern="1200" dirty="0" smtClean="0"/>
            <a:t>услугах</a:t>
          </a:r>
          <a:endParaRPr lang="ru-RU" sz="2400" kern="1200" dirty="0"/>
        </a:p>
      </dsp:txBody>
      <dsp:txXfrm>
        <a:off x="711946" y="2537910"/>
        <a:ext cx="6615458" cy="953346"/>
      </dsp:txXfrm>
    </dsp:sp>
    <dsp:sp modelId="{81E6B0A8-7598-479C-BA78-0AC19AC454C9}">
      <dsp:nvSpPr>
        <dsp:cNvPr id="0" name=""/>
        <dsp:cNvSpPr/>
      </dsp:nvSpPr>
      <dsp:spPr>
        <a:xfrm>
          <a:off x="803633" y="3913115"/>
          <a:ext cx="6783286" cy="160588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t>максимальное количество возможных видов деятельности, которые определяются местом психологической службы в школе и профессиональной подготовкой практического психолога в образовании в целом</a:t>
          </a:r>
        </a:p>
      </dsp:txBody>
      <dsp:txXfrm>
        <a:off x="882026" y="3991508"/>
        <a:ext cx="6626500" cy="1449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C50CB-1719-4593-8076-ACB68CE0D7BA}">
      <dsp:nvSpPr>
        <dsp:cNvPr id="0" name=""/>
        <dsp:cNvSpPr/>
      </dsp:nvSpPr>
      <dsp:spPr>
        <a:xfrm>
          <a:off x="0" y="0"/>
          <a:ext cx="8848725"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ru-RU" sz="4600" kern="1200" dirty="0">
              <a:solidFill>
                <a:schemeClr val="bg1"/>
              </a:solidFill>
            </a:rPr>
            <a:t>1 этап диагностики </a:t>
          </a:r>
        </a:p>
      </dsp:txBody>
      <dsp:txXfrm>
        <a:off x="59399" y="59399"/>
        <a:ext cx="8729927" cy="1098002"/>
      </dsp:txXfrm>
    </dsp:sp>
    <dsp:sp modelId="{C522747C-502F-4D44-9078-BC3E51B173BB}">
      <dsp:nvSpPr>
        <dsp:cNvPr id="0" name=""/>
        <dsp:cNvSpPr/>
      </dsp:nvSpPr>
      <dsp:spPr>
        <a:xfrm>
          <a:off x="0" y="1247698"/>
          <a:ext cx="884872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947"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ru-RU" sz="3000" kern="1200" dirty="0"/>
            <a:t> общее изучении личности всех воспитанников</a:t>
          </a:r>
        </a:p>
      </dsp:txBody>
      <dsp:txXfrm>
        <a:off x="0" y="1247698"/>
        <a:ext cx="8848725" cy="1076400"/>
      </dsp:txXfrm>
    </dsp:sp>
    <dsp:sp modelId="{66DEAAA6-0041-4895-8C24-10934E3C9D93}">
      <dsp:nvSpPr>
        <dsp:cNvPr id="0" name=""/>
        <dsp:cNvSpPr/>
      </dsp:nvSpPr>
      <dsp:spPr>
        <a:xfrm>
          <a:off x="0" y="2324098"/>
          <a:ext cx="8848725"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ru-RU" sz="4600" kern="1200" dirty="0">
              <a:solidFill>
                <a:schemeClr val="bg1"/>
              </a:solidFill>
            </a:rPr>
            <a:t>2 этап  диагностики</a:t>
          </a:r>
        </a:p>
      </dsp:txBody>
      <dsp:txXfrm>
        <a:off x="59399" y="2383497"/>
        <a:ext cx="8729927" cy="1098002"/>
      </dsp:txXfrm>
    </dsp:sp>
    <dsp:sp modelId="{B50B046F-1A0B-4781-B06E-B5E8934C8DDD}">
      <dsp:nvSpPr>
        <dsp:cNvPr id="0" name=""/>
        <dsp:cNvSpPr/>
      </dsp:nvSpPr>
      <dsp:spPr>
        <a:xfrm>
          <a:off x="0" y="3540899"/>
          <a:ext cx="884872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947"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ru-RU" sz="3000" kern="1200" dirty="0"/>
            <a:t>индивидуализация </a:t>
          </a:r>
          <a:r>
            <a:rPr lang="ru-RU" sz="3000" kern="1200" dirty="0" smtClean="0"/>
            <a:t>проблемы</a:t>
          </a:r>
          <a:endParaRPr lang="ru-RU" sz="3000" kern="1200" dirty="0"/>
        </a:p>
      </dsp:txBody>
      <dsp:txXfrm>
        <a:off x="0" y="3540899"/>
        <a:ext cx="8848725"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866D7-F062-4409-806D-9C8C6CE3E2CD}" type="datetimeFigureOut">
              <a:rPr lang="ru-RU" smtClean="0"/>
              <a:t>18.08.2025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F0361-1823-4C05-A375-DFB2E3882679}" type="slidenum">
              <a:rPr lang="ru-RU" smtClean="0"/>
              <a:t>‹#›</a:t>
            </a:fld>
            <a:endParaRPr lang="ru-RU"/>
          </a:p>
        </p:txBody>
      </p:sp>
    </p:spTree>
    <p:extLst>
      <p:ext uri="{BB962C8B-B14F-4D97-AF65-F5344CB8AC3E}">
        <p14:creationId xmlns:p14="http://schemas.microsoft.com/office/powerpoint/2010/main" val="381684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D2A268B-6E61-9891-91F0-7517327DDC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388BD35-B0AE-41FC-A234-3D4D0A56CDA3}" type="slidenum">
              <a:rPr lang="en-US" altLang="ru-RU" sz="1200"/>
              <a:pPr/>
              <a:t>9</a:t>
            </a:fld>
            <a:endParaRPr lang="en-US" altLang="ru-RU" sz="1200"/>
          </a:p>
        </p:txBody>
      </p:sp>
      <p:sp>
        <p:nvSpPr>
          <p:cNvPr id="55299" name="Rectangle 2">
            <a:extLst>
              <a:ext uri="{FF2B5EF4-FFF2-40B4-BE49-F238E27FC236}">
                <a16:creationId xmlns:a16="http://schemas.microsoft.com/office/drawing/2014/main" id="{62CD41E1-B3FA-2827-485E-0F960880B4A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5CD5E8D-AE97-D608-5227-C5ECDD27EB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7E00081-0FB6-9719-9826-892FFA95C6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142D09C-C5E3-48BF-B910-843F2EB2403B}" type="slidenum">
              <a:rPr lang="en-US" altLang="ru-RU" sz="1200"/>
              <a:pPr/>
              <a:t>10</a:t>
            </a:fld>
            <a:endParaRPr lang="en-US" altLang="ru-RU" sz="1200"/>
          </a:p>
        </p:txBody>
      </p:sp>
      <p:sp>
        <p:nvSpPr>
          <p:cNvPr id="54275" name="Rectangle 2">
            <a:extLst>
              <a:ext uri="{FF2B5EF4-FFF2-40B4-BE49-F238E27FC236}">
                <a16:creationId xmlns:a16="http://schemas.microsoft.com/office/drawing/2014/main" id="{FE00C670-BB59-6E2B-F92F-ABAE1807E28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150BEEE-D9CF-4068-3049-5C5672CA4D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8591251-C159-3FA6-09D4-3349EDF966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89A018F-9F00-4CD7-BE16-F0C2A6D6021F}" type="slidenum">
              <a:rPr lang="en-US" altLang="ru-RU" sz="1200"/>
              <a:pPr/>
              <a:t>13</a:t>
            </a:fld>
            <a:endParaRPr lang="en-US" altLang="ru-RU" sz="1200"/>
          </a:p>
        </p:txBody>
      </p:sp>
      <p:sp>
        <p:nvSpPr>
          <p:cNvPr id="58371" name="Rectangle 2">
            <a:extLst>
              <a:ext uri="{FF2B5EF4-FFF2-40B4-BE49-F238E27FC236}">
                <a16:creationId xmlns:a16="http://schemas.microsoft.com/office/drawing/2014/main" id="{A1631066-B9AA-7270-192A-4B1BF31F9EB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5CFB126-7836-F134-F3B0-409CC6F1C7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5E8E637-4469-D080-CAE7-B663311718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AE7FAA8-9FF5-4894-9D5D-57C2BC2A3D72}" type="slidenum">
              <a:rPr lang="en-US" altLang="ru-RU" sz="1200"/>
              <a:pPr/>
              <a:t>14</a:t>
            </a:fld>
            <a:endParaRPr lang="en-US" altLang="ru-RU" sz="1200"/>
          </a:p>
        </p:txBody>
      </p:sp>
      <p:sp>
        <p:nvSpPr>
          <p:cNvPr id="59395" name="Rectangle 2">
            <a:extLst>
              <a:ext uri="{FF2B5EF4-FFF2-40B4-BE49-F238E27FC236}">
                <a16:creationId xmlns:a16="http://schemas.microsoft.com/office/drawing/2014/main" id="{60F7074A-706F-3453-24E1-3ED10A11C23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46FB6EF-3E1E-6950-9A15-BA8677E013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8/18/2025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8/18/2025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8/18/2025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8/18/2025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dirty="0"/>
              <a:t>8/18/2025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8/18/2025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8/18/2025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8/18/2025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8/18/2025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dirty="0"/>
              <a:t>8/18/2025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dirty="0"/>
              <a:t>8/18/2025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8/18/2025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071F67-E4FD-0C07-21C5-94A1682DFD42}"/>
              </a:ext>
            </a:extLst>
          </p:cNvPr>
          <p:cNvSpPr>
            <a:spLocks noGrp="1"/>
          </p:cNvSpPr>
          <p:nvPr>
            <p:ph type="ctrTitle"/>
          </p:nvPr>
        </p:nvSpPr>
        <p:spPr>
          <a:xfrm>
            <a:off x="1146687" y="2143126"/>
            <a:ext cx="7372790" cy="2719542"/>
          </a:xfrm>
        </p:spPr>
        <p:txBody>
          <a:bodyPr>
            <a:noAutofit/>
          </a:bodyPr>
          <a:lstStyle/>
          <a:p>
            <a:pPr algn="ctr"/>
            <a:r>
              <a:rPr lang="ru-RU" sz="3600" b="1" dirty="0" smtClean="0">
                <a:solidFill>
                  <a:srgbClr val="92D050"/>
                </a:solidFill>
              </a:rPr>
              <a:t>Организация </a:t>
            </a:r>
            <a:r>
              <a:rPr lang="ru-RU" sz="3600" b="1" dirty="0">
                <a:solidFill>
                  <a:srgbClr val="92D050"/>
                </a:solidFill>
              </a:rPr>
              <a:t>работы </a:t>
            </a:r>
            <a:r>
              <a:rPr lang="ru-RU" sz="3600" b="1" dirty="0" smtClean="0">
                <a:solidFill>
                  <a:srgbClr val="92D050"/>
                </a:solidFill>
              </a:rPr>
              <a:t/>
            </a:r>
            <a:br>
              <a:rPr lang="ru-RU" sz="3600" b="1" dirty="0" smtClean="0">
                <a:solidFill>
                  <a:srgbClr val="92D050"/>
                </a:solidFill>
              </a:rPr>
            </a:br>
            <a:r>
              <a:rPr lang="ru-RU" sz="3600" b="1" dirty="0" smtClean="0">
                <a:solidFill>
                  <a:srgbClr val="92D050"/>
                </a:solidFill>
              </a:rPr>
              <a:t>педагога- </a:t>
            </a:r>
            <a:r>
              <a:rPr lang="ru-RU" sz="3600" b="1" dirty="0">
                <a:solidFill>
                  <a:srgbClr val="92D050"/>
                </a:solidFill>
              </a:rPr>
              <a:t>психолога </a:t>
            </a:r>
            <a:r>
              <a:rPr lang="ru-RU" sz="3600" b="1" dirty="0" smtClean="0">
                <a:solidFill>
                  <a:srgbClr val="92D050"/>
                </a:solidFill>
              </a:rPr>
              <a:t/>
            </a:r>
            <a:br>
              <a:rPr lang="ru-RU" sz="3600" b="1" dirty="0" smtClean="0">
                <a:solidFill>
                  <a:srgbClr val="92D050"/>
                </a:solidFill>
              </a:rPr>
            </a:br>
            <a:r>
              <a:rPr lang="ru-RU" sz="3600" b="1" dirty="0" smtClean="0">
                <a:solidFill>
                  <a:srgbClr val="92D050"/>
                </a:solidFill>
              </a:rPr>
              <a:t>по </a:t>
            </a:r>
            <a:r>
              <a:rPr lang="ru-RU" sz="3600" b="1" dirty="0">
                <a:solidFill>
                  <a:srgbClr val="92D050"/>
                </a:solidFill>
              </a:rPr>
              <a:t>развитию и укреплению </a:t>
            </a:r>
            <a:br>
              <a:rPr lang="ru-RU" sz="3600" b="1" dirty="0">
                <a:solidFill>
                  <a:srgbClr val="92D050"/>
                </a:solidFill>
              </a:rPr>
            </a:br>
            <a:r>
              <a:rPr lang="ru-RU" sz="3600" b="1" dirty="0">
                <a:solidFill>
                  <a:srgbClr val="92D050"/>
                </a:solidFill>
              </a:rPr>
              <a:t>социально-психологического здоровья обучающихся</a:t>
            </a:r>
          </a:p>
        </p:txBody>
      </p:sp>
      <p:sp>
        <p:nvSpPr>
          <p:cNvPr id="3" name="Подзаголовок 2">
            <a:extLst>
              <a:ext uri="{FF2B5EF4-FFF2-40B4-BE49-F238E27FC236}">
                <a16:creationId xmlns:a16="http://schemas.microsoft.com/office/drawing/2014/main" id="{AD45AE28-3902-F39F-E722-481AD77667B7}"/>
              </a:ext>
            </a:extLst>
          </p:cNvPr>
          <p:cNvSpPr>
            <a:spLocks noGrp="1"/>
          </p:cNvSpPr>
          <p:nvPr>
            <p:ph type="subTitle" idx="1"/>
          </p:nvPr>
        </p:nvSpPr>
        <p:spPr>
          <a:xfrm>
            <a:off x="9143270" y="2365273"/>
            <a:ext cx="2920603" cy="2497394"/>
          </a:xfrm>
        </p:spPr>
        <p:txBody>
          <a:bodyPr>
            <a:normAutofit/>
          </a:bodyPr>
          <a:lstStyle/>
          <a:p>
            <a:pPr algn="ctr">
              <a:lnSpc>
                <a:spcPct val="110000"/>
              </a:lnSpc>
              <a:spcBef>
                <a:spcPts val="0"/>
              </a:spcBef>
            </a:pPr>
            <a:r>
              <a:rPr lang="ru-RU" b="1" dirty="0">
                <a:solidFill>
                  <a:schemeClr val="bg1"/>
                </a:solidFill>
              </a:rPr>
              <a:t>Педагог-психолог</a:t>
            </a:r>
          </a:p>
          <a:p>
            <a:pPr algn="ctr">
              <a:lnSpc>
                <a:spcPct val="110000"/>
              </a:lnSpc>
              <a:spcBef>
                <a:spcPts val="0"/>
              </a:spcBef>
            </a:pPr>
            <a:r>
              <a:rPr lang="ru-RU" b="1" dirty="0">
                <a:solidFill>
                  <a:schemeClr val="bg1"/>
                </a:solidFill>
              </a:rPr>
              <a:t>ГКОУ</a:t>
            </a:r>
          </a:p>
          <a:p>
            <a:pPr algn="ctr">
              <a:lnSpc>
                <a:spcPct val="110000"/>
              </a:lnSpc>
              <a:spcBef>
                <a:spcPts val="0"/>
              </a:spcBef>
            </a:pPr>
            <a:r>
              <a:rPr lang="ru-RU" b="1" dirty="0">
                <a:solidFill>
                  <a:schemeClr val="bg1"/>
                </a:solidFill>
              </a:rPr>
              <a:t>«Вышневолоцкой</a:t>
            </a:r>
          </a:p>
          <a:p>
            <a:pPr algn="ctr">
              <a:lnSpc>
                <a:spcPct val="110000"/>
              </a:lnSpc>
              <a:spcBef>
                <a:spcPts val="0"/>
              </a:spcBef>
            </a:pPr>
            <a:r>
              <a:rPr lang="ru-RU" b="1" dirty="0">
                <a:solidFill>
                  <a:schemeClr val="bg1"/>
                </a:solidFill>
              </a:rPr>
              <a:t> </a:t>
            </a:r>
            <a:r>
              <a:rPr lang="ru-RU" b="1" dirty="0" smtClean="0">
                <a:solidFill>
                  <a:schemeClr val="bg1"/>
                </a:solidFill>
              </a:rPr>
              <a:t>школы-интернат №</a:t>
            </a:r>
            <a:r>
              <a:rPr lang="ru-RU" b="1" dirty="0">
                <a:solidFill>
                  <a:schemeClr val="bg1"/>
                </a:solidFill>
              </a:rPr>
              <a:t>2»</a:t>
            </a:r>
          </a:p>
          <a:p>
            <a:pPr algn="ctr">
              <a:lnSpc>
                <a:spcPct val="110000"/>
              </a:lnSpc>
              <a:spcBef>
                <a:spcPts val="0"/>
              </a:spcBef>
            </a:pPr>
            <a:r>
              <a:rPr lang="ru-RU" b="1" dirty="0">
                <a:solidFill>
                  <a:srgbClr val="C00000"/>
                </a:solidFill>
              </a:rPr>
              <a:t>Сергиенко Е.Ю.</a:t>
            </a:r>
          </a:p>
        </p:txBody>
      </p:sp>
    </p:spTree>
    <p:extLst>
      <p:ext uri="{BB962C8B-B14F-4D97-AF65-F5344CB8AC3E}">
        <p14:creationId xmlns:p14="http://schemas.microsoft.com/office/powerpoint/2010/main" val="373496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E1E212A-E672-73F6-82FA-2353F022D5BB}"/>
              </a:ext>
            </a:extLst>
          </p:cNvPr>
          <p:cNvSpPr>
            <a:spLocks noGrp="1" noChangeArrowheads="1"/>
          </p:cNvSpPr>
          <p:nvPr>
            <p:ph type="title"/>
          </p:nvPr>
        </p:nvSpPr>
        <p:spPr>
          <a:xfrm>
            <a:off x="3521798" y="304800"/>
            <a:ext cx="7298602" cy="457200"/>
          </a:xfrm>
        </p:spPr>
        <p:txBody>
          <a:bodyPr>
            <a:noAutofit/>
          </a:bodyPr>
          <a:lstStyle/>
          <a:p>
            <a:pPr algn="ctr" eaLnBrk="1" hangingPunct="1"/>
            <a:r>
              <a:rPr lang="ru-RU" altLang="ru-RU" sz="3000" b="1" dirty="0">
                <a:solidFill>
                  <a:srgbClr val="92D050"/>
                </a:solidFill>
                <a:latin typeface="Times New Roman" panose="02020603050405020304" pitchFamily="18" charset="0"/>
                <a:cs typeface="Times New Roman" panose="02020603050405020304" pitchFamily="18" charset="0"/>
              </a:rPr>
              <a:t>Факторы, тормозящие взаимодействие</a:t>
            </a:r>
            <a:endParaRPr lang="en-US" altLang="ru-RU" sz="3000" b="1" dirty="0">
              <a:solidFill>
                <a:srgbClr val="92D050"/>
              </a:solidFill>
              <a:latin typeface="Times New Roman" panose="02020603050405020304" pitchFamily="18" charset="0"/>
              <a:cs typeface="Times New Roman" panose="02020603050405020304" pitchFamily="18" charset="0"/>
            </a:endParaRPr>
          </a:p>
        </p:txBody>
      </p:sp>
      <p:sp>
        <p:nvSpPr>
          <p:cNvPr id="12291" name="Rectangle 3">
            <a:extLst>
              <a:ext uri="{FF2B5EF4-FFF2-40B4-BE49-F238E27FC236}">
                <a16:creationId xmlns:a16="http://schemas.microsoft.com/office/drawing/2014/main" id="{3CC92675-F919-958B-0A2E-716C97B121BA}"/>
              </a:ext>
            </a:extLst>
          </p:cNvPr>
          <p:cNvSpPr>
            <a:spLocks noGrp="1" noChangeArrowheads="1"/>
          </p:cNvSpPr>
          <p:nvPr>
            <p:ph type="body" idx="1"/>
          </p:nvPr>
        </p:nvSpPr>
        <p:spPr>
          <a:xfrm>
            <a:off x="1317523" y="935038"/>
            <a:ext cx="9502877" cy="5618162"/>
          </a:xfrm>
        </p:spPr>
        <p:txBody>
          <a:bodyPr>
            <a:normAutofit lnSpcReduction="10000"/>
          </a:bodyPr>
          <a:lstStyle/>
          <a:p>
            <a:pPr marL="0" indent="0">
              <a:buNone/>
              <a:defRPr/>
            </a:pPr>
            <a:r>
              <a:rPr lang="ru-RU" altLang="ru-RU" sz="2200" b="1" dirty="0" smtClean="0">
                <a:solidFill>
                  <a:srgbClr val="92D050"/>
                </a:solidFill>
                <a:latin typeface="Times New Roman" panose="02020603050405020304" pitchFamily="18" charset="0"/>
                <a:cs typeface="Times New Roman" panose="02020603050405020304" pitchFamily="18" charset="0"/>
              </a:rPr>
              <a:t>Со стороны педагогов </a:t>
            </a:r>
            <a:r>
              <a:rPr lang="ru-RU" altLang="ru-RU" sz="2200" b="1" dirty="0">
                <a:solidFill>
                  <a:srgbClr val="92D050"/>
                </a:solidFill>
                <a:latin typeface="Times New Roman" panose="02020603050405020304" pitchFamily="18" charset="0"/>
                <a:cs typeface="Times New Roman" panose="02020603050405020304" pitchFamily="18" charset="0"/>
              </a:rPr>
              <a:t>с </a:t>
            </a:r>
            <a:r>
              <a:rPr lang="ru-RU" altLang="ru-RU" sz="2200" b="1" dirty="0" smtClean="0">
                <a:solidFill>
                  <a:srgbClr val="92D050"/>
                </a:solidFill>
                <a:latin typeface="Times New Roman" panose="02020603050405020304" pitchFamily="18" charset="0"/>
                <a:cs typeface="Times New Roman" panose="02020603050405020304" pitchFamily="18" charset="0"/>
              </a:rPr>
              <a:t>родителями</a:t>
            </a:r>
            <a:endParaRPr lang="ru-RU" sz="2200" b="1" dirty="0">
              <a:solidFill>
                <a:srgbClr val="92D050"/>
              </a:solidFill>
              <a:latin typeface="Times New Roman" panose="02020603050405020304" pitchFamily="18" charset="0"/>
              <a:cs typeface="Times New Roman" panose="02020603050405020304" pitchFamily="18" charset="0"/>
            </a:endParaRPr>
          </a:p>
          <a:p>
            <a:pPr>
              <a:buFontTx/>
              <a:buChar char="-"/>
              <a:defRPr/>
            </a:pPr>
            <a:r>
              <a:rPr lang="ru-RU" sz="2200" b="1" dirty="0" smtClean="0">
                <a:latin typeface="Times New Roman" panose="02020603050405020304" pitchFamily="18" charset="0"/>
                <a:cs typeface="Times New Roman" panose="02020603050405020304" pitchFamily="18" charset="0"/>
              </a:rPr>
              <a:t>недостаточная </a:t>
            </a:r>
            <a:r>
              <a:rPr lang="ru-RU" sz="2200" b="1" dirty="0">
                <a:latin typeface="Times New Roman" panose="02020603050405020304" pitchFamily="18" charset="0"/>
                <a:cs typeface="Times New Roman" panose="02020603050405020304" pitchFamily="18" charset="0"/>
              </a:rPr>
              <a:t>оценка воспитательного потенциала </a:t>
            </a:r>
            <a:r>
              <a:rPr lang="ru-RU" sz="2200" b="1" dirty="0" smtClean="0">
                <a:latin typeface="Times New Roman" panose="02020603050405020304" pitchFamily="18" charset="0"/>
                <a:cs typeface="Times New Roman" panose="02020603050405020304" pitchFamily="18" charset="0"/>
              </a:rPr>
              <a:t>семьи</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недостаточная подготовленность в вопросах </a:t>
            </a:r>
            <a:r>
              <a:rPr lang="ru-RU" sz="2200" b="1" dirty="0" smtClean="0">
                <a:latin typeface="Times New Roman" panose="02020603050405020304" pitchFamily="18" charset="0"/>
                <a:cs typeface="Times New Roman" panose="02020603050405020304" pitchFamily="18" charset="0"/>
              </a:rPr>
              <a:t>взаимодействия</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отношение к семье как к объекту педагогического </a:t>
            </a:r>
            <a:r>
              <a:rPr lang="ru-RU" sz="2200" b="1" dirty="0" smtClean="0">
                <a:latin typeface="Times New Roman" panose="02020603050405020304" pitchFamily="18" charset="0"/>
                <a:cs typeface="Times New Roman" panose="02020603050405020304" pitchFamily="18" charset="0"/>
              </a:rPr>
              <a:t>процесса</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барьер предвзятости и беспричинной негативной </a:t>
            </a:r>
            <a:r>
              <a:rPr lang="ru-RU" sz="2200" b="1" dirty="0" smtClean="0">
                <a:latin typeface="Times New Roman" panose="02020603050405020304" pitchFamily="18" charset="0"/>
                <a:cs typeface="Times New Roman" panose="02020603050405020304" pitchFamily="18" charset="0"/>
              </a:rPr>
              <a:t>установки</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невозможность работать с </a:t>
            </a:r>
            <a:r>
              <a:rPr lang="ru-RU" sz="2200" b="1" dirty="0" smtClean="0">
                <a:latin typeface="Times New Roman" panose="02020603050405020304" pitchFamily="18" charset="0"/>
                <a:cs typeface="Times New Roman" panose="02020603050405020304" pitchFamily="18" charset="0"/>
              </a:rPr>
              <a:t>родителями</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стихийность построения общения с </a:t>
            </a:r>
            <a:r>
              <a:rPr lang="ru-RU" sz="2200" b="1" dirty="0" smtClean="0">
                <a:latin typeface="Times New Roman" panose="02020603050405020304" pitchFamily="18" charset="0"/>
                <a:cs typeface="Times New Roman" panose="02020603050405020304" pitchFamily="18" charset="0"/>
              </a:rPr>
              <a:t>родителями</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отсутствие «обратной связи с родителями</a:t>
            </a:r>
            <a:r>
              <a:rPr lang="ru-RU" sz="2200" b="1" dirty="0" smtClean="0">
                <a:latin typeface="Times New Roman" panose="02020603050405020304" pitchFamily="18" charset="0"/>
                <a:cs typeface="Times New Roman" panose="02020603050405020304" pitchFamily="18" charset="0"/>
              </a:rPr>
              <a:t>»</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барьер боязни педагогических </a:t>
            </a:r>
            <a:r>
              <a:rPr lang="ru-RU" sz="2200" b="1" dirty="0" smtClean="0">
                <a:latin typeface="Times New Roman" panose="02020603050405020304" pitchFamily="18" charset="0"/>
                <a:cs typeface="Times New Roman" panose="02020603050405020304" pitchFamily="18" charset="0"/>
              </a:rPr>
              <a:t>ошибок</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личностные особенности </a:t>
            </a:r>
            <a:r>
              <a:rPr lang="ru-RU" sz="2200" b="1" dirty="0" smtClean="0">
                <a:latin typeface="Times New Roman" panose="02020603050405020304" pitchFamily="18" charset="0"/>
                <a:cs typeface="Times New Roman" panose="02020603050405020304" pitchFamily="18" charset="0"/>
              </a:rPr>
              <a:t>педагога</a:t>
            </a:r>
            <a:endParaRPr lang="ru-RU" sz="2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ADD9D5-C722-19BD-BAC4-9EA314539F23}"/>
              </a:ext>
            </a:extLst>
          </p:cNvPr>
          <p:cNvSpPr>
            <a:spLocks noGrp="1"/>
          </p:cNvSpPr>
          <p:nvPr>
            <p:ph type="title"/>
          </p:nvPr>
        </p:nvSpPr>
        <p:spPr>
          <a:xfrm>
            <a:off x="4733925" y="353144"/>
            <a:ext cx="6268370" cy="1081705"/>
          </a:xfrm>
        </p:spPr>
        <p:txBody>
          <a:bodyPr>
            <a:normAutofit/>
          </a:bodyPr>
          <a:lstStyle/>
          <a:p>
            <a:r>
              <a:rPr lang="ru-RU" b="1" dirty="0">
                <a:solidFill>
                  <a:srgbClr val="92D050"/>
                </a:solidFill>
              </a:rPr>
              <a:t>Формы взаимодействия</a:t>
            </a:r>
            <a:br>
              <a:rPr lang="ru-RU" b="1" dirty="0">
                <a:solidFill>
                  <a:srgbClr val="92D050"/>
                </a:solidFill>
              </a:rPr>
            </a:br>
            <a:r>
              <a:rPr lang="ru-RU" sz="1800" b="1" dirty="0">
                <a:solidFill>
                  <a:srgbClr val="92D050"/>
                </a:solidFill>
              </a:rPr>
              <a:t>к</a:t>
            </a:r>
            <a:r>
              <a:rPr lang="ru-RU" sz="1800" b="1" dirty="0" smtClean="0">
                <a:solidFill>
                  <a:srgbClr val="92D050"/>
                </a:solidFill>
              </a:rPr>
              <a:t>оллективные</a:t>
            </a:r>
            <a:endParaRPr lang="ru-RU" b="1" dirty="0">
              <a:solidFill>
                <a:srgbClr val="92D050"/>
              </a:solidFill>
            </a:endParaRPr>
          </a:p>
        </p:txBody>
      </p:sp>
      <p:sp>
        <p:nvSpPr>
          <p:cNvPr id="3" name="Объект 2">
            <a:extLst>
              <a:ext uri="{FF2B5EF4-FFF2-40B4-BE49-F238E27FC236}">
                <a16:creationId xmlns:a16="http://schemas.microsoft.com/office/drawing/2014/main" id="{1DA83931-7E2F-BD87-B30B-F9FA2BBE935C}"/>
              </a:ext>
            </a:extLst>
          </p:cNvPr>
          <p:cNvSpPr>
            <a:spLocks noGrp="1"/>
          </p:cNvSpPr>
          <p:nvPr>
            <p:ph sz="half" idx="1"/>
          </p:nvPr>
        </p:nvSpPr>
        <p:spPr>
          <a:xfrm>
            <a:off x="1514168" y="1548143"/>
            <a:ext cx="4750830" cy="4501801"/>
          </a:xfrm>
        </p:spPr>
        <p:txBody>
          <a:bodyPr>
            <a:normAutofit fontScale="85000" lnSpcReduction="20000"/>
          </a:bodyPr>
          <a:lstStyle/>
          <a:p>
            <a:r>
              <a:rPr lang="ru-RU" dirty="0" smtClean="0"/>
              <a:t>исследование </a:t>
            </a:r>
            <a:r>
              <a:rPr lang="ru-RU" dirty="0"/>
              <a:t>(анкетирование) родителей</a:t>
            </a:r>
          </a:p>
          <a:p>
            <a:r>
              <a:rPr lang="ru-RU" dirty="0" smtClean="0"/>
              <a:t>родительские </a:t>
            </a:r>
            <a:r>
              <a:rPr lang="ru-RU" dirty="0"/>
              <a:t>собрания</a:t>
            </a:r>
          </a:p>
          <a:p>
            <a:r>
              <a:rPr lang="ru-RU" dirty="0"/>
              <a:t>групповые консультации</a:t>
            </a:r>
          </a:p>
          <a:p>
            <a:r>
              <a:rPr lang="ru-RU" dirty="0"/>
              <a:t>праздники</a:t>
            </a:r>
          </a:p>
          <a:p>
            <a:r>
              <a:rPr lang="ru-RU" dirty="0"/>
              <a:t>тематические игры, конкурсы, соревнования, эстафеты, походы, экскурсии</a:t>
            </a:r>
          </a:p>
          <a:p>
            <a:r>
              <a:rPr lang="ru-RU" dirty="0"/>
              <a:t>выставки детско-родительских работ </a:t>
            </a:r>
          </a:p>
          <a:p>
            <a:r>
              <a:rPr lang="ru-RU" dirty="0"/>
              <a:t>конкурсы фото-работ</a:t>
            </a:r>
          </a:p>
          <a:p>
            <a:r>
              <a:rPr lang="ru-RU" dirty="0"/>
              <a:t>родительский клуб</a:t>
            </a:r>
          </a:p>
          <a:p>
            <a:endParaRPr lang="ru-RU" dirty="0"/>
          </a:p>
        </p:txBody>
      </p:sp>
      <p:sp>
        <p:nvSpPr>
          <p:cNvPr id="4" name="Объект 3">
            <a:extLst>
              <a:ext uri="{FF2B5EF4-FFF2-40B4-BE49-F238E27FC236}">
                <a16:creationId xmlns:a16="http://schemas.microsoft.com/office/drawing/2014/main" id="{21CCD244-88BF-3B31-D4BD-0A4226D131CC}"/>
              </a:ext>
            </a:extLst>
          </p:cNvPr>
          <p:cNvSpPr>
            <a:spLocks noGrp="1"/>
          </p:cNvSpPr>
          <p:nvPr>
            <p:ph sz="half" idx="2"/>
          </p:nvPr>
        </p:nvSpPr>
        <p:spPr>
          <a:xfrm>
            <a:off x="6666635" y="1548144"/>
            <a:ext cx="4335661" cy="4501800"/>
          </a:xfrm>
        </p:spPr>
        <p:txBody>
          <a:bodyPr>
            <a:normAutofit fontScale="85000" lnSpcReduction="20000"/>
          </a:bodyPr>
          <a:lstStyle/>
          <a:p>
            <a:r>
              <a:rPr lang="ru-RU" dirty="0"/>
              <a:t>родительские конференции, круглые столы, практикумы</a:t>
            </a:r>
          </a:p>
          <a:p>
            <a:r>
              <a:rPr lang="ru-RU" dirty="0"/>
              <a:t>дни открытых дверей</a:t>
            </a:r>
          </a:p>
          <a:p>
            <a:r>
              <a:rPr lang="ru-RU" dirty="0"/>
              <a:t>привлечение родителей к участию в кружковой работе</a:t>
            </a:r>
          </a:p>
          <a:p>
            <a:r>
              <a:rPr lang="ru-RU" dirty="0"/>
              <a:t>дни добрых дел, субботники</a:t>
            </a:r>
          </a:p>
          <a:p>
            <a:r>
              <a:rPr lang="ru-RU" dirty="0"/>
              <a:t>родительский комитет</a:t>
            </a:r>
          </a:p>
          <a:p>
            <a:r>
              <a:rPr lang="ru-RU" dirty="0"/>
              <a:t>экспресс-обзоры «Портрет класса»</a:t>
            </a:r>
          </a:p>
          <a:p>
            <a:r>
              <a:rPr lang="ru-RU" dirty="0"/>
              <a:t>презентация-отчет класса по итогам</a:t>
            </a:r>
          </a:p>
          <a:p>
            <a:r>
              <a:rPr lang="ru-RU" dirty="0"/>
              <a:t>портфолио ученика</a:t>
            </a:r>
          </a:p>
          <a:p>
            <a:endParaRPr lang="ru-RU" dirty="0"/>
          </a:p>
        </p:txBody>
      </p:sp>
    </p:spTree>
    <p:extLst>
      <p:ext uri="{BB962C8B-B14F-4D97-AF65-F5344CB8AC3E}">
        <p14:creationId xmlns:p14="http://schemas.microsoft.com/office/powerpoint/2010/main" val="594921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26277F-F809-E2AE-AEFE-5E6B46C3BE0C}"/>
              </a:ext>
            </a:extLst>
          </p:cNvPr>
          <p:cNvSpPr>
            <a:spLocks noGrp="1"/>
          </p:cNvSpPr>
          <p:nvPr>
            <p:ph type="title"/>
          </p:nvPr>
        </p:nvSpPr>
        <p:spPr>
          <a:xfrm>
            <a:off x="2611808" y="572666"/>
            <a:ext cx="7958331" cy="1077229"/>
          </a:xfrm>
        </p:spPr>
        <p:txBody>
          <a:bodyPr>
            <a:normAutofit fontScale="90000"/>
          </a:bodyPr>
          <a:lstStyle/>
          <a:p>
            <a:r>
              <a:rPr lang="ru-RU" b="1" dirty="0">
                <a:solidFill>
                  <a:srgbClr val="92D050"/>
                </a:solidFill>
              </a:rPr>
              <a:t>Формы взаимодействия</a:t>
            </a:r>
            <a:br>
              <a:rPr lang="ru-RU" b="1" dirty="0">
                <a:solidFill>
                  <a:srgbClr val="92D050"/>
                </a:solidFill>
              </a:rPr>
            </a:br>
            <a:r>
              <a:rPr lang="ru-RU" sz="2200" b="1" dirty="0" smtClean="0">
                <a:solidFill>
                  <a:srgbClr val="92D050"/>
                </a:solidFill>
              </a:rPr>
              <a:t>индивидуальные</a:t>
            </a:r>
            <a:r>
              <a:rPr lang="ru-RU" dirty="0"/>
              <a:t/>
            </a:r>
            <a:br>
              <a:rPr lang="ru-RU" dirty="0"/>
            </a:br>
            <a:endParaRPr lang="ru-RU" dirty="0"/>
          </a:p>
        </p:txBody>
      </p:sp>
      <p:sp>
        <p:nvSpPr>
          <p:cNvPr id="3" name="Объект 2">
            <a:extLst>
              <a:ext uri="{FF2B5EF4-FFF2-40B4-BE49-F238E27FC236}">
                <a16:creationId xmlns:a16="http://schemas.microsoft.com/office/drawing/2014/main" id="{576C89E1-4FCA-839A-3C3A-FBC8AD03CE9D}"/>
              </a:ext>
            </a:extLst>
          </p:cNvPr>
          <p:cNvSpPr>
            <a:spLocks noGrp="1"/>
          </p:cNvSpPr>
          <p:nvPr>
            <p:ph idx="1"/>
          </p:nvPr>
        </p:nvSpPr>
        <p:spPr>
          <a:xfrm>
            <a:off x="2095500" y="2061641"/>
            <a:ext cx="8526929" cy="3997828"/>
          </a:xfrm>
        </p:spPr>
        <p:txBody>
          <a:bodyPr>
            <a:normAutofit/>
          </a:bodyPr>
          <a:lstStyle/>
          <a:p>
            <a:endParaRPr lang="ru-RU" dirty="0"/>
          </a:p>
          <a:p>
            <a:r>
              <a:rPr lang="ru-RU" dirty="0"/>
              <a:t>индивидуальные беседы</a:t>
            </a:r>
          </a:p>
          <a:p>
            <a:r>
              <a:rPr lang="ru-RU" dirty="0"/>
              <a:t>индивидуальные консультации </a:t>
            </a:r>
          </a:p>
          <a:p>
            <a:r>
              <a:rPr lang="ru-RU" dirty="0"/>
              <a:t>изучение социального профиля семьи</a:t>
            </a:r>
          </a:p>
          <a:p>
            <a:r>
              <a:rPr lang="ru-RU" dirty="0"/>
              <a:t>включение родителей в подготовку и реализацию мероприятий воспитательного и образовательного  процессов</a:t>
            </a:r>
          </a:p>
          <a:p>
            <a:endParaRPr lang="ru-RU" dirty="0"/>
          </a:p>
        </p:txBody>
      </p:sp>
    </p:spTree>
    <p:extLst>
      <p:ext uri="{BB962C8B-B14F-4D97-AF65-F5344CB8AC3E}">
        <p14:creationId xmlns:p14="http://schemas.microsoft.com/office/powerpoint/2010/main" val="3586024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4903978-D98A-5FCB-5D7E-64667357C7B0}"/>
              </a:ext>
            </a:extLst>
          </p:cNvPr>
          <p:cNvSpPr>
            <a:spLocks noGrp="1" noChangeArrowheads="1"/>
          </p:cNvSpPr>
          <p:nvPr>
            <p:ph type="title"/>
          </p:nvPr>
        </p:nvSpPr>
        <p:spPr>
          <a:xfrm>
            <a:off x="4629150" y="304800"/>
            <a:ext cx="6191250" cy="457200"/>
          </a:xfrm>
        </p:spPr>
        <p:txBody>
          <a:bodyPr>
            <a:normAutofit fontScale="90000"/>
          </a:bodyPr>
          <a:lstStyle/>
          <a:p>
            <a:pPr algn="ctr" eaLnBrk="1" hangingPunct="1"/>
            <a:r>
              <a:rPr lang="ru-RU" altLang="ru-RU" sz="2800" b="1" dirty="0">
                <a:solidFill>
                  <a:srgbClr val="92D050"/>
                </a:solidFill>
                <a:latin typeface="Times New Roman" panose="02020603050405020304" pitchFamily="18" charset="0"/>
                <a:cs typeface="Times New Roman" panose="02020603050405020304" pitchFamily="18" charset="0"/>
              </a:rPr>
              <a:t>Рекомендации для общения учителя  </a:t>
            </a:r>
            <a:br>
              <a:rPr lang="ru-RU" altLang="ru-RU" sz="2800" b="1" dirty="0">
                <a:solidFill>
                  <a:srgbClr val="92D050"/>
                </a:solidFill>
                <a:latin typeface="Times New Roman" panose="02020603050405020304" pitchFamily="18" charset="0"/>
                <a:cs typeface="Times New Roman" panose="02020603050405020304" pitchFamily="18" charset="0"/>
              </a:rPr>
            </a:br>
            <a:r>
              <a:rPr lang="ru-RU" altLang="ru-RU" sz="2800" b="1" dirty="0">
                <a:solidFill>
                  <a:srgbClr val="92D050"/>
                </a:solidFill>
                <a:latin typeface="Times New Roman" panose="02020603050405020304" pitchFamily="18" charset="0"/>
                <a:cs typeface="Times New Roman" panose="02020603050405020304" pitchFamily="18" charset="0"/>
              </a:rPr>
              <a:t>с конфликтными родителями</a:t>
            </a:r>
            <a:endParaRPr lang="en-US" altLang="ru-RU" sz="2800" b="1" dirty="0">
              <a:solidFill>
                <a:srgbClr val="92D050"/>
              </a:solidFill>
              <a:latin typeface="Times New Roman" panose="02020603050405020304" pitchFamily="18" charset="0"/>
              <a:cs typeface="Times New Roman" panose="02020603050405020304" pitchFamily="18" charset="0"/>
            </a:endParaRPr>
          </a:p>
        </p:txBody>
      </p:sp>
      <p:sp>
        <p:nvSpPr>
          <p:cNvPr id="23555" name="Rectangle 3">
            <a:extLst>
              <a:ext uri="{FF2B5EF4-FFF2-40B4-BE49-F238E27FC236}">
                <a16:creationId xmlns:a16="http://schemas.microsoft.com/office/drawing/2014/main" id="{81CA9CA6-6A38-B8BA-AE7E-1C02060E497C}"/>
              </a:ext>
            </a:extLst>
          </p:cNvPr>
          <p:cNvSpPr>
            <a:spLocks noGrp="1" noChangeArrowheads="1"/>
          </p:cNvSpPr>
          <p:nvPr>
            <p:ph type="body" idx="1"/>
          </p:nvPr>
        </p:nvSpPr>
        <p:spPr>
          <a:xfrm>
            <a:off x="1602659" y="1447800"/>
            <a:ext cx="8766636" cy="5105400"/>
          </a:xfrm>
        </p:spPr>
        <p:txBody>
          <a:bodyPr>
            <a:normAutofit fontScale="92500" lnSpcReduction="10000"/>
          </a:bodyPr>
          <a:lstStyle/>
          <a:p>
            <a:pPr marL="457200" indent="-457200">
              <a:buFont typeface="+mj-lt"/>
              <a:buAutoNum type="arabicPeriod"/>
            </a:pPr>
            <a:r>
              <a:rPr lang="ru-RU" altLang="ru-RU" sz="2200" b="1" dirty="0">
                <a:latin typeface="Times New Roman" panose="02020603050405020304" pitchFamily="18" charset="0"/>
                <a:cs typeface="Times New Roman" panose="02020603050405020304" pitchFamily="18" charset="0"/>
              </a:rPr>
              <a:t>Сохранять профессиональную позицию, нацеленность на интересы </a:t>
            </a:r>
            <a:r>
              <a:rPr lang="ru-RU" altLang="ru-RU" sz="2200" b="1" dirty="0" smtClean="0">
                <a:latin typeface="Times New Roman" panose="02020603050405020304" pitchFamily="18" charset="0"/>
                <a:cs typeface="Times New Roman" panose="02020603050405020304" pitchFamily="18" charset="0"/>
              </a:rPr>
              <a:t>детей</a:t>
            </a:r>
            <a:endParaRPr lang="ru-RU" altLang="ru-RU" sz="22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200" b="1" dirty="0">
                <a:latin typeface="Times New Roman" panose="02020603050405020304" pitchFamily="18" charset="0"/>
                <a:cs typeface="Times New Roman" panose="02020603050405020304" pitchFamily="18" charset="0"/>
              </a:rPr>
              <a:t>Выдерживать уважительный тон, не переходить на </a:t>
            </a:r>
            <a:r>
              <a:rPr lang="ru-RU" altLang="ru-RU" sz="2200" b="1" dirty="0" smtClean="0">
                <a:latin typeface="Times New Roman" panose="02020603050405020304" pitchFamily="18" charset="0"/>
                <a:cs typeface="Times New Roman" panose="02020603050405020304" pitchFamily="18" charset="0"/>
              </a:rPr>
              <a:t>личности</a:t>
            </a:r>
            <a:endParaRPr lang="ru-RU" altLang="ru-RU" sz="22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200" b="1" dirty="0">
                <a:latin typeface="Times New Roman" panose="02020603050405020304" pitchFamily="18" charset="0"/>
                <a:cs typeface="Times New Roman" panose="02020603050405020304" pitchFamily="18" charset="0"/>
              </a:rPr>
              <a:t>Отметить в положительном ключе включенность родителя в школьные дела </a:t>
            </a:r>
            <a:r>
              <a:rPr lang="ru-RU" altLang="ru-RU" sz="2200" b="1" dirty="0" smtClean="0">
                <a:latin typeface="Times New Roman" panose="02020603050405020304" pitchFamily="18" charset="0"/>
                <a:cs typeface="Times New Roman" panose="02020603050405020304" pitchFamily="18" charset="0"/>
              </a:rPr>
              <a:t>ребенка</a:t>
            </a:r>
            <a:endParaRPr lang="ru-RU" altLang="ru-RU" sz="22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200" b="1" dirty="0">
                <a:latin typeface="Times New Roman" panose="02020603050405020304" pitchFamily="18" charset="0"/>
                <a:cs typeface="Times New Roman" panose="02020603050405020304" pitchFamily="18" charset="0"/>
              </a:rPr>
              <a:t>Вести разговор в духе партнерства и </a:t>
            </a:r>
            <a:r>
              <a:rPr lang="ru-RU" altLang="ru-RU" sz="2200" b="1" dirty="0" smtClean="0">
                <a:latin typeface="Times New Roman" panose="02020603050405020304" pitchFamily="18" charset="0"/>
                <a:cs typeface="Times New Roman" panose="02020603050405020304" pitchFamily="18" charset="0"/>
              </a:rPr>
              <a:t>сотрудничества</a:t>
            </a:r>
            <a:endParaRPr lang="ru-RU" altLang="ru-RU" sz="22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200" b="1" dirty="0">
                <a:latin typeface="Times New Roman" panose="02020603050405020304" pitchFamily="18" charset="0"/>
                <a:cs typeface="Times New Roman" panose="02020603050405020304" pitchFamily="18" charset="0"/>
              </a:rPr>
              <a:t>Предлагать варианты разрешения ситуации, четко обозначая </a:t>
            </a:r>
            <a:r>
              <a:rPr lang="ru-RU" altLang="ru-RU" sz="2200" b="1" dirty="0" smtClean="0">
                <a:latin typeface="Times New Roman" panose="02020603050405020304" pitchFamily="18" charset="0"/>
                <a:cs typeface="Times New Roman" panose="02020603050405020304" pitchFamily="18" charset="0"/>
              </a:rPr>
              <a:t>границы</a:t>
            </a:r>
            <a:endParaRPr lang="ru-RU" altLang="ru-RU" sz="22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200" b="1" dirty="0">
                <a:latin typeface="Times New Roman" panose="02020603050405020304" pitchFamily="18" charset="0"/>
                <a:cs typeface="Times New Roman" panose="02020603050405020304" pitchFamily="18" charset="0"/>
              </a:rPr>
              <a:t>Имеет смысл обсудить возможность использования технологий групповой работы с привлечением педагога-психолога, социального </a:t>
            </a:r>
            <a:r>
              <a:rPr lang="ru-RU" altLang="ru-RU" sz="2200" b="1" dirty="0" smtClean="0">
                <a:latin typeface="Times New Roman" panose="02020603050405020304" pitchFamily="18" charset="0"/>
                <a:cs typeface="Times New Roman" panose="02020603050405020304" pitchFamily="18" charset="0"/>
              </a:rPr>
              <a:t>педагога</a:t>
            </a:r>
            <a:endParaRPr lang="ru-RU" altLang="ru-RU" sz="2200" b="1"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936F041-9D98-9623-2DB4-D058991B7861}"/>
              </a:ext>
            </a:extLst>
          </p:cNvPr>
          <p:cNvSpPr>
            <a:spLocks noGrp="1" noChangeArrowheads="1"/>
          </p:cNvSpPr>
          <p:nvPr>
            <p:ph type="title"/>
          </p:nvPr>
        </p:nvSpPr>
        <p:spPr>
          <a:xfrm>
            <a:off x="2238375" y="228600"/>
            <a:ext cx="9010650" cy="457200"/>
          </a:xfrm>
        </p:spPr>
        <p:txBody>
          <a:bodyPr>
            <a:normAutofit fontScale="90000"/>
          </a:bodyPr>
          <a:lstStyle/>
          <a:p>
            <a:pPr algn="ctr" eaLnBrk="1" hangingPunct="1"/>
            <a:r>
              <a:rPr lang="ru-RU" altLang="ru-RU" sz="2800" b="1" dirty="0">
                <a:solidFill>
                  <a:srgbClr val="92D050"/>
                </a:solidFill>
                <a:latin typeface="Times New Roman" panose="02020603050405020304" pitchFamily="18" charset="0"/>
                <a:cs typeface="Times New Roman" panose="02020603050405020304" pitchFamily="18" charset="0"/>
              </a:rPr>
              <a:t>Рекомендации при работе с родителями «трудных учеников»</a:t>
            </a:r>
            <a:endParaRPr lang="en-US" altLang="ru-RU" sz="2800" b="1" dirty="0">
              <a:solidFill>
                <a:srgbClr val="92D050"/>
              </a:solidFill>
              <a:latin typeface="Times New Roman" panose="02020603050405020304" pitchFamily="18" charset="0"/>
              <a:cs typeface="Times New Roman" panose="02020603050405020304" pitchFamily="18" charset="0"/>
            </a:endParaRPr>
          </a:p>
        </p:txBody>
      </p:sp>
      <p:sp>
        <p:nvSpPr>
          <p:cNvPr id="24579" name="Rectangle 3">
            <a:extLst>
              <a:ext uri="{FF2B5EF4-FFF2-40B4-BE49-F238E27FC236}">
                <a16:creationId xmlns:a16="http://schemas.microsoft.com/office/drawing/2014/main" id="{FBBC1D17-3400-E812-1A16-F2AE05544BB4}"/>
              </a:ext>
            </a:extLst>
          </p:cNvPr>
          <p:cNvSpPr>
            <a:spLocks noGrp="1" noChangeArrowheads="1"/>
          </p:cNvSpPr>
          <p:nvPr>
            <p:ph type="body" idx="1"/>
          </p:nvPr>
        </p:nvSpPr>
        <p:spPr>
          <a:xfrm>
            <a:off x="1130710" y="1143000"/>
            <a:ext cx="9537290" cy="5715000"/>
          </a:xfrm>
        </p:spPr>
        <p:txBody>
          <a:bodyPr>
            <a:normAutofit fontScale="92500" lnSpcReduction="10000"/>
          </a:bodyPr>
          <a:lstStyle/>
          <a:p>
            <a:r>
              <a:rPr lang="ru-RU" altLang="ru-RU" sz="2200" b="1" dirty="0">
                <a:latin typeface="Times New Roman" panose="02020603050405020304" pitchFamily="18" charset="0"/>
                <a:cs typeface="Times New Roman" panose="02020603050405020304" pitchFamily="18" charset="0"/>
              </a:rPr>
              <a:t>Не</a:t>
            </a:r>
            <a:r>
              <a:rPr lang="ru-RU" altLang="ru-RU" sz="2200" b="1" dirty="0">
                <a:solidFill>
                  <a:schemeClr val="bg2"/>
                </a:solidFill>
                <a:latin typeface="Times New Roman" panose="02020603050405020304" pitchFamily="18" charset="0"/>
                <a:cs typeface="Times New Roman" panose="02020603050405020304" pitchFamily="18" charset="0"/>
              </a:rPr>
              <a:t> </a:t>
            </a:r>
            <a:r>
              <a:rPr lang="ru-RU" altLang="ru-RU" sz="2200" b="1" dirty="0">
                <a:latin typeface="Times New Roman" panose="02020603050405020304" pitchFamily="18" charset="0"/>
                <a:cs typeface="Times New Roman" panose="02020603050405020304" pitchFamily="18" charset="0"/>
              </a:rPr>
              <a:t>попадать под влияние </a:t>
            </a:r>
            <a:r>
              <a:rPr lang="ru-RU" altLang="ru-RU" sz="2200" b="1" dirty="0" smtClean="0">
                <a:latin typeface="Times New Roman" panose="02020603050405020304" pitchFamily="18" charset="0"/>
                <a:cs typeface="Times New Roman" panose="02020603050405020304" pitchFamily="18" charset="0"/>
              </a:rPr>
              <a:t>родителей</a:t>
            </a:r>
            <a:endParaRPr lang="ru-RU" altLang="ru-RU" sz="2200" b="1" dirty="0">
              <a:latin typeface="Times New Roman" panose="02020603050405020304" pitchFamily="18" charset="0"/>
              <a:cs typeface="Times New Roman" panose="02020603050405020304" pitchFamily="18" charset="0"/>
            </a:endParaRPr>
          </a:p>
          <a:p>
            <a:r>
              <a:rPr lang="ru-RU" altLang="ru-RU" sz="2200" b="1" dirty="0">
                <a:latin typeface="Times New Roman" panose="02020603050405020304" pitchFamily="18" charset="0"/>
                <a:cs typeface="Times New Roman" panose="02020603050405020304" pitchFamily="18" charset="0"/>
              </a:rPr>
              <a:t>Необходимо подчеркнуть способность к общению как профессиональное качество </a:t>
            </a:r>
            <a:r>
              <a:rPr lang="ru-RU" altLang="ru-RU" sz="2200" b="1" dirty="0" smtClean="0">
                <a:latin typeface="Times New Roman" panose="02020603050405020304" pitchFamily="18" charset="0"/>
                <a:cs typeface="Times New Roman" panose="02020603050405020304" pitchFamily="18" charset="0"/>
              </a:rPr>
              <a:t>учителя</a:t>
            </a:r>
            <a:endParaRPr lang="ru-RU" altLang="ru-RU" sz="2200" b="1" dirty="0">
              <a:latin typeface="Times New Roman" panose="02020603050405020304" pitchFamily="18" charset="0"/>
              <a:cs typeface="Times New Roman" panose="02020603050405020304" pitchFamily="18" charset="0"/>
            </a:endParaRPr>
          </a:p>
          <a:p>
            <a:r>
              <a:rPr lang="ru-RU" altLang="ru-RU" sz="2200" b="1" dirty="0">
                <a:latin typeface="Times New Roman" panose="02020603050405020304" pitchFamily="18" charset="0"/>
                <a:cs typeface="Times New Roman" panose="02020603050405020304" pitchFamily="18" charset="0"/>
              </a:rPr>
              <a:t>Не </a:t>
            </a:r>
            <a:r>
              <a:rPr lang="ru-RU" altLang="ru-RU" sz="2200" b="1" dirty="0" smtClean="0">
                <a:latin typeface="Times New Roman" panose="02020603050405020304" pitchFamily="18" charset="0"/>
                <a:cs typeface="Times New Roman" panose="02020603050405020304" pitchFamily="18" charset="0"/>
              </a:rPr>
              <a:t>отталкивать, </a:t>
            </a:r>
            <a:r>
              <a:rPr lang="ru-RU" altLang="ru-RU" sz="2200" b="1" dirty="0">
                <a:latin typeface="Times New Roman" panose="02020603050405020304" pitchFamily="18" charset="0"/>
                <a:cs typeface="Times New Roman" panose="02020603050405020304" pitchFamily="18" charset="0"/>
              </a:rPr>
              <a:t>а привлекайте к </a:t>
            </a:r>
            <a:r>
              <a:rPr lang="ru-RU" altLang="ru-RU" sz="2200" b="1" dirty="0" smtClean="0">
                <a:latin typeface="Times New Roman" panose="02020603050405020304" pitchFamily="18" charset="0"/>
                <a:cs typeface="Times New Roman" panose="02020603050405020304" pitchFamily="18" charset="0"/>
              </a:rPr>
              <a:t>сотрудничеству</a:t>
            </a:r>
            <a:endParaRPr lang="ru-RU" altLang="ru-RU" sz="2200" b="1" dirty="0">
              <a:latin typeface="Times New Roman" panose="02020603050405020304" pitchFamily="18" charset="0"/>
              <a:cs typeface="Times New Roman" panose="02020603050405020304" pitchFamily="18" charset="0"/>
            </a:endParaRPr>
          </a:p>
          <a:p>
            <a:r>
              <a:rPr lang="ru-RU" altLang="ru-RU" sz="2200" b="1" dirty="0" smtClean="0">
                <a:latin typeface="Times New Roman" panose="02020603050405020304" pitchFamily="18" charset="0"/>
                <a:cs typeface="Times New Roman" panose="02020603050405020304" pitchFamily="18" charset="0"/>
              </a:rPr>
              <a:t>Развивать </a:t>
            </a:r>
            <a:r>
              <a:rPr lang="ru-RU" altLang="ru-RU" sz="2200" b="1" dirty="0">
                <a:latin typeface="Times New Roman" panose="02020603050405020304" pitchFamily="18" charset="0"/>
                <a:cs typeface="Times New Roman" panose="02020603050405020304" pitchFamily="18" charset="0"/>
              </a:rPr>
              <a:t>в себе стремление к равной позиции с </a:t>
            </a:r>
            <a:r>
              <a:rPr lang="ru-RU" altLang="ru-RU" sz="2200" b="1" dirty="0" smtClean="0">
                <a:latin typeface="Times New Roman" panose="02020603050405020304" pitchFamily="18" charset="0"/>
                <a:cs typeface="Times New Roman" panose="02020603050405020304" pitchFamily="18" charset="0"/>
              </a:rPr>
              <a:t>родителями</a:t>
            </a:r>
            <a:endParaRPr lang="ru-RU" altLang="ru-RU" sz="2200" b="1" dirty="0">
              <a:latin typeface="Times New Roman" panose="02020603050405020304" pitchFamily="18" charset="0"/>
              <a:cs typeface="Times New Roman" panose="02020603050405020304" pitchFamily="18" charset="0"/>
            </a:endParaRPr>
          </a:p>
          <a:p>
            <a:r>
              <a:rPr lang="ru-RU" altLang="ru-RU" sz="2200" b="1" dirty="0" smtClean="0">
                <a:latin typeface="Times New Roman" panose="02020603050405020304" pitchFamily="18" charset="0"/>
                <a:cs typeface="Times New Roman" panose="02020603050405020304" pitchFamily="18" charset="0"/>
              </a:rPr>
              <a:t>Подчеркивать </a:t>
            </a:r>
            <a:r>
              <a:rPr lang="ru-RU" altLang="ru-RU" sz="2200" b="1" dirty="0">
                <a:latin typeface="Times New Roman" panose="02020603050405020304" pitchFamily="18" charset="0"/>
                <a:cs typeface="Times New Roman" panose="02020603050405020304" pitchFamily="18" charset="0"/>
              </a:rPr>
              <a:t>значение родителя в этом </a:t>
            </a:r>
            <a:r>
              <a:rPr lang="ru-RU" altLang="ru-RU" sz="2200" b="1" dirty="0" smtClean="0">
                <a:latin typeface="Times New Roman" panose="02020603050405020304" pitchFamily="18" charset="0"/>
                <a:cs typeface="Times New Roman" panose="02020603050405020304" pitchFamily="18" charset="0"/>
              </a:rPr>
              <a:t>процессе</a:t>
            </a:r>
            <a:endParaRPr lang="ru-RU" altLang="ru-RU" sz="2200" b="1" dirty="0">
              <a:latin typeface="Times New Roman" panose="02020603050405020304" pitchFamily="18" charset="0"/>
              <a:cs typeface="Times New Roman" panose="02020603050405020304" pitchFamily="18" charset="0"/>
            </a:endParaRPr>
          </a:p>
          <a:p>
            <a:r>
              <a:rPr lang="ru-RU" altLang="ru-RU" sz="2200" b="1" dirty="0" smtClean="0">
                <a:latin typeface="Times New Roman" panose="02020603050405020304" pitchFamily="18" charset="0"/>
                <a:cs typeface="Times New Roman" panose="02020603050405020304" pitchFamily="18" charset="0"/>
              </a:rPr>
              <a:t>Показать </a:t>
            </a:r>
            <a:r>
              <a:rPr lang="ru-RU" altLang="ru-RU" sz="2200" b="1" dirty="0">
                <a:latin typeface="Times New Roman" panose="02020603050405020304" pitchFamily="18" charset="0"/>
                <a:cs typeface="Times New Roman" panose="02020603050405020304" pitchFamily="18" charset="0"/>
              </a:rPr>
              <a:t>родителям свою заботу по отношению к его </a:t>
            </a:r>
            <a:r>
              <a:rPr lang="ru-RU" altLang="ru-RU" sz="2200" b="1" dirty="0" smtClean="0">
                <a:latin typeface="Times New Roman" panose="02020603050405020304" pitchFamily="18" charset="0"/>
                <a:cs typeface="Times New Roman" panose="02020603050405020304" pitchFamily="18" charset="0"/>
              </a:rPr>
              <a:t>ребенку</a:t>
            </a:r>
            <a:endParaRPr lang="ru-RU" altLang="ru-RU" sz="2200" b="1" dirty="0">
              <a:latin typeface="Times New Roman" panose="02020603050405020304" pitchFamily="18" charset="0"/>
              <a:cs typeface="Times New Roman" panose="02020603050405020304" pitchFamily="18" charset="0"/>
            </a:endParaRPr>
          </a:p>
          <a:p>
            <a:r>
              <a:rPr lang="ru-RU" altLang="ru-RU" sz="2200" b="1" dirty="0">
                <a:latin typeface="Times New Roman" panose="02020603050405020304" pitchFamily="18" charset="0"/>
                <a:cs typeface="Times New Roman" panose="02020603050405020304" pitchFamily="18" charset="0"/>
              </a:rPr>
              <a:t>Не </a:t>
            </a:r>
            <a:r>
              <a:rPr lang="ru-RU" altLang="ru-RU" sz="2200" b="1" dirty="0" smtClean="0">
                <a:latin typeface="Times New Roman" panose="02020603050405020304" pitchFamily="18" charset="0"/>
                <a:cs typeface="Times New Roman" panose="02020603050405020304" pitchFamily="18" charset="0"/>
              </a:rPr>
              <a:t>стремится </a:t>
            </a:r>
            <a:r>
              <a:rPr lang="ru-RU" altLang="ru-RU" sz="2200" b="1" dirty="0">
                <a:latin typeface="Times New Roman" panose="02020603050405020304" pitchFamily="18" charset="0"/>
                <a:cs typeface="Times New Roman" panose="02020603050405020304" pitchFamily="18" charset="0"/>
              </a:rPr>
              <a:t>во что бы то ни стало отстаивать собственную </a:t>
            </a:r>
            <a:r>
              <a:rPr lang="ru-RU" altLang="ru-RU" sz="2200" b="1" dirty="0" smtClean="0">
                <a:latin typeface="Times New Roman" panose="02020603050405020304" pitchFamily="18" charset="0"/>
                <a:cs typeface="Times New Roman" panose="02020603050405020304" pitchFamily="18" charset="0"/>
              </a:rPr>
              <a:t>позицию</a:t>
            </a:r>
            <a:endParaRPr lang="ru-RU" altLang="ru-RU" sz="2200" b="1" dirty="0">
              <a:latin typeface="Times New Roman" panose="02020603050405020304" pitchFamily="18" charset="0"/>
              <a:cs typeface="Times New Roman" panose="02020603050405020304" pitchFamily="18" charset="0"/>
            </a:endParaRPr>
          </a:p>
          <a:p>
            <a:r>
              <a:rPr lang="ru-RU" altLang="ru-RU" sz="2200" b="1" dirty="0" smtClean="0">
                <a:latin typeface="Times New Roman" panose="02020603050405020304" pitchFamily="18" charset="0"/>
                <a:cs typeface="Times New Roman" panose="02020603050405020304" pitchFamily="18" charset="0"/>
              </a:rPr>
              <a:t>Обсуждать </a:t>
            </a:r>
            <a:r>
              <a:rPr lang="ru-RU" altLang="ru-RU" sz="2200" b="1" dirty="0">
                <a:latin typeface="Times New Roman" panose="02020603050405020304" pitchFamily="18" charset="0"/>
                <a:cs typeface="Times New Roman" panose="02020603050405020304" pitchFamily="18" charset="0"/>
              </a:rPr>
              <a:t>проблему, а не личные качества </a:t>
            </a:r>
            <a:r>
              <a:rPr lang="ru-RU" altLang="ru-RU" sz="2200" b="1" dirty="0" smtClean="0">
                <a:latin typeface="Times New Roman" panose="02020603050405020304" pitchFamily="18" charset="0"/>
                <a:cs typeface="Times New Roman" panose="02020603050405020304" pitchFamily="18" charset="0"/>
              </a:rPr>
              <a:t>ученика</a:t>
            </a:r>
            <a:endParaRPr lang="ru-RU" altLang="ru-RU" sz="2200" b="1" dirty="0">
              <a:latin typeface="Times New Roman" panose="02020603050405020304" pitchFamily="18" charset="0"/>
              <a:cs typeface="Times New Roman" panose="02020603050405020304" pitchFamily="18" charset="0"/>
            </a:endParaRPr>
          </a:p>
          <a:p>
            <a:r>
              <a:rPr lang="ru-RU" altLang="ru-RU" sz="2200" b="1" dirty="0">
                <a:latin typeface="Times New Roman" panose="02020603050405020304" pitchFamily="18" charset="0"/>
                <a:cs typeface="Times New Roman" panose="02020603050405020304" pitchFamily="18" charset="0"/>
              </a:rPr>
              <a:t>  Не </a:t>
            </a:r>
            <a:r>
              <a:rPr lang="ru-RU" altLang="ru-RU" sz="2200" b="1" dirty="0" smtClean="0">
                <a:latin typeface="Times New Roman" panose="02020603050405020304" pitchFamily="18" charset="0"/>
                <a:cs typeface="Times New Roman" panose="02020603050405020304" pitchFamily="18" charset="0"/>
              </a:rPr>
              <a:t>верить </a:t>
            </a:r>
            <a:r>
              <a:rPr lang="ru-RU" altLang="ru-RU" sz="2200" b="1" dirty="0">
                <a:latin typeface="Times New Roman" panose="02020603050405020304" pitchFamily="18" charset="0"/>
                <a:cs typeface="Times New Roman" panose="02020603050405020304" pitchFamily="18" charset="0"/>
              </a:rPr>
              <a:t>«генетике</a:t>
            </a:r>
            <a:r>
              <a:rPr lang="ru-RU" altLang="ru-RU" sz="2200" b="1" dirty="0" smtClean="0">
                <a:latin typeface="Times New Roman" panose="02020603050405020304" pitchFamily="18" charset="0"/>
                <a:cs typeface="Times New Roman" panose="02020603050405020304" pitchFamily="18" charset="0"/>
              </a:rPr>
              <a:t>»</a:t>
            </a:r>
            <a:endParaRPr lang="ru-RU" altLang="ru-RU" sz="2200" b="1" dirty="0">
              <a:latin typeface="Times New Roman" panose="02020603050405020304" pitchFamily="18" charset="0"/>
              <a:cs typeface="Times New Roman" panose="02020603050405020304" pitchFamily="18" charset="0"/>
            </a:endParaRPr>
          </a:p>
          <a:p>
            <a:r>
              <a:rPr lang="ru-RU" altLang="ru-RU" sz="2200" b="1" dirty="0">
                <a:latin typeface="Times New Roman" panose="02020603050405020304" pitchFamily="18" charset="0"/>
                <a:cs typeface="Times New Roman" panose="02020603050405020304" pitchFamily="18" charset="0"/>
              </a:rPr>
              <a:t>«Мы вместе против проблемы, а не против друг друга</a:t>
            </a:r>
            <a:r>
              <a:rPr lang="ru-RU" altLang="ru-RU" sz="2200" b="1" dirty="0" smtClean="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a:p>
            <a:pPr>
              <a:buFontTx/>
              <a:buChar char="-"/>
            </a:pPr>
            <a:endParaRPr lang="ru-RU" altLang="ru-RU" sz="2200" b="1"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D55E99-C8F2-DD9E-1C0F-4EAD63F1E900}"/>
              </a:ext>
            </a:extLst>
          </p:cNvPr>
          <p:cNvSpPr>
            <a:spLocks noGrp="1"/>
          </p:cNvSpPr>
          <p:nvPr>
            <p:ph type="title"/>
          </p:nvPr>
        </p:nvSpPr>
        <p:spPr>
          <a:xfrm>
            <a:off x="1629624" y="808056"/>
            <a:ext cx="8940515" cy="1077229"/>
          </a:xfrm>
        </p:spPr>
        <p:txBody>
          <a:bodyPr>
            <a:normAutofit fontScale="90000"/>
          </a:bodyPr>
          <a:lstStyle/>
          <a:p>
            <a:pPr algn="ctr"/>
            <a:r>
              <a:rPr lang="ru-RU" dirty="0"/>
              <a:t>Для сохранения и укрепления социально-психологического здоровья обучающихся образовательные организации должны организовывать эффективное сопровождение процессов развития, обучения, воспитания, социализации детей, создавать особую культуру поддержки и </a:t>
            </a:r>
            <a:r>
              <a:rPr lang="ru-RU" dirty="0" smtClean="0"/>
              <a:t>помощи</a:t>
            </a:r>
            <a:br>
              <a:rPr lang="ru-RU" dirty="0" smtClean="0"/>
            </a:br>
            <a:r>
              <a:rPr lang="ru-RU" dirty="0" smtClean="0"/>
              <a:t/>
            </a:r>
            <a:br>
              <a:rPr lang="ru-RU" dirty="0" smtClean="0"/>
            </a:br>
            <a:r>
              <a:rPr lang="ru-RU" dirty="0" smtClean="0"/>
              <a:t>Важную </a:t>
            </a:r>
            <a:r>
              <a:rPr lang="ru-RU" dirty="0"/>
              <a:t>роль в этом играет взаимодействие всех специалистов вовлеченных </a:t>
            </a:r>
            <a:r>
              <a:rPr lang="ru-RU" dirty="0" smtClean="0"/>
              <a:t/>
            </a:r>
            <a:br>
              <a:rPr lang="ru-RU" dirty="0" smtClean="0"/>
            </a:br>
            <a:r>
              <a:rPr lang="ru-RU" dirty="0" smtClean="0"/>
              <a:t>в учебно-воспитательный </a:t>
            </a:r>
            <a:r>
              <a:rPr lang="ru-RU" dirty="0"/>
              <a:t>процесс с активным привлечением </a:t>
            </a:r>
            <a:r>
              <a:rPr lang="ru-RU" dirty="0" smtClean="0"/>
              <a:t>родителей</a:t>
            </a:r>
            <a:br>
              <a:rPr lang="ru-RU" dirty="0" smtClean="0"/>
            </a:br>
            <a:r>
              <a:rPr lang="ru-RU" dirty="0" smtClean="0"/>
              <a:t>(</a:t>
            </a:r>
            <a:r>
              <a:rPr lang="ru-RU" dirty="0"/>
              <a:t>законных представителей</a:t>
            </a:r>
            <a:r>
              <a:rPr lang="ru-RU" dirty="0" smtClean="0"/>
              <a:t>)</a:t>
            </a:r>
            <a:endParaRPr lang="ru-RU" dirty="0"/>
          </a:p>
        </p:txBody>
      </p:sp>
    </p:spTree>
    <p:extLst>
      <p:ext uri="{BB962C8B-B14F-4D97-AF65-F5344CB8AC3E}">
        <p14:creationId xmlns:p14="http://schemas.microsoft.com/office/powerpoint/2010/main" val="1178369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169A5-9F91-753F-2718-5A1104E3879D}"/>
              </a:ext>
            </a:extLst>
          </p:cNvPr>
          <p:cNvSpPr>
            <a:spLocks noGrp="1"/>
          </p:cNvSpPr>
          <p:nvPr>
            <p:ph type="title"/>
          </p:nvPr>
        </p:nvSpPr>
        <p:spPr>
          <a:xfrm>
            <a:off x="1231270" y="971017"/>
            <a:ext cx="10036497" cy="5140071"/>
          </a:xfrm>
        </p:spPr>
        <p:txBody>
          <a:bodyPr>
            <a:normAutofit fontScale="90000"/>
          </a:bodyPr>
          <a:lstStyle/>
          <a:p>
            <a:r>
              <a:rPr lang="ru-RU" dirty="0"/>
              <a:t>У каждой школы свои потребности в зависимости от типа (частная, государственная, гимназия и т.п.), региона, от представления администрации о приоритетах образовательного процесса. </a:t>
            </a:r>
            <a:r>
              <a:rPr lang="ru-RU" dirty="0" smtClean="0"/>
              <a:t/>
            </a:r>
            <a:br>
              <a:rPr lang="ru-RU" dirty="0" smtClean="0"/>
            </a:br>
            <a:r>
              <a:rPr lang="ru-RU" dirty="0"/>
              <a:t/>
            </a:r>
            <a:br>
              <a:rPr lang="ru-RU" dirty="0"/>
            </a:br>
            <a:r>
              <a:rPr lang="ru-RU" dirty="0" smtClean="0"/>
              <a:t>Поэтому </a:t>
            </a:r>
            <a:r>
              <a:rPr lang="ru-RU" dirty="0"/>
              <a:t>очень важно иметь запрос руководства школы о том, какой результат оно хочет получить от деятельности психолога. </a:t>
            </a:r>
            <a:r>
              <a:rPr lang="ru-RU" dirty="0" smtClean="0"/>
              <a:t/>
            </a:r>
            <a:br>
              <a:rPr lang="ru-RU" dirty="0" smtClean="0"/>
            </a:br>
            <a:r>
              <a:rPr lang="ru-RU" dirty="0"/>
              <a:t/>
            </a:r>
            <a:br>
              <a:rPr lang="ru-RU" dirty="0"/>
            </a:br>
            <a:r>
              <a:rPr lang="ru-RU" dirty="0" smtClean="0"/>
              <a:t>Иначе </a:t>
            </a:r>
            <a:r>
              <a:rPr lang="ru-RU" dirty="0"/>
              <a:t>впоследствии можно прогнозировать возникновение различных конфликтных ситуаций</a:t>
            </a:r>
          </a:p>
        </p:txBody>
      </p:sp>
    </p:spTree>
    <p:extLst>
      <p:ext uri="{BB962C8B-B14F-4D97-AF65-F5344CB8AC3E}">
        <p14:creationId xmlns:p14="http://schemas.microsoft.com/office/powerpoint/2010/main" val="3302467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E1061B-5710-950D-9B6D-B33A90F7B191}"/>
              </a:ext>
            </a:extLst>
          </p:cNvPr>
          <p:cNvSpPr>
            <a:spLocks noGrp="1"/>
          </p:cNvSpPr>
          <p:nvPr>
            <p:ph type="title"/>
          </p:nvPr>
        </p:nvSpPr>
        <p:spPr>
          <a:xfrm>
            <a:off x="1150374" y="119798"/>
            <a:ext cx="9940413" cy="1650008"/>
          </a:xfrm>
        </p:spPr>
        <p:txBody>
          <a:bodyPr>
            <a:normAutofit fontScale="90000"/>
          </a:bodyPr>
          <a:lstStyle/>
          <a:p>
            <a:r>
              <a:rPr lang="ru-RU" dirty="0"/>
              <a:t>Пирамида деятельности педагога-психолога</a:t>
            </a:r>
            <a:br>
              <a:rPr lang="ru-RU" dirty="0"/>
            </a:br>
            <a:r>
              <a:rPr lang="ru-RU" sz="2000" dirty="0"/>
              <a:t>Ольга Хухлаева. "Психологическое здоровье учащихся как цель работы школьной психологической службы". Газета "Школьный психолог" Издательского дома "Первое сентября", № 14/2007. </a:t>
            </a:r>
            <a:r>
              <a:rPr lang="ru-RU" dirty="0"/>
              <a:t/>
            </a:r>
            <a:br>
              <a:rPr lang="ru-RU" dirty="0"/>
            </a:br>
            <a:endParaRPr lang="ru-RU" dirty="0"/>
          </a:p>
        </p:txBody>
      </p:sp>
      <p:graphicFrame>
        <p:nvGraphicFramePr>
          <p:cNvPr id="6" name="Объект 5">
            <a:extLst>
              <a:ext uri="{FF2B5EF4-FFF2-40B4-BE49-F238E27FC236}">
                <a16:creationId xmlns:a16="http://schemas.microsoft.com/office/drawing/2014/main" id="{28CB92D4-C188-9156-E157-A54460E354F7}"/>
              </a:ext>
            </a:extLst>
          </p:cNvPr>
          <p:cNvGraphicFramePr>
            <a:graphicFrameLocks noGrp="1"/>
          </p:cNvGraphicFramePr>
          <p:nvPr>
            <p:ph idx="1"/>
            <p:extLst>
              <p:ext uri="{D42A27DB-BD31-4B8C-83A1-F6EECF244321}">
                <p14:modId xmlns:p14="http://schemas.microsoft.com/office/powerpoint/2010/main" val="460400384"/>
              </p:ext>
            </p:extLst>
          </p:nvPr>
        </p:nvGraphicFramePr>
        <p:xfrm>
          <a:off x="2472358" y="1338998"/>
          <a:ext cx="9940413" cy="5519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071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3577BB-5DBB-B90D-00F8-CFB29B781B85}"/>
              </a:ext>
            </a:extLst>
          </p:cNvPr>
          <p:cNvSpPr>
            <a:spLocks noGrp="1"/>
          </p:cNvSpPr>
          <p:nvPr>
            <p:ph type="title"/>
          </p:nvPr>
        </p:nvSpPr>
        <p:spPr>
          <a:xfrm>
            <a:off x="963173" y="774178"/>
            <a:ext cx="10088358" cy="1077229"/>
          </a:xfrm>
        </p:spPr>
        <p:txBody>
          <a:bodyPr>
            <a:normAutofit fontScale="90000"/>
          </a:bodyPr>
          <a:lstStyle/>
          <a:p>
            <a:pPr algn="ctr"/>
            <a:r>
              <a:rPr lang="ru-RU" dirty="0"/>
              <a:t>Возможные результаты психологической работы нужно обсуждать с педагогами и родителями, используя презентацию работы психологической службы, семинары, статьи (размещенные на специальных стендах или школьном сайте</a:t>
            </a:r>
            <a:r>
              <a:rPr lang="ru-RU" dirty="0" smtClean="0"/>
              <a:t>)</a:t>
            </a:r>
            <a:br>
              <a:rPr lang="ru-RU" dirty="0" smtClean="0"/>
            </a:br>
            <a:r>
              <a:rPr lang="ru-RU" dirty="0"/>
              <a:t/>
            </a:r>
            <a:br>
              <a:rPr lang="ru-RU" dirty="0"/>
            </a:br>
            <a:r>
              <a:rPr lang="ru-RU" dirty="0" smtClean="0"/>
              <a:t>Это </a:t>
            </a:r>
            <a:r>
              <a:rPr lang="ru-RU" dirty="0"/>
              <a:t>поможет избежать манипуляций со стороны педагогов и родителей, которые нередко пытаются переложить ответственность за нарушение дисциплины или снижение учебной мотивации учащихся на психолога: «Ребенок плохо учится (нарушает дисциплину), потому что психолог с ним плохо работает</a:t>
            </a:r>
            <a:r>
              <a:rPr lang="ru-RU" dirty="0" smtClean="0"/>
              <a:t>»</a:t>
            </a:r>
            <a:r>
              <a:rPr lang="ru-RU" dirty="0"/>
              <a:t/>
            </a:r>
            <a:br>
              <a:rPr lang="ru-RU" dirty="0"/>
            </a:br>
            <a:endParaRPr lang="ru-RU" dirty="0"/>
          </a:p>
        </p:txBody>
      </p:sp>
    </p:spTree>
    <p:extLst>
      <p:ext uri="{BB962C8B-B14F-4D97-AF65-F5344CB8AC3E}">
        <p14:creationId xmlns:p14="http://schemas.microsoft.com/office/powerpoint/2010/main" val="2055242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CB8B96-AE47-5FF3-DFF1-5858D2C16728}"/>
              </a:ext>
            </a:extLst>
          </p:cNvPr>
          <p:cNvSpPr>
            <a:spLocks noGrp="1"/>
          </p:cNvSpPr>
          <p:nvPr>
            <p:ph type="title"/>
          </p:nvPr>
        </p:nvSpPr>
        <p:spPr>
          <a:xfrm>
            <a:off x="2973946" y="427811"/>
            <a:ext cx="7958331" cy="1077229"/>
          </a:xfrm>
        </p:spPr>
        <p:txBody>
          <a:bodyPr>
            <a:normAutofit fontScale="90000"/>
          </a:bodyPr>
          <a:lstStyle/>
          <a:p>
            <a:r>
              <a:rPr lang="ru-RU" dirty="0">
                <a:solidFill>
                  <a:srgbClr val="92D050"/>
                </a:solidFill>
              </a:rPr>
              <a:t>В.А</a:t>
            </a:r>
            <a:r>
              <a:rPr lang="ru-RU" dirty="0" smtClean="0">
                <a:solidFill>
                  <a:srgbClr val="92D050"/>
                </a:solidFill>
              </a:rPr>
              <a:t>. </a:t>
            </a:r>
            <a:r>
              <a:rPr lang="ru-RU" dirty="0" smtClean="0">
                <a:solidFill>
                  <a:srgbClr val="92D050"/>
                </a:solidFill>
              </a:rPr>
              <a:t>Родионов, М.А</a:t>
            </a:r>
            <a:r>
              <a:rPr lang="ru-RU" dirty="0" smtClean="0">
                <a:solidFill>
                  <a:srgbClr val="92D050"/>
                </a:solidFill>
              </a:rPr>
              <a:t>. Ступницкая</a:t>
            </a:r>
            <a:r>
              <a:rPr lang="ru-RU" dirty="0">
                <a:solidFill>
                  <a:srgbClr val="92D050"/>
                </a:solidFill>
              </a:rPr>
              <a:t/>
            </a:r>
            <a:br>
              <a:rPr lang="ru-RU" dirty="0">
                <a:solidFill>
                  <a:srgbClr val="92D050"/>
                </a:solidFill>
              </a:rPr>
            </a:br>
            <a:r>
              <a:rPr lang="ru-RU" dirty="0">
                <a:solidFill>
                  <a:srgbClr val="92D050"/>
                </a:solidFill>
              </a:rPr>
              <a:t>«Взаимодействие психолога и педагога в учебном процессе» мет</a:t>
            </a:r>
            <a:r>
              <a:rPr lang="ru-RU" dirty="0" smtClean="0">
                <a:solidFill>
                  <a:srgbClr val="92D050"/>
                </a:solidFill>
              </a:rPr>
              <a:t>. реком</a:t>
            </a:r>
            <a:r>
              <a:rPr lang="ru-RU" dirty="0" smtClean="0">
                <a:solidFill>
                  <a:srgbClr val="92D050"/>
                </a:solidFill>
              </a:rPr>
              <a:t>., 2001</a:t>
            </a:r>
            <a:endParaRPr lang="ru-RU" dirty="0">
              <a:solidFill>
                <a:srgbClr val="92D050"/>
              </a:solidFill>
            </a:endParaRPr>
          </a:p>
        </p:txBody>
      </p:sp>
      <p:sp>
        <p:nvSpPr>
          <p:cNvPr id="3" name="Объект 2">
            <a:extLst>
              <a:ext uri="{FF2B5EF4-FFF2-40B4-BE49-F238E27FC236}">
                <a16:creationId xmlns:a16="http://schemas.microsoft.com/office/drawing/2014/main" id="{991E8DEA-794A-14AC-332E-AF8D2A153DA6}"/>
              </a:ext>
            </a:extLst>
          </p:cNvPr>
          <p:cNvSpPr>
            <a:spLocks noGrp="1"/>
          </p:cNvSpPr>
          <p:nvPr>
            <p:ph idx="1"/>
          </p:nvPr>
        </p:nvSpPr>
        <p:spPr>
          <a:xfrm>
            <a:off x="2046083" y="2959510"/>
            <a:ext cx="8524056" cy="3510116"/>
          </a:xfrm>
        </p:spPr>
        <p:txBody>
          <a:bodyPr>
            <a:normAutofit fontScale="92500"/>
          </a:bodyPr>
          <a:lstStyle/>
          <a:p>
            <a:r>
              <a:rPr lang="ru-RU" dirty="0"/>
              <a:t>Один из авторов  в беседе с английским психологом работающим в частной школе, задал вопрос: </a:t>
            </a:r>
            <a:r>
              <a:rPr lang="ru-RU" dirty="0" smtClean="0"/>
              <a:t>«Сколько </a:t>
            </a:r>
            <a:r>
              <a:rPr lang="ru-RU" dirty="0"/>
              <a:t>часов в неделю вы работаете с  учащимися </a:t>
            </a:r>
            <a:r>
              <a:rPr lang="ru-RU" dirty="0" smtClean="0"/>
              <a:t>?». </a:t>
            </a:r>
            <a:r>
              <a:rPr lang="ru-RU" dirty="0"/>
              <a:t>Англичанин ответил, что работает с детьми исключительно в трудных случаях или при приеме в </a:t>
            </a:r>
            <a:r>
              <a:rPr lang="ru-RU" dirty="0" smtClean="0"/>
              <a:t>учреждение</a:t>
            </a:r>
          </a:p>
          <a:p>
            <a:r>
              <a:rPr lang="ru-RU" dirty="0" smtClean="0"/>
              <a:t>« </a:t>
            </a:r>
            <a:r>
              <a:rPr lang="ru-RU" dirty="0"/>
              <a:t>Дело в том,- пояснил он, что в нашей школе учится почти 100 человек и я не в состоянии работать со всеми , поэтому я сотрудничаю с педагогами, т.к большую часть времени ребенок проводит во взаимодействии с ними, именно </a:t>
            </a:r>
            <a:r>
              <a:rPr lang="ru-RU" dirty="0" smtClean="0"/>
              <a:t>педагоги - главные </a:t>
            </a:r>
            <a:r>
              <a:rPr lang="ru-RU" dirty="0"/>
              <a:t>действующие лица в работе с детьми»</a:t>
            </a:r>
          </a:p>
        </p:txBody>
      </p:sp>
    </p:spTree>
    <p:extLst>
      <p:ext uri="{BB962C8B-B14F-4D97-AF65-F5344CB8AC3E}">
        <p14:creationId xmlns:p14="http://schemas.microsoft.com/office/powerpoint/2010/main" val="2759165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EE1BDB-5BCE-E98B-6613-07D90157155A}"/>
              </a:ext>
            </a:extLst>
          </p:cNvPr>
          <p:cNvSpPr>
            <a:spLocks noGrp="1"/>
          </p:cNvSpPr>
          <p:nvPr>
            <p:ph type="title"/>
          </p:nvPr>
        </p:nvSpPr>
        <p:spPr>
          <a:xfrm>
            <a:off x="1295707" y="872307"/>
            <a:ext cx="9438967" cy="5176068"/>
          </a:xfrm>
        </p:spPr>
        <p:txBody>
          <a:bodyPr>
            <a:normAutofit/>
          </a:bodyPr>
          <a:lstStyle/>
          <a:p>
            <a:pPr algn="ctr"/>
            <a:r>
              <a:rPr lang="ru-RU" sz="3000" b="1" dirty="0">
                <a:solidFill>
                  <a:srgbClr val="92D050"/>
                </a:solidFill>
              </a:rPr>
              <a:t>Социально-психологическое </a:t>
            </a:r>
            <a:r>
              <a:rPr lang="ru-RU" sz="3000" b="1" dirty="0" smtClean="0">
                <a:solidFill>
                  <a:srgbClr val="92D050"/>
                </a:solidFill>
              </a:rPr>
              <a:t/>
            </a:r>
            <a:br>
              <a:rPr lang="ru-RU" sz="3000" b="1" dirty="0" smtClean="0">
                <a:solidFill>
                  <a:srgbClr val="92D050"/>
                </a:solidFill>
              </a:rPr>
            </a:br>
            <a:r>
              <a:rPr lang="ru-RU" sz="3000" b="1" dirty="0" smtClean="0">
                <a:solidFill>
                  <a:srgbClr val="92D050"/>
                </a:solidFill>
              </a:rPr>
              <a:t>здоровье </a:t>
            </a:r>
            <a:r>
              <a:rPr lang="ru-RU" sz="3000" b="1" dirty="0">
                <a:solidFill>
                  <a:srgbClr val="92D050"/>
                </a:solidFill>
              </a:rPr>
              <a:t>обучающихся </a:t>
            </a:r>
            <a:r>
              <a:rPr lang="ru-RU" sz="3000" b="1" dirty="0" smtClean="0">
                <a:solidFill>
                  <a:srgbClr val="92D050"/>
                </a:solidFill>
              </a:rPr>
              <a:t/>
            </a:r>
            <a:br>
              <a:rPr lang="ru-RU" sz="3000" b="1" dirty="0" smtClean="0">
                <a:solidFill>
                  <a:srgbClr val="92D050"/>
                </a:solidFill>
              </a:rPr>
            </a:br>
            <a:r>
              <a:rPr lang="ru-RU" sz="3000" dirty="0" smtClean="0"/>
              <a:t>- </a:t>
            </a:r>
            <a:r>
              <a:rPr lang="ru-RU" sz="3000" dirty="0"/>
              <a:t>это стабильное функционирование психики, </a:t>
            </a:r>
            <a:r>
              <a:rPr lang="ru-RU" sz="3000" dirty="0" smtClean="0"/>
              <a:t/>
            </a:r>
            <a:br>
              <a:rPr lang="ru-RU" sz="3000" dirty="0" smtClean="0"/>
            </a:br>
            <a:r>
              <a:rPr lang="ru-RU" sz="3000" dirty="0" smtClean="0"/>
              <a:t>обеспечивающее </a:t>
            </a:r>
            <a:r>
              <a:rPr lang="ru-RU" sz="3000" dirty="0"/>
              <a:t>гармонию между социальными, психологическими и психическими </a:t>
            </a:r>
            <a:r>
              <a:rPr lang="ru-RU" sz="3000" dirty="0" smtClean="0"/>
              <a:t>компонентами </a:t>
            </a:r>
            <a:r>
              <a:rPr lang="ru-RU" sz="3000" dirty="0"/>
              <a:t/>
            </a:r>
            <a:br>
              <a:rPr lang="ru-RU" sz="3000" dirty="0"/>
            </a:br>
            <a:r>
              <a:rPr lang="ru-RU" sz="3000" dirty="0"/>
              <a:t/>
            </a:r>
            <a:br>
              <a:rPr lang="ru-RU" sz="3000" dirty="0"/>
            </a:br>
            <a:r>
              <a:rPr lang="ru-RU" sz="3000" b="1" u="sng" dirty="0">
                <a:solidFill>
                  <a:srgbClr val="92D050"/>
                </a:solidFill>
              </a:rPr>
              <a:t>Оно обусловлено:</a:t>
            </a:r>
            <a:br>
              <a:rPr lang="ru-RU" sz="3000" b="1" u="sng" dirty="0">
                <a:solidFill>
                  <a:srgbClr val="92D050"/>
                </a:solidFill>
              </a:rPr>
            </a:br>
            <a:r>
              <a:rPr lang="ru-RU" sz="3000" dirty="0"/>
              <a:t> наличием позитивного «образа Я»,</a:t>
            </a:r>
            <a:br>
              <a:rPr lang="ru-RU" sz="3000" dirty="0"/>
            </a:br>
            <a:r>
              <a:rPr lang="ru-RU" sz="3000" dirty="0"/>
              <a:t> </a:t>
            </a:r>
            <a:r>
              <a:rPr lang="ru-RU" sz="3000" dirty="0" smtClean="0"/>
              <a:t>потребностью </a:t>
            </a:r>
            <a:r>
              <a:rPr lang="ru-RU" sz="3000" dirty="0"/>
              <a:t>в саморазвитии и самовоспитании, а также отсутствием </a:t>
            </a:r>
            <a:r>
              <a:rPr lang="ru-RU" sz="3000" dirty="0" smtClean="0"/>
              <a:t>заболеваний,</a:t>
            </a:r>
            <a:br>
              <a:rPr lang="ru-RU" sz="3000" dirty="0" smtClean="0"/>
            </a:br>
            <a:r>
              <a:rPr lang="ru-RU" sz="3000" dirty="0" smtClean="0"/>
              <a:t> </a:t>
            </a:r>
            <a:r>
              <a:rPr lang="ru-RU" sz="3000" dirty="0"/>
              <a:t>успешной социализацией и адаптацией в окружающей среде</a:t>
            </a:r>
          </a:p>
        </p:txBody>
      </p:sp>
    </p:spTree>
    <p:extLst>
      <p:ext uri="{BB962C8B-B14F-4D97-AF65-F5344CB8AC3E}">
        <p14:creationId xmlns:p14="http://schemas.microsoft.com/office/powerpoint/2010/main" val="113138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D1AC76-9658-FD18-9DF7-A2CD1D84BADE}"/>
              </a:ext>
            </a:extLst>
          </p:cNvPr>
          <p:cNvSpPr>
            <a:spLocks noGrp="1"/>
          </p:cNvSpPr>
          <p:nvPr>
            <p:ph type="title"/>
          </p:nvPr>
        </p:nvSpPr>
        <p:spPr>
          <a:xfrm>
            <a:off x="1176298" y="139462"/>
            <a:ext cx="9963650" cy="1077229"/>
          </a:xfrm>
        </p:spPr>
        <p:txBody>
          <a:bodyPr>
            <a:normAutofit fontScale="90000"/>
          </a:bodyPr>
          <a:lstStyle/>
          <a:p>
            <a:r>
              <a:rPr lang="ru-RU" b="1" dirty="0">
                <a:solidFill>
                  <a:srgbClr val="92D050"/>
                </a:solidFill>
              </a:rPr>
              <a:t>Для организации взаимодействия педагогов и психолога в  учреждении на данный момент существуют</a:t>
            </a:r>
            <a:r>
              <a:rPr lang="ru-RU" b="1" dirty="0" smtClean="0">
                <a:solidFill>
                  <a:srgbClr val="92D050"/>
                </a:solidFill>
              </a:rPr>
              <a:t>:</a:t>
            </a:r>
            <a:br>
              <a:rPr lang="ru-RU" b="1" dirty="0" smtClean="0">
                <a:solidFill>
                  <a:srgbClr val="92D050"/>
                </a:solidFill>
              </a:rPr>
            </a:br>
            <a:r>
              <a:rPr lang="ru-RU" dirty="0"/>
              <a:t/>
            </a:r>
            <a:br>
              <a:rPr lang="ru-RU" dirty="0"/>
            </a:br>
            <a:r>
              <a:rPr lang="ru-RU" sz="2200" dirty="0"/>
              <a:t/>
            </a:r>
            <a:br>
              <a:rPr lang="ru-RU" sz="2200" dirty="0"/>
            </a:br>
            <a:endParaRPr lang="ru-RU" sz="2200" dirty="0"/>
          </a:p>
        </p:txBody>
      </p:sp>
      <p:sp>
        <p:nvSpPr>
          <p:cNvPr id="4" name="Заголовок 1">
            <a:extLst>
              <a:ext uri="{FF2B5EF4-FFF2-40B4-BE49-F238E27FC236}">
                <a16:creationId xmlns:a16="http://schemas.microsoft.com/office/drawing/2014/main" id="{7BD1AC76-9658-FD18-9DF7-A2CD1D84BADE}"/>
              </a:ext>
            </a:extLst>
          </p:cNvPr>
          <p:cNvSpPr txBox="1">
            <a:spLocks/>
          </p:cNvSpPr>
          <p:nvPr/>
        </p:nvSpPr>
        <p:spPr>
          <a:xfrm>
            <a:off x="1309648" y="1752600"/>
            <a:ext cx="9963650" cy="4486275"/>
          </a:xfrm>
          <a:prstGeom prst="rect">
            <a:avLst/>
          </a:prstGeom>
        </p:spPr>
        <p:txBody>
          <a:bodyPr vert="horz" lIns="91440" tIns="45720" rIns="91440" bIns="45720" rtlCol="0" anchor="t">
            <a:normAutofit fontScale="40000" lnSpcReduction="20000"/>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ru-RU" sz="4200" b="1" dirty="0" smtClean="0"/>
              <a:t>1. ПМПк </a:t>
            </a:r>
          </a:p>
          <a:p>
            <a:pPr algn="l"/>
            <a:endParaRPr lang="ru-RU" dirty="0" smtClean="0"/>
          </a:p>
          <a:p>
            <a:pPr algn="l"/>
            <a:r>
              <a:rPr lang="ru-RU" dirty="0" smtClean="0"/>
              <a:t>- где </a:t>
            </a:r>
            <a:r>
              <a:rPr lang="ru-RU" dirty="0"/>
              <a:t>собираются как педагоги-предметники, так и узкие специалисты</a:t>
            </a:r>
            <a:br>
              <a:rPr lang="ru-RU" dirty="0"/>
            </a:br>
            <a:r>
              <a:rPr lang="ru-RU" dirty="0"/>
              <a:t>( соц. педагог, логопед, дефектолог, медицинский специалист, педагоги групп продленного дня ) приглашаются родители. Данный формат предполагает коллегиальное решение по организации помощи ребенку. Помогает выстроить целостную образовательную </a:t>
            </a:r>
            <a:r>
              <a:rPr lang="ru-RU" dirty="0" smtClean="0"/>
              <a:t>среду</a:t>
            </a:r>
          </a:p>
          <a:p>
            <a:pPr algn="l"/>
            <a:r>
              <a:rPr lang="ru-RU" dirty="0"/>
              <a:t/>
            </a:r>
            <a:br>
              <a:rPr lang="ru-RU" dirty="0"/>
            </a:br>
            <a:r>
              <a:rPr lang="ru-RU" sz="4200" b="1" dirty="0" smtClean="0"/>
              <a:t>2. ШСМ </a:t>
            </a:r>
          </a:p>
          <a:p>
            <a:pPr algn="l"/>
            <a:endParaRPr lang="ru-RU" b="1" u="sng" dirty="0"/>
          </a:p>
          <a:p>
            <a:pPr algn="l"/>
            <a:r>
              <a:rPr lang="ru-RU" dirty="0" smtClean="0"/>
              <a:t>- очень </a:t>
            </a:r>
            <a:r>
              <a:rPr lang="ru-RU" dirty="0"/>
              <a:t>хорошо себя зарекомендовали в работе в ситуациях конфликта и его </a:t>
            </a:r>
            <a:r>
              <a:rPr lang="ru-RU" dirty="0" smtClean="0"/>
              <a:t>разрешения</a:t>
            </a:r>
          </a:p>
          <a:p>
            <a:pPr algn="l"/>
            <a:r>
              <a:rPr lang="ru-RU" dirty="0"/>
              <a:t/>
            </a:r>
            <a:br>
              <a:rPr lang="ru-RU" dirty="0"/>
            </a:br>
            <a:r>
              <a:rPr lang="ru-RU" sz="4200" b="1" dirty="0" smtClean="0"/>
              <a:t>3. Индивидуальные, групповые </a:t>
            </a:r>
            <a:r>
              <a:rPr lang="ru-RU" sz="4200" b="1" dirty="0"/>
              <a:t>консультации </a:t>
            </a:r>
            <a:r>
              <a:rPr lang="ru-RU" sz="4200" b="1" dirty="0" smtClean="0"/>
              <a:t>педагога-психолога</a:t>
            </a:r>
          </a:p>
          <a:p>
            <a:pPr algn="l"/>
            <a:r>
              <a:rPr lang="ru-RU" sz="4200" b="1" dirty="0"/>
              <a:t/>
            </a:r>
            <a:br>
              <a:rPr lang="ru-RU" sz="4200" b="1" dirty="0"/>
            </a:br>
            <a:r>
              <a:rPr lang="ru-RU" sz="4200" b="1" dirty="0" smtClean="0"/>
              <a:t>4. Семинары</a:t>
            </a:r>
            <a:r>
              <a:rPr lang="ru-RU" sz="4200" b="1" dirty="0"/>
              <a:t>, тренинги для педагогов, выступления на </a:t>
            </a:r>
            <a:r>
              <a:rPr lang="ru-RU" sz="4200" b="1" dirty="0" smtClean="0"/>
              <a:t>МО, ПС</a:t>
            </a:r>
          </a:p>
          <a:p>
            <a:pPr algn="l"/>
            <a:r>
              <a:rPr lang="ru-RU" sz="4200" b="1" dirty="0"/>
              <a:t/>
            </a:r>
            <a:br>
              <a:rPr lang="ru-RU" sz="4200" b="1" dirty="0"/>
            </a:br>
            <a:r>
              <a:rPr lang="ru-RU" sz="4200" b="1" dirty="0" smtClean="0"/>
              <a:t>5. Наглядная  </a:t>
            </a:r>
            <a:r>
              <a:rPr lang="ru-RU" sz="4200" b="1" dirty="0"/>
              <a:t>информация( стенды, брошюры, памятки</a:t>
            </a:r>
            <a:r>
              <a:rPr lang="ru-RU" sz="4200" b="1" dirty="0" smtClean="0"/>
              <a:t>)</a:t>
            </a:r>
          </a:p>
          <a:p>
            <a:pPr algn="l"/>
            <a:r>
              <a:rPr lang="ru-RU" sz="4200" b="1" dirty="0"/>
              <a:t/>
            </a:r>
            <a:br>
              <a:rPr lang="ru-RU" sz="4200" b="1" dirty="0"/>
            </a:br>
            <a:r>
              <a:rPr lang="ru-RU" sz="4200" b="1" dirty="0" smtClean="0"/>
              <a:t>6.  </a:t>
            </a:r>
            <a:r>
              <a:rPr lang="ru-RU" sz="4200" b="1" dirty="0"/>
              <a:t>Интернет </a:t>
            </a:r>
            <a:r>
              <a:rPr lang="ru-RU" sz="4200" b="1" dirty="0" smtClean="0"/>
              <a:t>сообщества</a:t>
            </a:r>
            <a:r>
              <a:rPr lang="ru-RU" b="1" dirty="0"/>
              <a:t/>
            </a:r>
            <a:br>
              <a:rPr lang="ru-RU" b="1" dirty="0"/>
            </a:br>
            <a:endParaRPr lang="ru-RU" b="1" dirty="0" smtClean="0"/>
          </a:p>
          <a:p>
            <a:pPr algn="l"/>
            <a:endParaRPr lang="ru-RU" b="1" dirty="0" smtClean="0"/>
          </a:p>
          <a:p>
            <a:pPr algn="ctr"/>
            <a:endParaRPr lang="ru-RU" dirty="0" smtClean="0"/>
          </a:p>
          <a:p>
            <a:pPr algn="ctr"/>
            <a:r>
              <a:rPr lang="ru-RU" dirty="0" smtClean="0"/>
              <a:t>Все </a:t>
            </a:r>
            <a:r>
              <a:rPr lang="ru-RU" dirty="0"/>
              <a:t>эти форматы необходимо использовать для  взаимодействия </a:t>
            </a:r>
            <a:endParaRPr lang="ru-RU" dirty="0" smtClean="0"/>
          </a:p>
          <a:p>
            <a:pPr algn="ctr"/>
            <a:r>
              <a:rPr lang="ru-RU" dirty="0" smtClean="0"/>
              <a:t>в </a:t>
            </a:r>
            <a:r>
              <a:rPr lang="ru-RU" dirty="0"/>
              <a:t>вопросах разрешения  </a:t>
            </a:r>
            <a:r>
              <a:rPr lang="ru-RU" dirty="0" smtClean="0"/>
              <a:t>трудностей, </a:t>
            </a:r>
            <a:r>
              <a:rPr lang="ru-RU" dirty="0"/>
              <a:t>психологической помощи ребенку и  как ежедневную</a:t>
            </a:r>
            <a:br>
              <a:rPr lang="ru-RU" dirty="0"/>
            </a:br>
            <a:r>
              <a:rPr lang="ru-RU" dirty="0"/>
              <a:t>работу , которая  является профилактикой нарушений социально-психологического </a:t>
            </a:r>
            <a:r>
              <a:rPr lang="ru-RU" dirty="0" smtClean="0"/>
              <a:t>здоровья</a:t>
            </a:r>
            <a:r>
              <a:rPr lang="ru-RU" sz="2200" dirty="0" smtClean="0"/>
              <a:t/>
            </a:r>
            <a:br>
              <a:rPr lang="ru-RU" sz="2200" dirty="0" smtClean="0"/>
            </a:br>
            <a:endParaRPr lang="ru-RU" sz="2200" dirty="0"/>
          </a:p>
        </p:txBody>
      </p:sp>
    </p:spTree>
    <p:extLst>
      <p:ext uri="{BB962C8B-B14F-4D97-AF65-F5344CB8AC3E}">
        <p14:creationId xmlns:p14="http://schemas.microsoft.com/office/powerpoint/2010/main" val="1795803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6672" y="345940"/>
            <a:ext cx="7958331" cy="1077229"/>
          </a:xfrm>
        </p:spPr>
        <p:txBody>
          <a:bodyPr>
            <a:normAutofit/>
          </a:bodyPr>
          <a:lstStyle/>
          <a:p>
            <a:pPr algn="ctr"/>
            <a:r>
              <a:rPr lang="ru-RU" b="1" dirty="0">
                <a:solidFill>
                  <a:srgbClr val="FF0000"/>
                </a:solidFill>
              </a:rPr>
              <a:t>Этапы диагностики</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212873063"/>
              </p:ext>
            </p:extLst>
          </p:nvPr>
        </p:nvGraphicFramePr>
        <p:xfrm>
          <a:off x="1981199" y="1600202"/>
          <a:ext cx="8848725" cy="4648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9873" y="320042"/>
            <a:ext cx="7950984" cy="1081705"/>
          </a:xfrm>
        </p:spPr>
        <p:txBody>
          <a:bodyPr>
            <a:normAutofit/>
          </a:bodyPr>
          <a:lstStyle/>
          <a:p>
            <a:pPr algn="ctr"/>
            <a:r>
              <a:rPr lang="ru-RU" dirty="0"/>
              <a:t> </a:t>
            </a:r>
            <a:r>
              <a:rPr lang="ru-RU" dirty="0">
                <a:solidFill>
                  <a:srgbClr val="FF0000"/>
                </a:solidFill>
              </a:rPr>
              <a:t>Диагностические методики</a:t>
            </a:r>
            <a:br>
              <a:rPr lang="ru-RU" dirty="0">
                <a:solidFill>
                  <a:srgbClr val="FF0000"/>
                </a:solidFill>
              </a:rPr>
            </a:br>
            <a:r>
              <a:rPr lang="ru-RU" b="1" dirty="0">
                <a:solidFill>
                  <a:srgbClr val="92D050"/>
                </a:solidFill>
              </a:rPr>
              <a:t>1 этап                      2 этап</a:t>
            </a:r>
          </a:p>
        </p:txBody>
      </p:sp>
      <p:sp>
        <p:nvSpPr>
          <p:cNvPr id="3" name="Содержимое 2"/>
          <p:cNvSpPr>
            <a:spLocks noGrp="1"/>
          </p:cNvSpPr>
          <p:nvPr>
            <p:ph sz="half" idx="1"/>
          </p:nvPr>
        </p:nvSpPr>
        <p:spPr>
          <a:xfrm>
            <a:off x="1143001" y="1401747"/>
            <a:ext cx="4191000" cy="5148541"/>
          </a:xfrm>
        </p:spPr>
        <p:txBody>
          <a:bodyPr>
            <a:noAutofit/>
          </a:bodyPr>
          <a:lstStyle/>
          <a:p>
            <a:r>
              <a:rPr lang="ru-RU" sz="1600" dirty="0"/>
              <a:t>М</a:t>
            </a:r>
            <a:r>
              <a:rPr lang="ru-RU" sz="1600" dirty="0" smtClean="0"/>
              <a:t>. Стотта </a:t>
            </a:r>
            <a:r>
              <a:rPr lang="ru-RU" sz="1600" dirty="0"/>
              <a:t>(карту заполняют классные руководители)</a:t>
            </a:r>
          </a:p>
          <a:p>
            <a:r>
              <a:rPr lang="ru-RU" sz="1600" dirty="0"/>
              <a:t>Методика первичной диагностики и выявления детей  «группы риска</a:t>
            </a:r>
            <a:r>
              <a:rPr lang="ru-RU" sz="1600" dirty="0" smtClean="0"/>
              <a:t>»        (М.И. Рожков, М.А. Ковальчук</a:t>
            </a:r>
            <a:r>
              <a:rPr lang="ru-RU" sz="1600" dirty="0"/>
              <a:t>)</a:t>
            </a:r>
          </a:p>
          <a:p>
            <a:pPr marL="0" indent="0">
              <a:buNone/>
            </a:pPr>
            <a:r>
              <a:rPr lang="ru-RU" dirty="0">
                <a:solidFill>
                  <a:srgbClr val="FF0000"/>
                </a:solidFill>
              </a:rPr>
              <a:t>+</a:t>
            </a:r>
          </a:p>
          <a:p>
            <a:pPr>
              <a:lnSpc>
                <a:spcPct val="100000"/>
              </a:lnSpc>
            </a:pPr>
            <a:r>
              <a:rPr lang="ru-RU" sz="1600" dirty="0" smtClean="0"/>
              <a:t>Наблюдение</a:t>
            </a:r>
            <a:endParaRPr lang="ru-RU" sz="1600" dirty="0"/>
          </a:p>
          <a:p>
            <a:pPr>
              <a:lnSpc>
                <a:spcPct val="100000"/>
              </a:lnSpc>
            </a:pPr>
            <a:r>
              <a:rPr lang="ru-RU" sz="1600" dirty="0"/>
              <a:t>Изучение сопровождающих </a:t>
            </a:r>
            <a:r>
              <a:rPr lang="ru-RU" sz="1600" dirty="0" smtClean="0"/>
              <a:t>документов</a:t>
            </a:r>
            <a:endParaRPr lang="ru-RU" sz="1600" dirty="0"/>
          </a:p>
          <a:p>
            <a:pPr>
              <a:lnSpc>
                <a:spcPct val="100000"/>
              </a:lnSpc>
            </a:pPr>
            <a:r>
              <a:rPr lang="ru-RU" sz="1600" dirty="0"/>
              <a:t>Беседа с </a:t>
            </a:r>
            <a:r>
              <a:rPr lang="ru-RU" sz="1600" dirty="0" smtClean="0"/>
              <a:t>родителями                 (законными представителями ) - </a:t>
            </a:r>
            <a:r>
              <a:rPr lang="ru-RU" sz="1600" dirty="0"/>
              <a:t>при поступлении в учебное заведение</a:t>
            </a:r>
          </a:p>
        </p:txBody>
      </p:sp>
      <p:sp>
        <p:nvSpPr>
          <p:cNvPr id="4" name="Содержимое 3"/>
          <p:cNvSpPr>
            <a:spLocks noGrp="1"/>
          </p:cNvSpPr>
          <p:nvPr>
            <p:ph sz="half" idx="2"/>
          </p:nvPr>
        </p:nvSpPr>
        <p:spPr>
          <a:xfrm>
            <a:off x="5334002" y="1409119"/>
            <a:ext cx="5867398" cy="5229805"/>
          </a:xfrm>
        </p:spPr>
        <p:txBody>
          <a:bodyPr>
            <a:normAutofit fontScale="25000" lnSpcReduction="20000"/>
          </a:bodyPr>
          <a:lstStyle/>
          <a:p>
            <a:pPr marL="0" indent="0">
              <a:buNone/>
            </a:pPr>
            <a:r>
              <a:rPr lang="ru-RU" sz="6400" dirty="0"/>
              <a:t>В зависимости от характера выявленных проблем,  диагностика индивидуализируется:</a:t>
            </a:r>
          </a:p>
          <a:p>
            <a:r>
              <a:rPr lang="ru-RU" sz="4000" dirty="0"/>
              <a:t>у</a:t>
            </a:r>
            <a:r>
              <a:rPr lang="ru-RU" sz="4000" dirty="0" smtClean="0"/>
              <a:t>ровень </a:t>
            </a:r>
            <a:r>
              <a:rPr lang="ru-RU" sz="4000" dirty="0"/>
              <a:t>интеллектуального развития</a:t>
            </a:r>
          </a:p>
          <a:p>
            <a:r>
              <a:rPr lang="ru-RU" sz="4000" dirty="0"/>
              <a:t>у</a:t>
            </a:r>
            <a:r>
              <a:rPr lang="ru-RU" sz="4000" dirty="0" smtClean="0"/>
              <a:t>чебная </a:t>
            </a:r>
            <a:r>
              <a:rPr lang="ru-RU" sz="4000" dirty="0"/>
              <a:t>мотивация</a:t>
            </a:r>
          </a:p>
          <a:p>
            <a:r>
              <a:rPr lang="ru-RU" sz="4000" dirty="0" smtClean="0"/>
              <a:t>САН </a:t>
            </a:r>
            <a:endParaRPr lang="ru-RU" sz="4000" dirty="0"/>
          </a:p>
          <a:p>
            <a:r>
              <a:rPr lang="ru-RU" sz="4000" dirty="0"/>
              <a:t>Методика диагностики уровня школьной тревожности(Филлипс)</a:t>
            </a:r>
          </a:p>
          <a:p>
            <a:r>
              <a:rPr lang="ru-RU" sz="4000" dirty="0"/>
              <a:t>Опросник депрессии </a:t>
            </a:r>
            <a:r>
              <a:rPr lang="ru-RU" sz="4000" dirty="0" smtClean="0"/>
              <a:t>Бека (для </a:t>
            </a:r>
            <a:r>
              <a:rPr lang="ru-RU" sz="4000" dirty="0"/>
              <a:t>подростков старшего школьного возраста)</a:t>
            </a:r>
          </a:p>
          <a:p>
            <a:r>
              <a:rPr lang="ru-RU" sz="4000" dirty="0" smtClean="0"/>
              <a:t>Опросник </a:t>
            </a:r>
            <a:r>
              <a:rPr lang="ru-RU" sz="4000" dirty="0"/>
              <a:t>идентификации акцентуаций характера у подростков (Личко)</a:t>
            </a:r>
          </a:p>
          <a:p>
            <a:r>
              <a:rPr lang="ru-RU" sz="4000" dirty="0"/>
              <a:t>Шкала безнадежности </a:t>
            </a:r>
            <a:r>
              <a:rPr lang="ru-RU" sz="4000" dirty="0" smtClean="0"/>
              <a:t>А</a:t>
            </a:r>
            <a:r>
              <a:rPr lang="ru-RU" sz="4000" dirty="0"/>
              <a:t>. Бека </a:t>
            </a:r>
          </a:p>
          <a:p>
            <a:r>
              <a:rPr lang="ru-RU" sz="4000" dirty="0" smtClean="0"/>
              <a:t>Метод социометрических измерений (СОЦИОМЕТРИЯ</a:t>
            </a:r>
            <a:r>
              <a:rPr lang="ru-RU" sz="4000" dirty="0"/>
              <a:t>) (Д</a:t>
            </a:r>
            <a:r>
              <a:rPr lang="ru-RU" sz="4000" dirty="0" smtClean="0"/>
              <a:t>. Морено</a:t>
            </a:r>
            <a:r>
              <a:rPr lang="ru-RU" sz="4000" dirty="0"/>
              <a:t>) </a:t>
            </a:r>
          </a:p>
          <a:p>
            <a:r>
              <a:rPr lang="ru-RU" sz="4000" dirty="0" smtClean="0"/>
              <a:t>Методика «Буллинг-структура» (</a:t>
            </a:r>
            <a:r>
              <a:rPr lang="ru-RU" sz="4000" dirty="0"/>
              <a:t>Норкина Е.Г.) </a:t>
            </a:r>
          </a:p>
          <a:p>
            <a:pPr marL="0" indent="0">
              <a:buNone/>
            </a:pPr>
            <a:r>
              <a:rPr lang="ru-RU" sz="8000" dirty="0" smtClean="0">
                <a:solidFill>
                  <a:srgbClr val="FF0000"/>
                </a:solidFill>
              </a:rPr>
              <a:t>+ </a:t>
            </a:r>
            <a:r>
              <a:rPr lang="ru-RU" sz="4000" dirty="0" smtClean="0"/>
              <a:t>Методика </a:t>
            </a:r>
            <a:r>
              <a:rPr lang="ru-RU" sz="4000" dirty="0"/>
              <a:t>показателей и форм агрессии</a:t>
            </a:r>
          </a:p>
          <a:p>
            <a:r>
              <a:rPr lang="ru-RU" sz="4000" dirty="0"/>
              <a:t>тест СДП </a:t>
            </a:r>
            <a:r>
              <a:rPr lang="ru-RU" sz="4000" dirty="0" smtClean="0"/>
              <a:t>(склонности </a:t>
            </a:r>
            <a:r>
              <a:rPr lang="ru-RU" sz="4000" dirty="0"/>
              <a:t>к девиантному поведению) разработана коллективом авторов (Э.В. Леус, САФУ им. М.В. Ломоносова; А.Г. Соловьев, СГМУ, </a:t>
            </a:r>
            <a:r>
              <a:rPr lang="ru-RU" sz="4000" dirty="0" smtClean="0"/>
              <a:t>Архангельск</a:t>
            </a:r>
          </a:p>
          <a:p>
            <a:r>
              <a:rPr lang="ru-RU" sz="4000" dirty="0" smtClean="0"/>
              <a:t>метод </a:t>
            </a:r>
            <a:r>
              <a:rPr lang="ru-RU" sz="4000" dirty="0"/>
              <a:t>наблюдений, беседа</a:t>
            </a:r>
          </a:p>
          <a:p>
            <a:pPr marL="0" indent="0">
              <a:buNone/>
            </a:pPr>
            <a:endParaRPr lang="ru-RU" sz="4000" b="1" dirty="0"/>
          </a:p>
          <a:p>
            <a:pPr>
              <a:buNone/>
            </a:pPr>
            <a:endParaRPr lang="ru-RU" sz="35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B5985B-3910-861D-AB7B-876B886307B9}"/>
              </a:ext>
            </a:extLst>
          </p:cNvPr>
          <p:cNvSpPr>
            <a:spLocks noGrp="1"/>
          </p:cNvSpPr>
          <p:nvPr>
            <p:ph type="title"/>
          </p:nvPr>
        </p:nvSpPr>
        <p:spPr>
          <a:xfrm>
            <a:off x="2973947" y="409704"/>
            <a:ext cx="7958331" cy="1077229"/>
          </a:xfrm>
        </p:spPr>
        <p:txBody>
          <a:bodyPr>
            <a:normAutofit/>
          </a:bodyPr>
          <a:lstStyle/>
          <a:p>
            <a:r>
              <a:rPr lang="ru-RU" sz="3000" b="1" dirty="0">
                <a:solidFill>
                  <a:srgbClr val="92D050"/>
                </a:solidFill>
              </a:rPr>
              <a:t>Организация работы с учащимися младшего школьного возраста </a:t>
            </a:r>
          </a:p>
        </p:txBody>
      </p:sp>
      <p:sp>
        <p:nvSpPr>
          <p:cNvPr id="3" name="Объект 2">
            <a:extLst>
              <a:ext uri="{FF2B5EF4-FFF2-40B4-BE49-F238E27FC236}">
                <a16:creationId xmlns:a16="http://schemas.microsoft.com/office/drawing/2014/main" id="{BD4ED500-2DAC-2640-E45A-9AB5A1B88B2E}"/>
              </a:ext>
            </a:extLst>
          </p:cNvPr>
          <p:cNvSpPr>
            <a:spLocks noGrp="1"/>
          </p:cNvSpPr>
          <p:nvPr>
            <p:ph idx="1"/>
          </p:nvPr>
        </p:nvSpPr>
        <p:spPr>
          <a:xfrm>
            <a:off x="1258528" y="2052116"/>
            <a:ext cx="9752371" cy="3997828"/>
          </a:xfrm>
        </p:spPr>
        <p:txBody>
          <a:bodyPr>
            <a:normAutofit fontScale="85000" lnSpcReduction="20000"/>
          </a:bodyPr>
          <a:lstStyle/>
          <a:p>
            <a:pPr marL="0" indent="0">
              <a:buNone/>
            </a:pPr>
            <a:r>
              <a:rPr lang="ru-RU" dirty="0"/>
              <a:t>   Профилактика нарушений психологического здоровья учащихся и повышение его уровня, через </a:t>
            </a:r>
          </a:p>
          <a:p>
            <a:r>
              <a:rPr lang="ru-RU" dirty="0"/>
              <a:t>обеспечение динамики развития учащихся в условиях школьного обучения для своевременного выявления задержек или проблем в личностной и познавательной сфере.-</a:t>
            </a:r>
          </a:p>
          <a:p>
            <a:r>
              <a:rPr lang="ru-RU" dirty="0"/>
              <a:t>оптимизацию социальной среды  (родители, педагоги, сверстники</a:t>
            </a:r>
            <a:r>
              <a:rPr lang="ru-RU" dirty="0" smtClean="0"/>
              <a:t>)</a:t>
            </a:r>
            <a:endParaRPr lang="ru-RU" dirty="0"/>
          </a:p>
          <a:p>
            <a:r>
              <a:rPr lang="ru-RU" dirty="0"/>
              <a:t>оптимизацию    учебной деятельности</a:t>
            </a:r>
          </a:p>
          <a:p>
            <a:pPr marL="0" indent="0">
              <a:buNone/>
            </a:pPr>
            <a:r>
              <a:rPr lang="ru-RU" dirty="0"/>
              <a:t>И, конечно, без поддержки не должны оказаться дети, имеющие существенные нарушения психологического здоровья</a:t>
            </a:r>
          </a:p>
          <a:p>
            <a:r>
              <a:rPr lang="ru-RU" dirty="0"/>
              <a:t>   организация коррекционной работы с такими детьми </a:t>
            </a:r>
          </a:p>
          <a:p>
            <a:pPr marL="0" indent="0">
              <a:buNone/>
            </a:pPr>
            <a:endParaRPr lang="ru-RU" dirty="0"/>
          </a:p>
        </p:txBody>
      </p:sp>
    </p:spTree>
    <p:extLst>
      <p:ext uri="{BB962C8B-B14F-4D97-AF65-F5344CB8AC3E}">
        <p14:creationId xmlns:p14="http://schemas.microsoft.com/office/powerpoint/2010/main" val="169691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6DF188-0F3F-7DD6-B345-2E9846AEFA2B}"/>
              </a:ext>
            </a:extLst>
          </p:cNvPr>
          <p:cNvSpPr>
            <a:spLocks noGrp="1"/>
          </p:cNvSpPr>
          <p:nvPr>
            <p:ph type="title"/>
          </p:nvPr>
        </p:nvSpPr>
        <p:spPr>
          <a:xfrm>
            <a:off x="2707058" y="493731"/>
            <a:ext cx="8247635" cy="1077229"/>
          </a:xfrm>
        </p:spPr>
        <p:txBody>
          <a:bodyPr>
            <a:normAutofit/>
          </a:bodyPr>
          <a:lstStyle/>
          <a:p>
            <a:r>
              <a:rPr lang="ru-RU" sz="3000" b="1" dirty="0">
                <a:solidFill>
                  <a:srgbClr val="92D050"/>
                </a:solidFill>
              </a:rPr>
              <a:t>Формы работы с  обучающимися младших классов</a:t>
            </a:r>
          </a:p>
        </p:txBody>
      </p:sp>
      <p:sp>
        <p:nvSpPr>
          <p:cNvPr id="3" name="Объект 2">
            <a:extLst>
              <a:ext uri="{FF2B5EF4-FFF2-40B4-BE49-F238E27FC236}">
                <a16:creationId xmlns:a16="http://schemas.microsoft.com/office/drawing/2014/main" id="{BCA9C9EB-F916-04B6-DB11-5A747896E3D6}"/>
              </a:ext>
            </a:extLst>
          </p:cNvPr>
          <p:cNvSpPr>
            <a:spLocks noGrp="1"/>
          </p:cNvSpPr>
          <p:nvPr>
            <p:ph idx="1"/>
          </p:nvPr>
        </p:nvSpPr>
        <p:spPr>
          <a:xfrm>
            <a:off x="943897" y="2052116"/>
            <a:ext cx="9626242" cy="3997828"/>
          </a:xfrm>
        </p:spPr>
        <p:txBody>
          <a:bodyPr>
            <a:normAutofit fontScale="77500" lnSpcReduction="20000"/>
          </a:bodyPr>
          <a:lstStyle/>
          <a:p>
            <a:r>
              <a:rPr lang="ru-RU" dirty="0"/>
              <a:t>Оптимальная форма работы с детьми </a:t>
            </a:r>
            <a:r>
              <a:rPr lang="ru-RU" dirty="0" smtClean="0"/>
              <a:t>- </a:t>
            </a:r>
            <a:r>
              <a:rPr lang="ru-RU" dirty="0"/>
              <a:t>групповые психологические занятия </a:t>
            </a:r>
            <a:endParaRPr lang="ru-RU" dirty="0" smtClean="0"/>
          </a:p>
          <a:p>
            <a:pPr marL="361950" indent="0">
              <a:buNone/>
            </a:pPr>
            <a:r>
              <a:rPr lang="ru-RU" dirty="0" smtClean="0"/>
              <a:t>Чтобы </a:t>
            </a:r>
            <a:r>
              <a:rPr lang="ru-RU" dirty="0"/>
              <a:t>обеспечить ребенку чувство любви и принятия, дать ему возможность проявлять такие же чувства к другим, в занятия должны регулярно включаться задания, которые позволяют учащимся увидеть интересные, сильные стороны друг друга, побуждают их говорить вслух о том, что ценного они замечают друг в друге, и соответственно дают возможность каждому услышать мнение класса о </a:t>
            </a:r>
            <a:r>
              <a:rPr lang="ru-RU" dirty="0" smtClean="0"/>
              <a:t>себе</a:t>
            </a:r>
            <a:endParaRPr lang="ru-RU" dirty="0"/>
          </a:p>
          <a:p>
            <a:r>
              <a:rPr lang="ru-RU" dirty="0"/>
              <a:t>Если в классе есть проблемы с принятием одного или нескольких детей остальными ребятами, групповые занятия нужно проводить, используя работу детей в малых группах, стимулируя у них умение договариваться</a:t>
            </a:r>
          </a:p>
          <a:p>
            <a:r>
              <a:rPr lang="ru-RU" dirty="0"/>
              <a:t>Помимо регулярных психологических занятий, для оптимизации взаимоотношений в детской среде могут использоваться коммуникативные игры. Они проводятся как внутри одного класса, так и в параллели или же с несколькими параллелями в зависимости от </a:t>
            </a:r>
            <a:r>
              <a:rPr lang="ru-RU" dirty="0" smtClean="0"/>
              <a:t>целей</a:t>
            </a:r>
            <a:endParaRPr lang="ru-RU" dirty="0"/>
          </a:p>
          <a:p>
            <a:pPr marL="0" indent="0">
              <a:buNone/>
            </a:pPr>
            <a:endParaRPr lang="ru-RU" dirty="0"/>
          </a:p>
        </p:txBody>
      </p:sp>
    </p:spTree>
    <p:extLst>
      <p:ext uri="{BB962C8B-B14F-4D97-AF65-F5344CB8AC3E}">
        <p14:creationId xmlns:p14="http://schemas.microsoft.com/office/powerpoint/2010/main" val="159228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2C84A-1D46-6D4F-BA76-63C40829F042}"/>
              </a:ext>
            </a:extLst>
          </p:cNvPr>
          <p:cNvSpPr>
            <a:spLocks noGrp="1"/>
          </p:cNvSpPr>
          <p:nvPr>
            <p:ph type="title"/>
          </p:nvPr>
        </p:nvSpPr>
        <p:spPr>
          <a:xfrm>
            <a:off x="3142068" y="0"/>
            <a:ext cx="7958331" cy="1077229"/>
          </a:xfrm>
        </p:spPr>
        <p:txBody>
          <a:bodyPr>
            <a:normAutofit/>
          </a:bodyPr>
          <a:lstStyle/>
          <a:p>
            <a:r>
              <a:rPr lang="ru-RU" sz="3000" b="1" dirty="0">
                <a:solidFill>
                  <a:srgbClr val="92D050"/>
                </a:solidFill>
              </a:rPr>
              <a:t>Работа  с «неуспешными детьми»</a:t>
            </a:r>
          </a:p>
        </p:txBody>
      </p:sp>
      <p:sp>
        <p:nvSpPr>
          <p:cNvPr id="3" name="Объект 2">
            <a:extLst>
              <a:ext uri="{FF2B5EF4-FFF2-40B4-BE49-F238E27FC236}">
                <a16:creationId xmlns:a16="http://schemas.microsoft.com/office/drawing/2014/main" id="{DCF6B0ED-CF7D-5A79-4D41-E2324E54CA33}"/>
              </a:ext>
            </a:extLst>
          </p:cNvPr>
          <p:cNvSpPr>
            <a:spLocks noGrp="1"/>
          </p:cNvSpPr>
          <p:nvPr>
            <p:ph idx="1"/>
          </p:nvPr>
        </p:nvSpPr>
        <p:spPr>
          <a:xfrm>
            <a:off x="903645" y="666443"/>
            <a:ext cx="10461523" cy="6272980"/>
          </a:xfrm>
        </p:spPr>
        <p:txBody>
          <a:bodyPr>
            <a:normAutofit fontScale="62500" lnSpcReduction="20000"/>
          </a:bodyPr>
          <a:lstStyle/>
          <a:p>
            <a:r>
              <a:rPr lang="ru-RU" sz="2900" dirty="0"/>
              <a:t>Очень хорошим способом является обеспечение таким детям успеха за счет периодически даваемых им индивидуальных заданий, которые они точно могут выполнить без ошибок, за что будут публично словесно поощрены. Этот прием называется «Островки успеха».</a:t>
            </a:r>
          </a:p>
          <a:p>
            <a:r>
              <a:rPr lang="ru-RU" sz="2900" dirty="0"/>
              <a:t>Следующее направление работы </a:t>
            </a:r>
            <a:r>
              <a:rPr lang="ru-RU" sz="2900" dirty="0" smtClean="0"/>
              <a:t>- </a:t>
            </a:r>
            <a:r>
              <a:rPr lang="ru-RU" sz="2900" dirty="0"/>
              <a:t>снижение уровня негативного </a:t>
            </a:r>
            <a:r>
              <a:rPr lang="ru-RU" sz="2900" dirty="0" smtClean="0"/>
              <a:t>эмоционального реагирования </a:t>
            </a:r>
            <a:r>
              <a:rPr lang="ru-RU" sz="2900" dirty="0"/>
              <a:t>на ошибки. Детям необходимо объяснять обучающую роль ошибок, подчеркивать их важность. Полезны задания, в которых ребенок должен найти и исправить ошибки (в особенности если эти ошибки сделаны учителем). Ребенок хотя и понимает искусственность данной ситуации, но с удовольствием отмечает, что учитель тоже может ошибиться.</a:t>
            </a:r>
          </a:p>
          <a:p>
            <a:r>
              <a:rPr lang="ru-RU" sz="2900" dirty="0"/>
              <a:t>Детям с очень высоким уровнем тревоги нужно снижать чувство небезопасности через формирование у них чувства подконтрольности окружающей среды. Для этого стоит проговаривать с ними режим на день (какой урок будет за каким, что предстоит сделать). А перед уходом домой кратко обсуждать завтрашний день.</a:t>
            </a:r>
          </a:p>
          <a:p>
            <a:r>
              <a:rPr lang="ru-RU" sz="2900" dirty="0"/>
              <a:t>Важно не допускать у этих детей возникновения страха перед учителем. Это возможно, поскольку порог возникновения страха у них очень низок. Они могут пугаться, даже если учитель ругает другого ребенка. Поэтому педагогам показано периодически несколько «сходить с пьедестала», выходить из роли, например — поиграть с ребенком на перемене. Такие дети обычно более спокойно чувствуют себя рядом с жизнерадостными учителями, которые позволяют себе смеяться и шутить.</a:t>
            </a:r>
          </a:p>
          <a:p>
            <a:endParaRPr lang="ru-RU" dirty="0"/>
          </a:p>
        </p:txBody>
      </p:sp>
    </p:spTree>
    <p:extLst>
      <p:ext uri="{BB962C8B-B14F-4D97-AF65-F5344CB8AC3E}">
        <p14:creationId xmlns:p14="http://schemas.microsoft.com/office/powerpoint/2010/main" val="2623621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9B851-E017-A1E0-C75A-6156A56B001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BAD43F-E1E8-40C9-A530-9CC174029C4F}"/>
              </a:ext>
            </a:extLst>
          </p:cNvPr>
          <p:cNvSpPr>
            <a:spLocks noGrp="1"/>
          </p:cNvSpPr>
          <p:nvPr>
            <p:ph type="title"/>
          </p:nvPr>
        </p:nvSpPr>
        <p:spPr>
          <a:xfrm>
            <a:off x="1819748" y="269441"/>
            <a:ext cx="9055192" cy="1077229"/>
          </a:xfrm>
        </p:spPr>
        <p:txBody>
          <a:bodyPr>
            <a:noAutofit/>
          </a:bodyPr>
          <a:lstStyle/>
          <a:p>
            <a:r>
              <a:rPr lang="ru-RU" sz="2400" b="1" dirty="0">
                <a:solidFill>
                  <a:srgbClr val="92D050"/>
                </a:solidFill>
              </a:rPr>
              <a:t>В план работы педагога-психолога включены адаптированные программы ориентированные на  развитие  и  коррекцию различных сторон личности воспитанников:</a:t>
            </a:r>
            <a:r>
              <a:rPr lang="ru-RU" sz="1800" dirty="0"/>
              <a:t/>
            </a:r>
            <a:br>
              <a:rPr lang="ru-RU" sz="1800" dirty="0"/>
            </a:br>
            <a:endParaRPr lang="ru-RU" sz="1800" dirty="0"/>
          </a:p>
        </p:txBody>
      </p:sp>
      <p:sp>
        <p:nvSpPr>
          <p:cNvPr id="3" name="Объект 2">
            <a:extLst>
              <a:ext uri="{FF2B5EF4-FFF2-40B4-BE49-F238E27FC236}">
                <a16:creationId xmlns:a16="http://schemas.microsoft.com/office/drawing/2014/main" id="{AD89E5A0-693D-3EB9-DD93-14C66B4FAE06}"/>
              </a:ext>
            </a:extLst>
          </p:cNvPr>
          <p:cNvSpPr>
            <a:spLocks noGrp="1"/>
          </p:cNvSpPr>
          <p:nvPr>
            <p:ph idx="1"/>
          </p:nvPr>
        </p:nvSpPr>
        <p:spPr>
          <a:xfrm>
            <a:off x="1209367" y="2212258"/>
            <a:ext cx="9449262" cy="4860241"/>
          </a:xfrm>
        </p:spPr>
        <p:txBody>
          <a:bodyPr>
            <a:normAutofit/>
          </a:bodyPr>
          <a:lstStyle/>
          <a:p>
            <a:r>
              <a:rPr lang="ru-RU" dirty="0"/>
              <a:t>Программа индивидуальных коррекционно-развивающих занятий для обучающихся  с ОВЗ для1-4класса » -</a:t>
            </a:r>
            <a:r>
              <a:rPr lang="ru-RU" dirty="0" err="1"/>
              <a:t>авт.Е.Ю</a:t>
            </a:r>
            <a:r>
              <a:rPr lang="ru-RU" dirty="0"/>
              <a:t>. Сергиенко</a:t>
            </a:r>
          </a:p>
          <a:p>
            <a:r>
              <a:rPr lang="ru-RU" dirty="0"/>
              <a:t>Снижение эмоциональной напряженности, тревоги, развитие механизмов коммуникации , адаптации реализуется через коррекционно-развивающие занятия «Тропинка к своему Я »авт. </a:t>
            </a:r>
            <a:r>
              <a:rPr lang="ru-RU" dirty="0" err="1"/>
              <a:t>О.В.Хухлаева</a:t>
            </a:r>
            <a:r>
              <a:rPr lang="ru-RU" dirty="0"/>
              <a:t> </a:t>
            </a:r>
          </a:p>
          <a:p>
            <a:r>
              <a:rPr lang="ru-RU" dirty="0"/>
              <a:t>Индивидуально-коррекционные занятия по арт-альбому «</a:t>
            </a:r>
            <a:r>
              <a:rPr lang="ru-RU" dirty="0" err="1"/>
              <a:t>Чувствуй!Говори</a:t>
            </a:r>
            <a:r>
              <a:rPr lang="ru-RU" dirty="0"/>
              <a:t>! Доверяй! »(1-4 класс)- авт. А.В Ковалевская</a:t>
            </a:r>
          </a:p>
          <a:p>
            <a:endParaRPr lang="ru-RU" dirty="0"/>
          </a:p>
          <a:p>
            <a:endParaRPr lang="ru-RU" dirty="0"/>
          </a:p>
          <a:p>
            <a:endParaRPr lang="ru-RU" dirty="0"/>
          </a:p>
        </p:txBody>
      </p:sp>
    </p:spTree>
    <p:extLst>
      <p:ext uri="{BB962C8B-B14F-4D97-AF65-F5344CB8AC3E}">
        <p14:creationId xmlns:p14="http://schemas.microsoft.com/office/powerpoint/2010/main" val="381579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19D077-0A55-00F8-2701-41344217672F}"/>
              </a:ext>
            </a:extLst>
          </p:cNvPr>
          <p:cNvSpPr>
            <a:spLocks noGrp="1"/>
          </p:cNvSpPr>
          <p:nvPr>
            <p:ph type="title"/>
          </p:nvPr>
        </p:nvSpPr>
        <p:spPr>
          <a:xfrm>
            <a:off x="2507811" y="100133"/>
            <a:ext cx="8858742" cy="1077229"/>
          </a:xfrm>
        </p:spPr>
        <p:txBody>
          <a:bodyPr>
            <a:normAutofit/>
          </a:bodyPr>
          <a:lstStyle/>
          <a:p>
            <a:r>
              <a:rPr lang="ru-RU" sz="3000" b="1" dirty="0">
                <a:solidFill>
                  <a:srgbClr val="92D050"/>
                </a:solidFill>
              </a:rPr>
              <a:t>Организация работы с обучающимися основной школы</a:t>
            </a:r>
          </a:p>
        </p:txBody>
      </p:sp>
      <p:sp>
        <p:nvSpPr>
          <p:cNvPr id="3" name="Объект 2">
            <a:extLst>
              <a:ext uri="{FF2B5EF4-FFF2-40B4-BE49-F238E27FC236}">
                <a16:creationId xmlns:a16="http://schemas.microsoft.com/office/drawing/2014/main" id="{D6B6D478-CA5D-FE6E-0FD0-869362399627}"/>
              </a:ext>
            </a:extLst>
          </p:cNvPr>
          <p:cNvSpPr>
            <a:spLocks noGrp="1"/>
          </p:cNvSpPr>
          <p:nvPr>
            <p:ph idx="1"/>
          </p:nvPr>
        </p:nvSpPr>
        <p:spPr>
          <a:xfrm>
            <a:off x="1276350" y="1573160"/>
            <a:ext cx="10129068" cy="4896465"/>
          </a:xfrm>
        </p:spPr>
        <p:txBody>
          <a:bodyPr>
            <a:normAutofit/>
          </a:bodyPr>
          <a:lstStyle/>
          <a:p>
            <a:r>
              <a:rPr lang="ru-RU" sz="2800" dirty="0"/>
              <a:t>психологическое сопровождение подростка</a:t>
            </a:r>
          </a:p>
          <a:p>
            <a:r>
              <a:rPr lang="ru-RU" sz="2800" dirty="0"/>
              <a:t>оптимизация социальной среды </a:t>
            </a:r>
          </a:p>
          <a:p>
            <a:r>
              <a:rPr lang="ru-RU" sz="2800" dirty="0"/>
              <a:t>оптимизация учебной деятельности подростка</a:t>
            </a:r>
          </a:p>
          <a:p>
            <a:r>
              <a:rPr lang="ru-RU" sz="2800" dirty="0"/>
              <a:t>организация психологической помощи учащимся, имеющим существенные нарушения психологического здоровья</a:t>
            </a:r>
            <a:r>
              <a:rPr lang="ru-RU" dirty="0"/>
              <a:t>.-</a:t>
            </a:r>
          </a:p>
        </p:txBody>
      </p:sp>
    </p:spTree>
    <p:extLst>
      <p:ext uri="{BB962C8B-B14F-4D97-AF65-F5344CB8AC3E}">
        <p14:creationId xmlns:p14="http://schemas.microsoft.com/office/powerpoint/2010/main" val="1618913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77E50-10C5-EBB7-4368-DF475EC34D65}"/>
              </a:ext>
            </a:extLst>
          </p:cNvPr>
          <p:cNvSpPr>
            <a:spLocks noGrp="1"/>
          </p:cNvSpPr>
          <p:nvPr>
            <p:ph type="title"/>
          </p:nvPr>
        </p:nvSpPr>
        <p:spPr>
          <a:xfrm>
            <a:off x="2675182" y="273902"/>
            <a:ext cx="7958331" cy="1077229"/>
          </a:xfrm>
        </p:spPr>
        <p:txBody>
          <a:bodyPr>
            <a:normAutofit/>
          </a:bodyPr>
          <a:lstStyle/>
          <a:p>
            <a:r>
              <a:rPr lang="ru-RU" sz="3000" b="1" dirty="0">
                <a:solidFill>
                  <a:srgbClr val="92D050"/>
                </a:solidFill>
              </a:rPr>
              <a:t>Формы работы с  обучающимися основной школы</a:t>
            </a:r>
          </a:p>
        </p:txBody>
      </p:sp>
      <p:sp>
        <p:nvSpPr>
          <p:cNvPr id="3" name="Объект 2">
            <a:extLst>
              <a:ext uri="{FF2B5EF4-FFF2-40B4-BE49-F238E27FC236}">
                <a16:creationId xmlns:a16="http://schemas.microsoft.com/office/drawing/2014/main" id="{95A4F982-1C2D-007E-443A-D989A13CA690}"/>
              </a:ext>
            </a:extLst>
          </p:cNvPr>
          <p:cNvSpPr>
            <a:spLocks noGrp="1"/>
          </p:cNvSpPr>
          <p:nvPr>
            <p:ph idx="1"/>
          </p:nvPr>
        </p:nvSpPr>
        <p:spPr>
          <a:xfrm>
            <a:off x="1276350" y="2052115"/>
            <a:ext cx="9293789" cy="4525665"/>
          </a:xfrm>
        </p:spPr>
        <p:txBody>
          <a:bodyPr>
            <a:normAutofit fontScale="92500"/>
          </a:bodyPr>
          <a:lstStyle/>
          <a:p>
            <a:pPr marL="0" indent="0">
              <a:buNone/>
            </a:pPr>
            <a:r>
              <a:rPr lang="ru-RU" dirty="0"/>
              <a:t>Психолог должен иметь в своем арсенале средства, которые побудят подростка к выражению чувств, поскольку у большинства из них такой опыт отсутствует. Поэтому психологу предстоит нелегкая работа </a:t>
            </a:r>
            <a:r>
              <a:rPr lang="ru-RU" dirty="0" smtClean="0"/>
              <a:t>- </a:t>
            </a:r>
            <a:r>
              <a:rPr lang="ru-RU" dirty="0"/>
              <a:t>завоевать доверие и сначала через привычные, безопасные для подростка формы </a:t>
            </a:r>
            <a:r>
              <a:rPr lang="ru-RU" dirty="0" smtClean="0"/>
              <a:t>(рисунки</a:t>
            </a:r>
            <a:r>
              <a:rPr lang="ru-RU" dirty="0"/>
              <a:t>, лепку и пр</a:t>
            </a:r>
            <a:r>
              <a:rPr lang="ru-RU" dirty="0" smtClean="0"/>
              <a:t>.) </a:t>
            </a:r>
            <a:r>
              <a:rPr lang="ru-RU" dirty="0"/>
              <a:t>научить выражать чувства. </a:t>
            </a:r>
            <a:endParaRPr lang="ru-RU" dirty="0" smtClean="0"/>
          </a:p>
          <a:p>
            <a:pPr marL="0" indent="0">
              <a:buNone/>
            </a:pPr>
            <a:r>
              <a:rPr lang="ru-RU" dirty="0" smtClean="0"/>
              <a:t>Для </a:t>
            </a:r>
            <a:r>
              <a:rPr lang="ru-RU" dirty="0"/>
              <a:t>этого в идеальном варианте ученики должны иметь возможность личных встреч с психологом. Эти встречи могут осуществляться в парах, иногда в </a:t>
            </a:r>
            <a:r>
              <a:rPr lang="ru-RU" dirty="0" smtClean="0"/>
              <a:t>тройках - </a:t>
            </a:r>
            <a:r>
              <a:rPr lang="ru-RU" dirty="0"/>
              <a:t>с теми сверстниками, которые друг другу доверяют. Иногда подростки сами отказываются от личных встреч, предпочитая приходить с кем-нибудь. Имеет смысл в этом случае с ними согласиться. Эти занятия повышают также  ресурсные возможности подростков, где подросток ощущает полное принятие себя </a:t>
            </a:r>
            <a:r>
              <a:rPr lang="ru-RU" dirty="0" smtClean="0"/>
              <a:t>- вторая </a:t>
            </a:r>
            <a:r>
              <a:rPr lang="ru-RU" dirty="0"/>
              <a:t>линия работы психолога с </a:t>
            </a:r>
            <a:r>
              <a:rPr lang="ru-RU" dirty="0" smtClean="0"/>
              <a:t>подростком</a:t>
            </a:r>
            <a:endParaRPr lang="ru-RU" dirty="0"/>
          </a:p>
        </p:txBody>
      </p:sp>
    </p:spTree>
    <p:extLst>
      <p:ext uri="{BB962C8B-B14F-4D97-AF65-F5344CB8AC3E}">
        <p14:creationId xmlns:p14="http://schemas.microsoft.com/office/powerpoint/2010/main" val="1327163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67F72-C8CF-10BC-A0AF-6A0FCA667862}"/>
              </a:ext>
            </a:extLst>
          </p:cNvPr>
          <p:cNvSpPr>
            <a:spLocks noGrp="1"/>
          </p:cNvSpPr>
          <p:nvPr>
            <p:ph type="title"/>
          </p:nvPr>
        </p:nvSpPr>
        <p:spPr>
          <a:xfrm>
            <a:off x="1123950" y="808056"/>
            <a:ext cx="9446189" cy="5640369"/>
          </a:xfrm>
        </p:spPr>
        <p:txBody>
          <a:bodyPr>
            <a:normAutofit/>
          </a:bodyPr>
          <a:lstStyle/>
          <a:p>
            <a:r>
              <a:rPr lang="ru-RU" sz="3000" dirty="0"/>
              <a:t>Третья линия работы </a:t>
            </a:r>
            <a:r>
              <a:rPr lang="ru-RU" sz="3000" dirty="0" smtClean="0"/>
              <a:t>- </a:t>
            </a:r>
            <a:r>
              <a:rPr lang="ru-RU" sz="3000" dirty="0"/>
              <a:t>помощь в понимании подростками того, что с ними происходит. </a:t>
            </a:r>
            <a:r>
              <a:rPr lang="ru-RU" sz="3000" dirty="0" smtClean="0"/>
              <a:t/>
            </a:r>
            <a:br>
              <a:rPr lang="ru-RU" sz="3000" dirty="0" smtClean="0"/>
            </a:br>
            <a:r>
              <a:rPr lang="ru-RU" sz="3000" dirty="0" smtClean="0"/>
              <a:t>Им </a:t>
            </a:r>
            <a:r>
              <a:rPr lang="ru-RU" sz="3000" dirty="0"/>
              <a:t>важно знать, что происходящие с ними изменения нормальны, что они встречаются почти у всех сверстников, но в разное время, понимать перспективы своего развития. Такая помощь может предоставляться подросткам либо на индивидуальных встречах, либо через обсуждение наиболее типичных вопросов на групповых занятиях</a:t>
            </a:r>
            <a:r>
              <a:rPr lang="ru-RU" dirty="0"/>
              <a:t/>
            </a:r>
            <a:br>
              <a:rPr lang="ru-RU" dirty="0"/>
            </a:br>
            <a:endParaRPr lang="ru-RU" dirty="0"/>
          </a:p>
        </p:txBody>
      </p:sp>
    </p:spTree>
    <p:extLst>
      <p:ext uri="{BB962C8B-B14F-4D97-AF65-F5344CB8AC3E}">
        <p14:creationId xmlns:p14="http://schemas.microsoft.com/office/powerpoint/2010/main" val="280244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26A660-3A54-04BF-1809-89BC75AA160C}"/>
              </a:ext>
            </a:extLst>
          </p:cNvPr>
          <p:cNvSpPr>
            <a:spLocks noGrp="1"/>
          </p:cNvSpPr>
          <p:nvPr>
            <p:ph type="title"/>
          </p:nvPr>
        </p:nvSpPr>
        <p:spPr>
          <a:xfrm>
            <a:off x="1866900" y="237688"/>
            <a:ext cx="8953499" cy="1077229"/>
          </a:xfrm>
        </p:spPr>
        <p:txBody>
          <a:bodyPr>
            <a:noAutofit/>
          </a:bodyPr>
          <a:lstStyle/>
          <a:p>
            <a:r>
              <a:rPr lang="ru-RU" sz="2400" b="1" dirty="0">
                <a:solidFill>
                  <a:srgbClr val="92D050"/>
                </a:solidFill>
              </a:rPr>
              <a:t>Некоторые характеристики </a:t>
            </a:r>
            <a:br>
              <a:rPr lang="ru-RU" sz="2400" b="1" dirty="0">
                <a:solidFill>
                  <a:srgbClr val="92D050"/>
                </a:solidFill>
              </a:rPr>
            </a:br>
            <a:r>
              <a:rPr lang="ru-RU" sz="2400" b="1" dirty="0">
                <a:solidFill>
                  <a:srgbClr val="92D050"/>
                </a:solidFill>
              </a:rPr>
              <a:t>социально-психологически здоровых обучающихся:</a:t>
            </a:r>
          </a:p>
        </p:txBody>
      </p:sp>
      <p:sp>
        <p:nvSpPr>
          <p:cNvPr id="3" name="Объект 2">
            <a:extLst>
              <a:ext uri="{FF2B5EF4-FFF2-40B4-BE49-F238E27FC236}">
                <a16:creationId xmlns:a16="http://schemas.microsoft.com/office/drawing/2014/main" id="{8CE94F40-961E-E142-0389-387B63EF316C}"/>
              </a:ext>
            </a:extLst>
          </p:cNvPr>
          <p:cNvSpPr>
            <a:spLocks noGrp="1"/>
          </p:cNvSpPr>
          <p:nvPr>
            <p:ph idx="1"/>
          </p:nvPr>
        </p:nvSpPr>
        <p:spPr>
          <a:xfrm>
            <a:off x="1448554" y="1314917"/>
            <a:ext cx="9121585" cy="5276005"/>
          </a:xfrm>
        </p:spPr>
        <p:txBody>
          <a:bodyPr>
            <a:normAutofit fontScale="25000" lnSpcReduction="20000"/>
          </a:bodyPr>
          <a:lstStyle/>
          <a:p>
            <a:r>
              <a:rPr lang="ru-RU" sz="6400" dirty="0"/>
              <a:t>занимают активную социальную позицию. имеют адекватную самооценку и адекватную систему </a:t>
            </a:r>
            <a:r>
              <a:rPr lang="ru-RU" sz="6400" dirty="0" smtClean="0"/>
              <a:t>ценностей</a:t>
            </a:r>
            <a:endParaRPr lang="ru-RU" sz="6400" dirty="0"/>
          </a:p>
          <a:p>
            <a:r>
              <a:rPr lang="ru-RU" sz="6400" dirty="0"/>
              <a:t>сформированные коммуникативные навыки, организаторские </a:t>
            </a:r>
            <a:r>
              <a:rPr lang="ru-RU" sz="6400" dirty="0" smtClean="0"/>
              <a:t>умения</a:t>
            </a:r>
            <a:endParaRPr lang="ru-RU" sz="6400" dirty="0"/>
          </a:p>
          <a:p>
            <a:pPr marL="0" indent="0" algn="ctr">
              <a:buNone/>
            </a:pPr>
            <a:r>
              <a:rPr lang="ru-RU" sz="7200" u="sng" dirty="0" smtClean="0"/>
              <a:t>Возможность </a:t>
            </a:r>
            <a:r>
              <a:rPr lang="ru-RU" sz="7200" u="sng" dirty="0"/>
              <a:t>полноценного функционирования, то есть выполнения соответствующих возрасту человека социальных и семейных </a:t>
            </a:r>
            <a:r>
              <a:rPr lang="ru-RU" sz="7200" u="sng" dirty="0" smtClean="0"/>
              <a:t>функций;</a:t>
            </a:r>
            <a:endParaRPr lang="ru-RU" sz="7200" u="sng" dirty="0"/>
          </a:p>
          <a:p>
            <a:r>
              <a:rPr lang="ru-RU" sz="6200" dirty="0"/>
              <a:t>не тревожные, неконфликтные, неагрессивные;</a:t>
            </a:r>
          </a:p>
          <a:p>
            <a:r>
              <a:rPr lang="ru-RU" sz="6200" dirty="0"/>
              <a:t>владеют собой (своими эмоциями и поведением)</a:t>
            </a:r>
          </a:p>
          <a:p>
            <a:pPr marL="0" indent="0" algn="ctr">
              <a:buNone/>
            </a:pPr>
            <a:r>
              <a:rPr lang="ru-RU" sz="7200" u="sng" dirty="0"/>
              <a:t>Н</a:t>
            </a:r>
            <a:r>
              <a:rPr lang="ru-RU" sz="7200" u="sng" dirty="0" smtClean="0"/>
              <a:t>аличие </a:t>
            </a:r>
            <a:r>
              <a:rPr lang="ru-RU" sz="7200" u="sng" dirty="0"/>
              <a:t>гармонии (согласованности) как внутренней, так и </a:t>
            </a:r>
            <a:r>
              <a:rPr lang="ru-RU" sz="7200" u="sng" dirty="0" smtClean="0"/>
              <a:t>внешней:</a:t>
            </a:r>
            <a:endParaRPr lang="ru-RU" u="sng" dirty="0" smtClean="0"/>
          </a:p>
          <a:p>
            <a:r>
              <a:rPr lang="ru-RU" sz="6400" dirty="0" smtClean="0"/>
              <a:t>умеют справляться со сложными и конфликтными ситуациями</a:t>
            </a:r>
          </a:p>
          <a:p>
            <a:pPr marL="0" indent="0" algn="ctr">
              <a:buNone/>
            </a:pPr>
            <a:r>
              <a:rPr lang="ru-RU" sz="7200" u="sng" dirty="0" smtClean="0"/>
              <a:t>Возможность </a:t>
            </a:r>
            <a:r>
              <a:rPr lang="ru-RU" sz="7200" u="sng" dirty="0"/>
              <a:t>преодолевать жизненные трудности </a:t>
            </a:r>
            <a:r>
              <a:rPr lang="ru-RU" sz="7200" u="sng" dirty="0" smtClean="0"/>
              <a:t>и </a:t>
            </a:r>
            <a:r>
              <a:rPr lang="ru-RU" sz="7200" u="sng" dirty="0"/>
              <a:t>использовать их для своего    </a:t>
            </a:r>
            <a:r>
              <a:rPr lang="ru-RU" sz="7200" u="sng" dirty="0" smtClean="0"/>
              <a:t>развития:</a:t>
            </a:r>
            <a:endParaRPr lang="ru-RU" sz="7200" u="sng" dirty="0"/>
          </a:p>
          <a:p>
            <a:r>
              <a:rPr lang="ru-RU" sz="6400" dirty="0"/>
              <a:t>стремятся к постоянному развитию</a:t>
            </a:r>
          </a:p>
          <a:p>
            <a:pPr marL="0" indent="0" algn="ctr">
              <a:buNone/>
            </a:pPr>
            <a:r>
              <a:rPr lang="ru-RU" dirty="0"/>
              <a:t>	</a:t>
            </a:r>
            <a:r>
              <a:rPr lang="ru-RU" sz="7200" u="sng" dirty="0" smtClean="0"/>
              <a:t>Сформированность </a:t>
            </a:r>
            <a:r>
              <a:rPr lang="ru-RU" sz="7200" u="sng" dirty="0"/>
              <a:t>основных возрастных </a:t>
            </a:r>
            <a:r>
              <a:rPr lang="ru-RU" sz="7200" u="sng" dirty="0" smtClean="0"/>
              <a:t>новообразований, наличие </a:t>
            </a:r>
            <a:r>
              <a:rPr lang="ru-RU" sz="7200" u="sng" dirty="0"/>
              <a:t>предпосылок последующего развития в процессе </a:t>
            </a:r>
            <a:r>
              <a:rPr lang="ru-RU" sz="7200" u="sng" dirty="0" smtClean="0"/>
              <a:t>жизнедеятельности</a:t>
            </a:r>
            <a:r>
              <a:rPr lang="ru-RU" sz="7200" u="sng" dirty="0"/>
              <a:t/>
            </a:r>
            <a:br>
              <a:rPr lang="ru-RU" sz="7200" u="sng" dirty="0"/>
            </a:br>
            <a:r>
              <a:rPr lang="ru-RU" sz="7200" u="sng" dirty="0"/>
              <a:t>.</a:t>
            </a:r>
          </a:p>
        </p:txBody>
      </p:sp>
    </p:spTree>
    <p:extLst>
      <p:ext uri="{BB962C8B-B14F-4D97-AF65-F5344CB8AC3E}">
        <p14:creationId xmlns:p14="http://schemas.microsoft.com/office/powerpoint/2010/main" val="2876483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6340-A8F4-5115-C3D5-D11B7755141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CB29B-7D21-708E-ECE6-170ACEB25DC0}"/>
              </a:ext>
            </a:extLst>
          </p:cNvPr>
          <p:cNvSpPr>
            <a:spLocks noGrp="1"/>
          </p:cNvSpPr>
          <p:nvPr>
            <p:ph type="title"/>
          </p:nvPr>
        </p:nvSpPr>
        <p:spPr>
          <a:xfrm>
            <a:off x="2849933" y="459941"/>
            <a:ext cx="7958331" cy="1077229"/>
          </a:xfrm>
        </p:spPr>
        <p:txBody>
          <a:bodyPr>
            <a:noAutofit/>
          </a:bodyPr>
          <a:lstStyle/>
          <a:p>
            <a:r>
              <a:rPr lang="ru-RU" sz="2000" b="1" dirty="0">
                <a:solidFill>
                  <a:srgbClr val="92D050"/>
                </a:solidFill>
              </a:rPr>
              <a:t>В план работы педагога-психолога включены адаптированные программы ориентированные на  развитие  и  коррекцию различных сторон личности воспитанников:</a:t>
            </a:r>
            <a:r>
              <a:rPr lang="ru-RU" sz="1800" dirty="0"/>
              <a:t/>
            </a:r>
            <a:br>
              <a:rPr lang="ru-RU" sz="1800" dirty="0"/>
            </a:br>
            <a:endParaRPr lang="ru-RU" sz="1800" dirty="0"/>
          </a:p>
        </p:txBody>
      </p:sp>
      <p:sp>
        <p:nvSpPr>
          <p:cNvPr id="3" name="Объект 2">
            <a:extLst>
              <a:ext uri="{FF2B5EF4-FFF2-40B4-BE49-F238E27FC236}">
                <a16:creationId xmlns:a16="http://schemas.microsoft.com/office/drawing/2014/main" id="{E28C3586-AE34-3409-A043-639D1BE2974C}"/>
              </a:ext>
            </a:extLst>
          </p:cNvPr>
          <p:cNvSpPr>
            <a:spLocks noGrp="1"/>
          </p:cNvSpPr>
          <p:nvPr>
            <p:ph idx="1"/>
          </p:nvPr>
        </p:nvSpPr>
        <p:spPr>
          <a:xfrm>
            <a:off x="1247775" y="1907765"/>
            <a:ext cx="9627164" cy="4950235"/>
          </a:xfrm>
        </p:spPr>
        <p:txBody>
          <a:bodyPr>
            <a:normAutofit fontScale="77500" lnSpcReduction="20000"/>
          </a:bodyPr>
          <a:lstStyle/>
          <a:p>
            <a:r>
              <a:rPr lang="ru-RU" dirty="0"/>
              <a:t>Снижение эмоциональной напряженности, тревоги, развитие механизмов коммуникации , адаптации реализуется через коррекционно-развивающие занятия «Тропинка к своему </a:t>
            </a:r>
            <a:r>
              <a:rPr lang="ru-RU" dirty="0" smtClean="0"/>
              <a:t>Я» (О.В. Хухлаева)</a:t>
            </a:r>
            <a:endParaRPr lang="ru-RU" dirty="0"/>
          </a:p>
          <a:p>
            <a:r>
              <a:rPr lang="ru-RU" dirty="0"/>
              <a:t>Повышение социально-психологической компетентности подростков-программа «Тренинг личностного роста </a:t>
            </a:r>
            <a:r>
              <a:rPr lang="ru-RU" dirty="0" smtClean="0"/>
              <a:t>подростков» (Ю.Ю. Дерягина)</a:t>
            </a:r>
            <a:endParaRPr lang="ru-RU" dirty="0"/>
          </a:p>
          <a:p>
            <a:r>
              <a:rPr lang="ru-RU" dirty="0"/>
              <a:t>Коррекционно-развивающая </a:t>
            </a:r>
            <a:r>
              <a:rPr lang="ru-RU" dirty="0" smtClean="0"/>
              <a:t>программа «Я-подросток</a:t>
            </a:r>
            <a:r>
              <a:rPr lang="ru-RU" dirty="0"/>
              <a:t>» </a:t>
            </a:r>
            <a:r>
              <a:rPr lang="ru-RU" dirty="0" smtClean="0"/>
              <a:t>(А. Микляева)</a:t>
            </a:r>
            <a:endParaRPr lang="ru-RU" dirty="0"/>
          </a:p>
          <a:p>
            <a:r>
              <a:rPr lang="ru-RU" dirty="0"/>
              <a:t>Психопрофилактические и психокоррекционные  занятия по </a:t>
            </a:r>
            <a:r>
              <a:rPr lang="ru-RU" dirty="0" smtClean="0"/>
              <a:t>программ «По </a:t>
            </a:r>
            <a:r>
              <a:rPr lang="ru-RU" dirty="0"/>
              <a:t>дороге к себе» </a:t>
            </a:r>
            <a:r>
              <a:rPr lang="ru-RU" dirty="0" smtClean="0"/>
              <a:t>(Е.Ю. Сергиенко)</a:t>
            </a:r>
            <a:endParaRPr lang="ru-RU" dirty="0"/>
          </a:p>
          <a:p>
            <a:r>
              <a:rPr lang="ru-RU" dirty="0"/>
              <a:t>Психоэмоциональная подготовка, формирование стрессоустойчивого поведения-« ГВЭ 9 класс» (</a:t>
            </a:r>
            <a:r>
              <a:rPr lang="ru-RU" dirty="0" smtClean="0"/>
              <a:t>О.В. Зыкова)</a:t>
            </a:r>
            <a:endParaRPr lang="ru-RU" dirty="0"/>
          </a:p>
          <a:p>
            <a:r>
              <a:rPr lang="ru-RU" dirty="0"/>
              <a:t>Коррекция  психоэмоционального  самочувствия,  гармонизация личностного развития «Арт-студия для обучающихся с ОВЗ </a:t>
            </a:r>
            <a:r>
              <a:rPr lang="ru-RU" dirty="0" smtClean="0"/>
              <a:t>для» (Е.Ю</a:t>
            </a:r>
            <a:r>
              <a:rPr lang="ru-RU" dirty="0"/>
              <a:t>. </a:t>
            </a:r>
            <a:r>
              <a:rPr lang="ru-RU" dirty="0" smtClean="0"/>
              <a:t>Сергиенко)</a:t>
            </a:r>
            <a:endParaRPr lang="ru-RU" dirty="0"/>
          </a:p>
          <a:p>
            <a:r>
              <a:rPr lang="ru-RU" dirty="0" smtClean="0"/>
              <a:t>Индивидуально-коррекционные </a:t>
            </a:r>
            <a:r>
              <a:rPr lang="ru-RU" dirty="0"/>
              <a:t>занятия по рабочей </a:t>
            </a:r>
            <a:r>
              <a:rPr lang="ru-RU" dirty="0" smtClean="0"/>
              <a:t>программе «Преодоление» </a:t>
            </a:r>
            <a:r>
              <a:rPr lang="ru-RU" dirty="0"/>
              <a:t>- профилактика девиантного поведения </a:t>
            </a:r>
            <a:r>
              <a:rPr lang="ru-RU" dirty="0" smtClean="0"/>
              <a:t>(С.И. Михайленко)</a:t>
            </a:r>
            <a:endParaRPr lang="ru-RU" dirty="0"/>
          </a:p>
          <a:p>
            <a:endParaRPr lang="ru-RU" dirty="0"/>
          </a:p>
        </p:txBody>
      </p:sp>
    </p:spTree>
    <p:extLst>
      <p:ext uri="{BB962C8B-B14F-4D97-AF65-F5344CB8AC3E}">
        <p14:creationId xmlns:p14="http://schemas.microsoft.com/office/powerpoint/2010/main" val="3930674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17BA78-B373-EB5D-227A-672EC814E3C6}"/>
              </a:ext>
            </a:extLst>
          </p:cNvPr>
          <p:cNvSpPr>
            <a:spLocks noGrp="1"/>
          </p:cNvSpPr>
          <p:nvPr>
            <p:ph type="title"/>
          </p:nvPr>
        </p:nvSpPr>
        <p:spPr>
          <a:xfrm>
            <a:off x="1382814" y="243535"/>
            <a:ext cx="9468926" cy="1077229"/>
          </a:xfrm>
        </p:spPr>
        <p:txBody>
          <a:bodyPr>
            <a:normAutofit fontScale="90000"/>
          </a:bodyPr>
          <a:lstStyle/>
          <a:p>
            <a:pPr algn="ctr"/>
            <a:r>
              <a:rPr lang="ru-RU" sz="3300" b="1" dirty="0">
                <a:solidFill>
                  <a:srgbClr val="92D050"/>
                </a:solidFill>
              </a:rPr>
              <a:t>Для этого необходимо отслеживать динамику взаимоотношений в </a:t>
            </a:r>
            <a:r>
              <a:rPr lang="ru-RU" sz="3300" b="1" dirty="0" smtClean="0">
                <a:solidFill>
                  <a:srgbClr val="92D050"/>
                </a:solidFill>
              </a:rPr>
              <a:t>классе</a:t>
            </a:r>
            <a:br>
              <a:rPr lang="ru-RU" sz="3300" b="1" dirty="0" smtClean="0">
                <a:solidFill>
                  <a:srgbClr val="92D050"/>
                </a:solidFill>
              </a:rPr>
            </a:br>
            <a:r>
              <a:rPr lang="ru-RU" dirty="0"/>
              <a:t/>
            </a:r>
            <a:br>
              <a:rPr lang="ru-RU" dirty="0"/>
            </a:br>
            <a:r>
              <a:rPr lang="ru-RU" dirty="0" smtClean="0"/>
              <a:t/>
            </a:r>
            <a:br>
              <a:rPr lang="ru-RU" dirty="0" smtClean="0"/>
            </a:br>
            <a:r>
              <a:rPr lang="ru-RU" sz="3300" dirty="0" smtClean="0"/>
              <a:t>В 5, 6 </a:t>
            </a:r>
            <a:r>
              <a:rPr lang="ru-RU" sz="3300" dirty="0"/>
              <a:t>классах дважды в год, </a:t>
            </a:r>
            <a:r>
              <a:rPr lang="ru-RU" sz="3300" dirty="0" smtClean="0"/>
              <a:t/>
            </a:r>
            <a:br>
              <a:rPr lang="ru-RU" sz="3300" dirty="0" smtClean="0"/>
            </a:br>
            <a:r>
              <a:rPr lang="ru-RU" sz="3300" dirty="0" smtClean="0"/>
              <a:t>в 7-9 кл. - </a:t>
            </a:r>
            <a:r>
              <a:rPr lang="ru-RU" sz="3300" dirty="0"/>
              <a:t>один раз в год нужно проводить социометрию, анализировать наличие взаимных выборов. </a:t>
            </a:r>
            <a:r>
              <a:rPr lang="ru-RU" sz="3300" dirty="0" smtClean="0"/>
              <a:t/>
            </a:r>
            <a:br>
              <a:rPr lang="ru-RU" sz="3300" dirty="0" smtClean="0"/>
            </a:br>
            <a:r>
              <a:rPr lang="ru-RU" sz="3300" dirty="0" smtClean="0"/>
              <a:t>Учащиеся</a:t>
            </a:r>
            <a:r>
              <a:rPr lang="ru-RU" sz="3300" dirty="0"/>
              <a:t>, их не имеющие, должны попасть в сферу особого внимания психолога, который определяет для начала причину создавшейся ситуации </a:t>
            </a:r>
            <a:r>
              <a:rPr lang="ru-RU" sz="3300" dirty="0" smtClean="0"/>
              <a:t>- </a:t>
            </a:r>
            <a:r>
              <a:rPr lang="ru-RU" sz="3300" dirty="0"/>
              <a:t>в самом подростке или в</a:t>
            </a:r>
            <a:br>
              <a:rPr lang="ru-RU" sz="3300" dirty="0"/>
            </a:br>
            <a:r>
              <a:rPr lang="ru-RU" sz="3300" dirty="0"/>
              <a:t>специфике ситуации в классе. </a:t>
            </a:r>
            <a:r>
              <a:rPr lang="ru-RU" sz="3300" dirty="0" smtClean="0"/>
              <a:t/>
            </a:r>
            <a:br>
              <a:rPr lang="ru-RU" sz="3300" dirty="0" smtClean="0"/>
            </a:br>
            <a:r>
              <a:rPr lang="ru-RU" sz="3300" dirty="0" smtClean="0"/>
              <a:t>Далее </a:t>
            </a:r>
            <a:r>
              <a:rPr lang="ru-RU" sz="3300" dirty="0"/>
              <a:t>в зависимости от причины осуществляются необходимые воздействия</a:t>
            </a:r>
          </a:p>
        </p:txBody>
      </p:sp>
    </p:spTree>
    <p:extLst>
      <p:ext uri="{BB962C8B-B14F-4D97-AF65-F5344CB8AC3E}">
        <p14:creationId xmlns:p14="http://schemas.microsoft.com/office/powerpoint/2010/main" val="997149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E6FB9E-46D3-0EE0-D1E3-631B95B340E0}"/>
              </a:ext>
            </a:extLst>
          </p:cNvPr>
          <p:cNvSpPr>
            <a:spLocks noGrp="1"/>
          </p:cNvSpPr>
          <p:nvPr>
            <p:ph type="title"/>
          </p:nvPr>
        </p:nvSpPr>
        <p:spPr>
          <a:xfrm>
            <a:off x="2221283" y="1531956"/>
            <a:ext cx="7958331" cy="4211619"/>
          </a:xfrm>
        </p:spPr>
        <p:txBody>
          <a:bodyPr>
            <a:normAutofit fontScale="90000"/>
          </a:bodyPr>
          <a:lstStyle/>
          <a:p>
            <a:pPr algn="ctr"/>
            <a:r>
              <a:rPr lang="ru-RU" dirty="0"/>
              <a:t>Если в классе присутствует явный изгой </a:t>
            </a:r>
            <a:r>
              <a:rPr lang="ru-RU" dirty="0" smtClean="0"/>
              <a:t>- </a:t>
            </a:r>
            <a:r>
              <a:rPr lang="ru-RU" dirty="0"/>
              <a:t>ученик, не принимаемый никем из учащихся, постоянно подвергающийся вербальной и невербальной агрессии, то наиболее эффективно начинать работу с ним и с его родителями. </a:t>
            </a:r>
            <a:r>
              <a:rPr lang="ru-RU" dirty="0" smtClean="0"/>
              <a:t/>
            </a:r>
            <a:br>
              <a:rPr lang="ru-RU" dirty="0" smtClean="0"/>
            </a:br>
            <a:r>
              <a:rPr lang="ru-RU" dirty="0" smtClean="0"/>
              <a:t>Как </a:t>
            </a:r>
            <a:r>
              <a:rPr lang="ru-RU" dirty="0"/>
              <a:t>ни парадоксально, но в большинстве ситуаций он сам провоцирует агрессию со стороны окружающих</a:t>
            </a:r>
          </a:p>
        </p:txBody>
      </p:sp>
    </p:spTree>
    <p:extLst>
      <p:ext uri="{BB962C8B-B14F-4D97-AF65-F5344CB8AC3E}">
        <p14:creationId xmlns:p14="http://schemas.microsoft.com/office/powerpoint/2010/main" val="5211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829B76-29EB-245A-98B9-576A7A0EBBDF}"/>
              </a:ext>
            </a:extLst>
          </p:cNvPr>
          <p:cNvSpPr>
            <a:spLocks noGrp="1"/>
          </p:cNvSpPr>
          <p:nvPr>
            <p:ph type="title"/>
          </p:nvPr>
        </p:nvSpPr>
        <p:spPr>
          <a:xfrm>
            <a:off x="1219200" y="808056"/>
            <a:ext cx="9350939" cy="1077229"/>
          </a:xfrm>
        </p:spPr>
        <p:txBody>
          <a:bodyPr>
            <a:normAutofit fontScale="90000"/>
          </a:bodyPr>
          <a:lstStyle/>
          <a:p>
            <a:pPr algn="ctr"/>
            <a:r>
              <a:rPr lang="ru-RU" dirty="0"/>
              <a:t>В 5-7-х классах может повышаться конфликтность отношений между мальчиками и девочками из-за появления у них интереса друг к другу и неумения адекватно их проявлять. </a:t>
            </a:r>
            <a:r>
              <a:rPr lang="ru-RU" dirty="0" smtClean="0"/>
              <a:t/>
            </a:r>
            <a:br>
              <a:rPr lang="ru-RU" dirty="0" smtClean="0"/>
            </a:br>
            <a:r>
              <a:rPr lang="ru-RU" dirty="0"/>
              <a:t/>
            </a:r>
            <a:br>
              <a:rPr lang="ru-RU" dirty="0"/>
            </a:br>
            <a:r>
              <a:rPr lang="ru-RU" dirty="0" smtClean="0"/>
              <a:t>В </a:t>
            </a:r>
            <a:r>
              <a:rPr lang="ru-RU" dirty="0"/>
              <a:t>5-м классе стоит провести беседу с мальчиками, чтобы помочь им осознать свои</a:t>
            </a:r>
            <a:br>
              <a:rPr lang="ru-RU" dirty="0"/>
            </a:br>
            <a:r>
              <a:rPr lang="ru-RU" dirty="0"/>
              <a:t>новые интересы и отметить, что стремление проявить их через агрессивные формы девочкам совсем не нравится. </a:t>
            </a:r>
            <a:r>
              <a:rPr lang="ru-RU" dirty="0" smtClean="0"/>
              <a:t/>
            </a:r>
            <a:br>
              <a:rPr lang="ru-RU" dirty="0" smtClean="0"/>
            </a:br>
            <a:r>
              <a:rPr lang="ru-RU" dirty="0" smtClean="0"/>
              <a:t>Девочкам </a:t>
            </a:r>
            <a:r>
              <a:rPr lang="ru-RU" dirty="0"/>
              <a:t>также можно объяснить, что мальчики пока не совсем умеют проявлять свои чувства.</a:t>
            </a:r>
          </a:p>
        </p:txBody>
      </p:sp>
    </p:spTree>
    <p:extLst>
      <p:ext uri="{BB962C8B-B14F-4D97-AF65-F5344CB8AC3E}">
        <p14:creationId xmlns:p14="http://schemas.microsoft.com/office/powerpoint/2010/main" val="3362242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FAAF04-C1D7-382F-1887-DB04BEEDFAC2}"/>
              </a:ext>
            </a:extLst>
          </p:cNvPr>
          <p:cNvSpPr>
            <a:spLocks noGrp="1"/>
          </p:cNvSpPr>
          <p:nvPr>
            <p:ph type="title"/>
          </p:nvPr>
        </p:nvSpPr>
        <p:spPr>
          <a:xfrm>
            <a:off x="1333500" y="1248066"/>
            <a:ext cx="9753600" cy="3870546"/>
          </a:xfrm>
        </p:spPr>
        <p:txBody>
          <a:bodyPr>
            <a:normAutofit fontScale="90000"/>
          </a:bodyPr>
          <a:lstStyle/>
          <a:p>
            <a:pPr algn="ctr"/>
            <a:r>
              <a:rPr lang="ru-RU" dirty="0"/>
              <a:t>Необходимое условие оптимизации учебной деятельности </a:t>
            </a:r>
            <a:r>
              <a:rPr lang="ru-RU" dirty="0" smtClean="0"/>
              <a:t>- </a:t>
            </a:r>
            <a:r>
              <a:rPr lang="ru-RU" dirty="0"/>
              <a:t>индивидуальный подход к учащимся, основанный на знании педагогами их познавательных и личностных особенностей, представленных в индивидуальных картах. </a:t>
            </a:r>
            <a:r>
              <a:rPr lang="ru-RU" dirty="0" smtClean="0"/>
              <a:t/>
            </a:r>
            <a:br>
              <a:rPr lang="ru-RU" dirty="0" smtClean="0"/>
            </a:br>
            <a:r>
              <a:rPr lang="ru-RU" dirty="0"/>
              <a:t/>
            </a:r>
            <a:br>
              <a:rPr lang="ru-RU" dirty="0"/>
            </a:br>
            <a:r>
              <a:rPr lang="ru-RU" dirty="0" smtClean="0"/>
              <a:t>Эти </a:t>
            </a:r>
            <a:r>
              <a:rPr lang="ru-RU" dirty="0"/>
              <a:t>особенности выделяются психологами на основе диагностики и наблюдений за учащимися.</a:t>
            </a:r>
          </a:p>
        </p:txBody>
      </p:sp>
    </p:spTree>
    <p:extLst>
      <p:ext uri="{BB962C8B-B14F-4D97-AF65-F5344CB8AC3E}">
        <p14:creationId xmlns:p14="http://schemas.microsoft.com/office/powerpoint/2010/main" val="3844506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1F3F5E-D322-EE1C-2EEE-7D158FFB56F3}"/>
              </a:ext>
            </a:extLst>
          </p:cNvPr>
          <p:cNvSpPr>
            <a:spLocks noGrp="1"/>
          </p:cNvSpPr>
          <p:nvPr>
            <p:ph type="title"/>
          </p:nvPr>
        </p:nvSpPr>
        <p:spPr>
          <a:xfrm>
            <a:off x="2711396" y="572666"/>
            <a:ext cx="7958331" cy="1077229"/>
          </a:xfrm>
        </p:spPr>
        <p:txBody>
          <a:bodyPr>
            <a:normAutofit/>
          </a:bodyPr>
          <a:lstStyle/>
          <a:p>
            <a:r>
              <a:rPr lang="ru-RU" sz="3000" b="1" dirty="0">
                <a:solidFill>
                  <a:srgbClr val="92D050"/>
                </a:solidFill>
              </a:rPr>
              <a:t>Организация работы с обучающимися старшей школы</a:t>
            </a:r>
          </a:p>
        </p:txBody>
      </p:sp>
      <p:sp>
        <p:nvSpPr>
          <p:cNvPr id="3" name="Объект 2">
            <a:extLst>
              <a:ext uri="{FF2B5EF4-FFF2-40B4-BE49-F238E27FC236}">
                <a16:creationId xmlns:a16="http://schemas.microsoft.com/office/drawing/2014/main" id="{9196274B-A6D9-4AE4-D498-9855FB92E71B}"/>
              </a:ext>
            </a:extLst>
          </p:cNvPr>
          <p:cNvSpPr>
            <a:spLocks noGrp="1"/>
          </p:cNvSpPr>
          <p:nvPr>
            <p:ph idx="1"/>
          </p:nvPr>
        </p:nvSpPr>
        <p:spPr>
          <a:xfrm>
            <a:off x="1533524" y="1882281"/>
            <a:ext cx="9291791" cy="3898490"/>
          </a:xfrm>
        </p:spPr>
        <p:txBody>
          <a:bodyPr>
            <a:normAutofit/>
          </a:bodyPr>
          <a:lstStyle/>
          <a:p>
            <a:pPr marL="0" indent="0">
              <a:buNone/>
            </a:pPr>
            <a:r>
              <a:rPr lang="ru-RU" dirty="0"/>
              <a:t>В старшей школе завершается обучение и развитие учащихся, которое должно обеспечить их готовность к последующему освоению социальных функций взрослого человека</a:t>
            </a:r>
          </a:p>
          <a:p>
            <a:r>
              <a:rPr lang="ru-RU" dirty="0"/>
              <a:t>л</a:t>
            </a:r>
            <a:r>
              <a:rPr lang="ru-RU" dirty="0" smtClean="0"/>
              <a:t>ичностная </a:t>
            </a:r>
            <a:r>
              <a:rPr lang="ru-RU" dirty="0"/>
              <a:t>готовность </a:t>
            </a:r>
          </a:p>
          <a:p>
            <a:r>
              <a:rPr lang="ru-RU" dirty="0"/>
              <a:t>к</a:t>
            </a:r>
            <a:r>
              <a:rPr lang="ru-RU" dirty="0" smtClean="0"/>
              <a:t>оммуникативная </a:t>
            </a:r>
            <a:r>
              <a:rPr lang="ru-RU" dirty="0"/>
              <a:t>готовность</a:t>
            </a:r>
          </a:p>
          <a:p>
            <a:r>
              <a:rPr lang="ru-RU" dirty="0"/>
              <a:t>п</a:t>
            </a:r>
            <a:r>
              <a:rPr lang="ru-RU" dirty="0" smtClean="0"/>
              <a:t>ознавательная </a:t>
            </a:r>
            <a:r>
              <a:rPr lang="ru-RU" dirty="0"/>
              <a:t>готовность </a:t>
            </a:r>
          </a:p>
        </p:txBody>
      </p:sp>
    </p:spTree>
    <p:extLst>
      <p:ext uri="{BB962C8B-B14F-4D97-AF65-F5344CB8AC3E}">
        <p14:creationId xmlns:p14="http://schemas.microsoft.com/office/powerpoint/2010/main" val="3963020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101B3F-387A-4981-6F17-9BE282B84E61}"/>
              </a:ext>
            </a:extLst>
          </p:cNvPr>
          <p:cNvSpPr>
            <a:spLocks noGrp="1"/>
          </p:cNvSpPr>
          <p:nvPr>
            <p:ph type="title"/>
          </p:nvPr>
        </p:nvSpPr>
        <p:spPr>
          <a:xfrm>
            <a:off x="2630858" y="408006"/>
            <a:ext cx="7958331" cy="1077229"/>
          </a:xfrm>
        </p:spPr>
        <p:txBody>
          <a:bodyPr>
            <a:normAutofit/>
          </a:bodyPr>
          <a:lstStyle/>
          <a:p>
            <a:r>
              <a:rPr lang="ru-RU" sz="3000" b="1" dirty="0">
                <a:solidFill>
                  <a:srgbClr val="92D050"/>
                </a:solidFill>
              </a:rPr>
              <a:t>Формы работы с  обучающимися старшей школы</a:t>
            </a:r>
          </a:p>
        </p:txBody>
      </p:sp>
      <p:sp>
        <p:nvSpPr>
          <p:cNvPr id="4" name="TextBox 3">
            <a:extLst>
              <a:ext uri="{FF2B5EF4-FFF2-40B4-BE49-F238E27FC236}">
                <a16:creationId xmlns:a16="http://schemas.microsoft.com/office/drawing/2014/main" id="{11C640DB-CCF3-4E97-5033-83208CB5FFD4}"/>
              </a:ext>
            </a:extLst>
          </p:cNvPr>
          <p:cNvSpPr txBox="1"/>
          <p:nvPr/>
        </p:nvSpPr>
        <p:spPr>
          <a:xfrm>
            <a:off x="1846601" y="1885285"/>
            <a:ext cx="9202994" cy="4801314"/>
          </a:xfrm>
          <a:prstGeom prst="rect">
            <a:avLst/>
          </a:prstGeom>
          <a:noFill/>
        </p:spPr>
        <p:txBody>
          <a:bodyPr wrap="square">
            <a:spAutoFit/>
          </a:bodyPr>
          <a:lstStyle/>
          <a:p>
            <a:r>
              <a:rPr lang="ru-RU" dirty="0"/>
              <a:t>Учащиеся 10-11-х классов являются старшими подростками, у которых </a:t>
            </a:r>
            <a:r>
              <a:rPr lang="ru-RU" dirty="0" smtClean="0"/>
              <a:t>уже</a:t>
            </a:r>
            <a:r>
              <a:rPr lang="ru-RU" dirty="0"/>
              <a:t>	</a:t>
            </a:r>
          </a:p>
          <a:p>
            <a:r>
              <a:rPr lang="ru-RU" dirty="0"/>
              <a:t>заканчивается подростковый кризис, сформировалось чувство взрослости, в плане мыслительных действий осуществился переход к стадии формальных </a:t>
            </a:r>
            <a:r>
              <a:rPr lang="ru-RU" dirty="0" smtClean="0"/>
              <a:t>операций</a:t>
            </a:r>
          </a:p>
          <a:p>
            <a:endParaRPr lang="ru-RU" dirty="0"/>
          </a:p>
          <a:p>
            <a:r>
              <a:rPr lang="ru-RU" dirty="0" smtClean="0"/>
              <a:t>Новый </a:t>
            </a:r>
            <a:r>
              <a:rPr lang="ru-RU" dirty="0"/>
              <a:t>уровень развития личностной и познавательной сферы требует пересмотра организации психологической поддержки в сторону увеличения его </a:t>
            </a:r>
            <a:r>
              <a:rPr lang="ru-RU" dirty="0" smtClean="0"/>
              <a:t>субъектности </a:t>
            </a:r>
          </a:p>
          <a:p>
            <a:endParaRPr lang="ru-RU" dirty="0"/>
          </a:p>
          <a:p>
            <a:r>
              <a:rPr lang="ru-RU" dirty="0" smtClean="0"/>
              <a:t>Сохранение </a:t>
            </a:r>
            <a:r>
              <a:rPr lang="ru-RU" dirty="0"/>
              <a:t>объектного отношения к учащимся будет тормозить процесс их личностного развития, в частности </a:t>
            </a:r>
            <a:r>
              <a:rPr lang="ru-RU" dirty="0" smtClean="0"/>
              <a:t>- </a:t>
            </a:r>
            <a:r>
              <a:rPr lang="ru-RU" dirty="0"/>
              <a:t>создадутся условия для закрепления </a:t>
            </a:r>
            <a:r>
              <a:rPr lang="ru-RU" dirty="0" smtClean="0"/>
              <a:t>инфантилизма</a:t>
            </a:r>
            <a:endParaRPr lang="ru-RU" dirty="0"/>
          </a:p>
          <a:p>
            <a:endParaRPr lang="ru-RU" dirty="0" smtClean="0"/>
          </a:p>
          <a:p>
            <a:r>
              <a:rPr lang="ru-RU" dirty="0" smtClean="0"/>
              <a:t>Поэтому </a:t>
            </a:r>
            <a:r>
              <a:rPr lang="ru-RU" dirty="0"/>
              <a:t>акцент должен сместиться с прямого воздействия на учащихся к косвенному, то есть к организации вокруг них среды, содействующей развитию личностной, коммуникативной и интеллектуальной </a:t>
            </a:r>
            <a:r>
              <a:rPr lang="ru-RU" dirty="0" smtClean="0"/>
              <a:t>компетентности</a:t>
            </a:r>
          </a:p>
          <a:p>
            <a:endParaRPr lang="ru-RU" dirty="0" smtClean="0"/>
          </a:p>
          <a:p>
            <a:r>
              <a:rPr lang="ru-RU" dirty="0" smtClean="0"/>
              <a:t>Следовательно</a:t>
            </a:r>
            <a:r>
              <a:rPr lang="ru-RU" dirty="0"/>
              <a:t>, основной линией психологической службы в старшей школе становится работа с </a:t>
            </a:r>
            <a:r>
              <a:rPr lang="ru-RU" dirty="0" smtClean="0"/>
              <a:t>педагогами</a:t>
            </a:r>
            <a:endParaRPr lang="ru-RU" dirty="0"/>
          </a:p>
        </p:txBody>
      </p:sp>
    </p:spTree>
    <p:extLst>
      <p:ext uri="{BB962C8B-B14F-4D97-AF65-F5344CB8AC3E}">
        <p14:creationId xmlns:p14="http://schemas.microsoft.com/office/powerpoint/2010/main" val="2933472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D6ABEF-842B-5DE2-CA3D-3DE9FBB6369C}"/>
              </a:ext>
            </a:extLst>
          </p:cNvPr>
          <p:cNvSpPr>
            <a:spLocks noGrp="1"/>
          </p:cNvSpPr>
          <p:nvPr>
            <p:ph type="title"/>
          </p:nvPr>
        </p:nvSpPr>
        <p:spPr>
          <a:xfrm>
            <a:off x="2611808" y="368112"/>
            <a:ext cx="7958331" cy="1077229"/>
          </a:xfrm>
        </p:spPr>
        <p:txBody>
          <a:bodyPr>
            <a:normAutofit/>
          </a:bodyPr>
          <a:lstStyle/>
          <a:p>
            <a:r>
              <a:rPr lang="ru-RU" sz="3000" b="1" dirty="0">
                <a:solidFill>
                  <a:srgbClr val="92D050"/>
                </a:solidFill>
              </a:rPr>
              <a:t>Три основных </a:t>
            </a:r>
            <a:r>
              <a:rPr lang="ru-RU" sz="3000" b="1" dirty="0" smtClean="0">
                <a:solidFill>
                  <a:srgbClr val="92D050"/>
                </a:solidFill>
              </a:rPr>
              <a:t>этапа</a:t>
            </a:r>
            <a:endParaRPr lang="ru-RU" sz="3000" b="1" dirty="0">
              <a:solidFill>
                <a:srgbClr val="92D050"/>
              </a:solidFill>
            </a:endParaRPr>
          </a:p>
        </p:txBody>
      </p:sp>
      <p:sp>
        <p:nvSpPr>
          <p:cNvPr id="3" name="Объект 2">
            <a:extLst>
              <a:ext uri="{FF2B5EF4-FFF2-40B4-BE49-F238E27FC236}">
                <a16:creationId xmlns:a16="http://schemas.microsoft.com/office/drawing/2014/main" id="{F2BB7872-4F89-AF4E-C2B8-CB3E1CCB8E95}"/>
              </a:ext>
            </a:extLst>
          </p:cNvPr>
          <p:cNvSpPr>
            <a:spLocks noGrp="1"/>
          </p:cNvSpPr>
          <p:nvPr>
            <p:ph idx="1"/>
          </p:nvPr>
        </p:nvSpPr>
        <p:spPr>
          <a:xfrm>
            <a:off x="934065" y="1445341"/>
            <a:ext cx="9636074" cy="5050709"/>
          </a:xfrm>
        </p:spPr>
        <p:txBody>
          <a:bodyPr>
            <a:normAutofit lnSpcReduction="10000"/>
          </a:bodyPr>
          <a:lstStyle/>
          <a:p>
            <a:r>
              <a:rPr lang="ru-RU" dirty="0"/>
              <a:t>Первый включает в себя целевое направление педагогов. На специальном семинаре с ними обсуждаются выделенные компоненты готовности к взрослости и критерии их наличия или отсутствия, специфика проявления в учебной деятельности или взаимодействии.</a:t>
            </a:r>
          </a:p>
          <a:p>
            <a:r>
              <a:rPr lang="ru-RU" dirty="0"/>
              <a:t>Второй этап работы с педагогами предполагает конкретизацию усилий педагогов по отношению к определенным учащимся. </a:t>
            </a:r>
          </a:p>
          <a:p>
            <a:r>
              <a:rPr lang="ru-RU" dirty="0"/>
              <a:t>Третий </a:t>
            </a:r>
            <a:r>
              <a:rPr lang="ru-RU" dirty="0" smtClean="0"/>
              <a:t> (основной) - </a:t>
            </a:r>
            <a:r>
              <a:rPr lang="ru-RU" dirty="0"/>
              <a:t>этап работы продолжается в течение всего времени обучения учащихся в старшей школе. Он сводится, с одной стороны, к посещению психологом уроков, анализу их в свете задач развития учащихся, с другой </a:t>
            </a:r>
            <a:r>
              <a:rPr lang="ru-RU" dirty="0" smtClean="0"/>
              <a:t>- </a:t>
            </a:r>
            <a:r>
              <a:rPr lang="ru-RU" dirty="0"/>
              <a:t>к инициативным обращениям педагогов к психологу по поводу индивидуализации обучения учащихся. Имеются в виду просьбы педагогов определить наиболее эффективные способы мотивирования, оценивания учащихся, учета их индивидуальных приоритетов и ценностей</a:t>
            </a:r>
          </a:p>
        </p:txBody>
      </p:sp>
    </p:spTree>
    <p:extLst>
      <p:ext uri="{BB962C8B-B14F-4D97-AF65-F5344CB8AC3E}">
        <p14:creationId xmlns:p14="http://schemas.microsoft.com/office/powerpoint/2010/main" val="3844173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DC9D95-EFDB-A109-F102-08A367A3ABC1}"/>
              </a:ext>
            </a:extLst>
          </p:cNvPr>
          <p:cNvSpPr>
            <a:spLocks noGrp="1"/>
          </p:cNvSpPr>
          <p:nvPr>
            <p:ph type="title"/>
          </p:nvPr>
        </p:nvSpPr>
        <p:spPr>
          <a:xfrm>
            <a:off x="1026696" y="886829"/>
            <a:ext cx="10060404" cy="5304421"/>
          </a:xfrm>
        </p:spPr>
        <p:txBody>
          <a:bodyPr>
            <a:normAutofit fontScale="90000"/>
          </a:bodyPr>
          <a:lstStyle/>
          <a:p>
            <a:pPr algn="ctr"/>
            <a:r>
              <a:rPr lang="ru-RU" sz="3000" dirty="0"/>
              <a:t>Помимо работы с педагогами, в старшей школе сохраняется значимость взаимодействия </a:t>
            </a:r>
            <a:r>
              <a:rPr lang="ru-RU" sz="3000" dirty="0" smtClean="0"/>
              <a:t>с учащимися </a:t>
            </a:r>
            <a:br>
              <a:rPr lang="ru-RU" sz="3000" dirty="0" smtClean="0"/>
            </a:br>
            <a:r>
              <a:rPr lang="ru-RU" sz="3000" dirty="0" smtClean="0"/>
              <a:t/>
            </a:r>
            <a:br>
              <a:rPr lang="ru-RU" sz="3000" dirty="0" smtClean="0"/>
            </a:br>
            <a:r>
              <a:rPr lang="ru-RU" sz="3000" dirty="0" smtClean="0"/>
              <a:t>Однако </a:t>
            </a:r>
            <a:r>
              <a:rPr lang="ru-RU" sz="3000" dirty="0"/>
              <a:t>в отличие от основной школы оно становится более камерным, </a:t>
            </a:r>
            <a:r>
              <a:rPr lang="ru-RU" sz="3000" dirty="0" smtClean="0"/>
              <a:t>индивидуальным </a:t>
            </a:r>
            <a:br>
              <a:rPr lang="ru-RU" sz="3000" dirty="0" smtClean="0"/>
            </a:br>
            <a:r>
              <a:rPr lang="ru-RU" sz="3000" dirty="0" smtClean="0"/>
              <a:t/>
            </a:r>
            <a:br>
              <a:rPr lang="ru-RU" sz="3000" dirty="0" smtClean="0"/>
            </a:br>
            <a:r>
              <a:rPr lang="ru-RU" sz="3000" dirty="0" smtClean="0"/>
              <a:t>Яркие </a:t>
            </a:r>
            <a:r>
              <a:rPr lang="ru-RU" sz="3000" dirty="0"/>
              <a:t>групповые формы теряют свою актуальность. </a:t>
            </a:r>
            <a:r>
              <a:rPr lang="ru-RU" sz="3000" dirty="0" smtClean="0"/>
              <a:t/>
            </a:r>
            <a:br>
              <a:rPr lang="ru-RU" sz="3000" dirty="0" smtClean="0"/>
            </a:br>
            <a:r>
              <a:rPr lang="ru-RU" sz="3000" dirty="0" smtClean="0"/>
              <a:t>Индивидуальные </a:t>
            </a:r>
            <a:r>
              <a:rPr lang="ru-RU" sz="3000" dirty="0"/>
              <a:t>консультации чаще бывают направлены на поддержку учащихся и помощь в поиске ресурсов в </a:t>
            </a:r>
            <a:r>
              <a:rPr lang="ru-RU" sz="3000" dirty="0" smtClean="0"/>
              <a:t>обучении </a:t>
            </a:r>
            <a:br>
              <a:rPr lang="ru-RU" sz="3000" dirty="0" smtClean="0"/>
            </a:br>
            <a:r>
              <a:rPr lang="ru-RU" sz="3000" dirty="0"/>
              <a:t/>
            </a:r>
            <a:br>
              <a:rPr lang="ru-RU" sz="3000" dirty="0"/>
            </a:br>
            <a:r>
              <a:rPr lang="ru-RU" sz="3000" dirty="0" smtClean="0"/>
              <a:t>Как </a:t>
            </a:r>
            <a:r>
              <a:rPr lang="ru-RU" sz="3000" dirty="0"/>
              <a:t>суметь договориться с преподавателями, как организовать свое время, как расставить приоритеты? </a:t>
            </a:r>
            <a:r>
              <a:rPr lang="ru-RU" sz="3000" dirty="0" smtClean="0"/>
              <a:t/>
            </a:r>
            <a:br>
              <a:rPr lang="ru-RU" sz="3000" dirty="0" smtClean="0"/>
            </a:br>
            <a:r>
              <a:rPr lang="ru-RU" sz="3000" dirty="0" smtClean="0"/>
              <a:t>Эти </a:t>
            </a:r>
            <a:r>
              <a:rPr lang="ru-RU" sz="3000" dirty="0"/>
              <a:t>и похожие вопросы приводят учащихся к </a:t>
            </a:r>
            <a:r>
              <a:rPr lang="ru-RU" sz="3000" dirty="0" smtClean="0"/>
              <a:t>психологу</a:t>
            </a:r>
            <a:endParaRPr lang="ru-RU" sz="3000" dirty="0"/>
          </a:p>
        </p:txBody>
      </p:sp>
    </p:spTree>
    <p:extLst>
      <p:ext uri="{BB962C8B-B14F-4D97-AF65-F5344CB8AC3E}">
        <p14:creationId xmlns:p14="http://schemas.microsoft.com/office/powerpoint/2010/main" val="1829457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E849D3-FAC0-EEB1-5BD3-50DAD77F5137}"/>
              </a:ext>
            </a:extLst>
          </p:cNvPr>
          <p:cNvSpPr>
            <a:spLocks noGrp="1"/>
          </p:cNvSpPr>
          <p:nvPr>
            <p:ph type="title"/>
          </p:nvPr>
        </p:nvSpPr>
        <p:spPr>
          <a:xfrm>
            <a:off x="1090459" y="1002243"/>
            <a:ext cx="10025216" cy="5074707"/>
          </a:xfrm>
        </p:spPr>
        <p:txBody>
          <a:bodyPr>
            <a:normAutofit fontScale="90000"/>
          </a:bodyPr>
          <a:lstStyle/>
          <a:p>
            <a:pPr algn="ctr"/>
            <a:r>
              <a:rPr lang="ru-RU" dirty="0"/>
              <a:t> </a:t>
            </a:r>
            <a:r>
              <a:rPr lang="ru-RU" sz="3300" dirty="0"/>
              <a:t>В своем выступлении я  постаралась обозначить общую канву построения работы </a:t>
            </a:r>
            <a:r>
              <a:rPr lang="ru-RU" sz="3300" dirty="0" smtClean="0"/>
              <a:t/>
            </a:r>
            <a:br>
              <a:rPr lang="ru-RU" sz="3300" dirty="0" smtClean="0"/>
            </a:br>
            <a:r>
              <a:rPr lang="ru-RU" sz="3300" dirty="0" smtClean="0"/>
              <a:t>по </a:t>
            </a:r>
            <a:r>
              <a:rPr lang="ru-RU" sz="3300" dirty="0"/>
              <a:t>развитию и укреплению </a:t>
            </a:r>
            <a:br>
              <a:rPr lang="ru-RU" sz="3300" dirty="0"/>
            </a:br>
            <a:r>
              <a:rPr lang="ru-RU" sz="3300" dirty="0"/>
              <a:t>социально-психологического здоровья обучающихся, </a:t>
            </a:r>
            <a:r>
              <a:rPr lang="ru-RU" sz="3300" dirty="0" smtClean="0"/>
              <a:t/>
            </a:r>
            <a:br>
              <a:rPr lang="ru-RU" sz="3300" dirty="0" smtClean="0"/>
            </a:br>
            <a:r>
              <a:rPr lang="ru-RU" sz="3300" dirty="0" smtClean="0"/>
              <a:t>остановиться </a:t>
            </a:r>
            <a:r>
              <a:rPr lang="ru-RU" sz="3300" dirty="0"/>
              <a:t>на проблемных моментах работы </a:t>
            </a:r>
            <a:r>
              <a:rPr lang="ru-RU" sz="3300" dirty="0" smtClean="0"/>
              <a:t>педагога-психолога </a:t>
            </a:r>
            <a:r>
              <a:rPr lang="ru-RU" sz="3300" dirty="0"/>
              <a:t>в общем круге его </a:t>
            </a:r>
            <a:r>
              <a:rPr lang="ru-RU" sz="3300" dirty="0" smtClean="0"/>
              <a:t>деятельности </a:t>
            </a:r>
            <a:r>
              <a:rPr lang="ru-RU" sz="3300" dirty="0"/>
              <a:t/>
            </a:r>
            <a:br>
              <a:rPr lang="ru-RU" sz="3300" dirty="0"/>
            </a:br>
            <a:r>
              <a:rPr lang="ru-RU" sz="3300" dirty="0"/>
              <a:t/>
            </a:r>
            <a:br>
              <a:rPr lang="ru-RU" sz="3300" dirty="0"/>
            </a:br>
            <a:r>
              <a:rPr lang="ru-RU" sz="3300" dirty="0"/>
              <a:t>Содержательное наполнение ( </a:t>
            </a:r>
            <a:r>
              <a:rPr lang="ru-RU" sz="3300" dirty="0" smtClean="0"/>
              <a:t>программы, темы  </a:t>
            </a:r>
            <a:r>
              <a:rPr lang="ru-RU" sz="3300" dirty="0"/>
              <a:t>семинаров, выступлений) вы выберете сами, как я уже говорила выше, исходя из собственного опыта и профессиональных задач)</a:t>
            </a:r>
          </a:p>
        </p:txBody>
      </p:sp>
    </p:spTree>
    <p:extLst>
      <p:ext uri="{BB962C8B-B14F-4D97-AF65-F5344CB8AC3E}">
        <p14:creationId xmlns:p14="http://schemas.microsoft.com/office/powerpoint/2010/main" val="533462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65A71-510F-777E-3E12-E6F7C981EFAF}"/>
              </a:ext>
            </a:extLst>
          </p:cNvPr>
          <p:cNvSpPr>
            <a:spLocks noGrp="1"/>
          </p:cNvSpPr>
          <p:nvPr>
            <p:ph type="title"/>
          </p:nvPr>
        </p:nvSpPr>
        <p:spPr/>
        <p:txBody>
          <a:bodyPr>
            <a:normAutofit fontScale="90000"/>
          </a:bodyPr>
          <a:lstStyle/>
          <a:p>
            <a:r>
              <a:rPr lang="ru-RU" sz="3000" b="1" dirty="0">
                <a:solidFill>
                  <a:srgbClr val="92D050"/>
                </a:solidFill>
              </a:rPr>
              <a:t>На социально-психологическое здоровье обучающихся влияют разные факторы</a:t>
            </a:r>
          </a:p>
        </p:txBody>
      </p:sp>
      <p:sp>
        <p:nvSpPr>
          <p:cNvPr id="3" name="Объект 2">
            <a:extLst>
              <a:ext uri="{FF2B5EF4-FFF2-40B4-BE49-F238E27FC236}">
                <a16:creationId xmlns:a16="http://schemas.microsoft.com/office/drawing/2014/main" id="{AE4ACDE0-608B-A8E9-54B8-AC47D06EEBC3}"/>
              </a:ext>
            </a:extLst>
          </p:cNvPr>
          <p:cNvSpPr>
            <a:spLocks noGrp="1"/>
          </p:cNvSpPr>
          <p:nvPr>
            <p:ph idx="1"/>
          </p:nvPr>
        </p:nvSpPr>
        <p:spPr>
          <a:xfrm>
            <a:off x="1621861" y="1885285"/>
            <a:ext cx="8839661" cy="4188541"/>
          </a:xfrm>
        </p:spPr>
        <p:txBody>
          <a:bodyPr>
            <a:normAutofit/>
          </a:bodyPr>
          <a:lstStyle/>
          <a:p>
            <a:pPr marL="0" indent="0">
              <a:buNone/>
            </a:pPr>
            <a:r>
              <a:rPr lang="ru-RU" dirty="0" smtClean="0"/>
              <a:t>В </a:t>
            </a:r>
            <a:r>
              <a:rPr lang="ru-RU" dirty="0"/>
              <a:t>настоящее время известно, что формирование психологического здоровья связано с быстрыми социальными изменениями, стрессами, гендерной дискриминацией, социальным отчуждением, нездоровым образом жизни, физическим нездоровьем, масштабным внедрением цифровых технологий. Кроме того доказана роль генетических, психологических и личностных факторов, из-за которых дети и подростки становятся уязвимыми перед проблемами с психологическим здоровьем</a:t>
            </a:r>
          </a:p>
          <a:p>
            <a:pPr marL="0" indent="0">
              <a:buNone/>
            </a:pPr>
            <a:r>
              <a:rPr lang="ru-RU" sz="1500" i="1" dirty="0" smtClean="0"/>
              <a:t>Сетко </a:t>
            </a:r>
            <a:r>
              <a:rPr lang="ru-RU" sz="1500" i="1" dirty="0"/>
              <a:t>Н.П. Психическое здоровье детей и подростков: монография // Н.П. Сетко</a:t>
            </a:r>
            <a:r>
              <a:rPr lang="ru-RU" sz="1500" i="1" dirty="0" smtClean="0"/>
              <a:t>, А.Г</a:t>
            </a:r>
            <a:r>
              <a:rPr lang="ru-RU" sz="1500" i="1" dirty="0"/>
              <a:t>. Сетко, Е.В. Булычева. – Оренбург. – Изд.-во ОрГМУ, 2019. – 335 с</a:t>
            </a:r>
            <a:r>
              <a:rPr lang="ru-RU" sz="1500" i="1" dirty="0" smtClean="0"/>
              <a:t>.</a:t>
            </a:r>
            <a:endParaRPr lang="ru-RU" sz="1500" i="1" dirty="0"/>
          </a:p>
        </p:txBody>
      </p:sp>
    </p:spTree>
    <p:extLst>
      <p:ext uri="{BB962C8B-B14F-4D97-AF65-F5344CB8AC3E}">
        <p14:creationId xmlns:p14="http://schemas.microsoft.com/office/powerpoint/2010/main" val="125680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802B03F-73C1-6FB4-57F3-442D403F3E0E}"/>
              </a:ext>
            </a:extLst>
          </p:cNvPr>
          <p:cNvPicPr>
            <a:picLocks noChangeAspect="1"/>
          </p:cNvPicPr>
          <p:nvPr/>
        </p:nvPicPr>
        <p:blipFill>
          <a:blip r:embed="rId2"/>
          <a:stretch>
            <a:fillRect/>
          </a:stretch>
        </p:blipFill>
        <p:spPr>
          <a:xfrm>
            <a:off x="1135625" y="711123"/>
            <a:ext cx="9920749" cy="5589639"/>
          </a:xfrm>
          <a:prstGeom prst="rect">
            <a:avLst/>
          </a:prstGeom>
        </p:spPr>
      </p:pic>
      <p:sp>
        <p:nvSpPr>
          <p:cNvPr id="3" name="TextBox 2">
            <a:extLst>
              <a:ext uri="{FF2B5EF4-FFF2-40B4-BE49-F238E27FC236}">
                <a16:creationId xmlns:a16="http://schemas.microsoft.com/office/drawing/2014/main" id="{F4067F55-B48F-F11C-6649-A88DC6C56F41}"/>
              </a:ext>
            </a:extLst>
          </p:cNvPr>
          <p:cNvSpPr txBox="1"/>
          <p:nvPr/>
        </p:nvSpPr>
        <p:spPr>
          <a:xfrm>
            <a:off x="5335841" y="3505943"/>
            <a:ext cx="2130711" cy="584775"/>
          </a:xfrm>
          <a:prstGeom prst="rect">
            <a:avLst/>
          </a:prstGeom>
          <a:noFill/>
        </p:spPr>
        <p:txBody>
          <a:bodyPr wrap="none" rtlCol="0">
            <a:spAutoFit/>
          </a:bodyPr>
          <a:lstStyle/>
          <a:p>
            <a:r>
              <a:rPr lang="ru-RU" sz="3200" dirty="0"/>
              <a:t>РЕБЕНОК</a:t>
            </a:r>
          </a:p>
        </p:txBody>
      </p:sp>
      <p:sp>
        <p:nvSpPr>
          <p:cNvPr id="4" name="TextBox 3">
            <a:extLst>
              <a:ext uri="{FF2B5EF4-FFF2-40B4-BE49-F238E27FC236}">
                <a16:creationId xmlns:a16="http://schemas.microsoft.com/office/drawing/2014/main" id="{1EC9D7A4-11DB-7DCC-CF50-BD7FC5DE0A46}"/>
              </a:ext>
            </a:extLst>
          </p:cNvPr>
          <p:cNvSpPr txBox="1"/>
          <p:nvPr/>
        </p:nvSpPr>
        <p:spPr>
          <a:xfrm>
            <a:off x="1998060" y="2844225"/>
            <a:ext cx="2394758" cy="584775"/>
          </a:xfrm>
          <a:prstGeom prst="rect">
            <a:avLst/>
          </a:prstGeom>
          <a:noFill/>
        </p:spPr>
        <p:txBody>
          <a:bodyPr wrap="none" rtlCol="0">
            <a:spAutoFit/>
          </a:bodyPr>
          <a:lstStyle/>
          <a:p>
            <a:r>
              <a:rPr lang="ru-RU" sz="3200" dirty="0"/>
              <a:t>РОДИТЕЛЬ</a:t>
            </a:r>
          </a:p>
        </p:txBody>
      </p:sp>
      <p:sp>
        <p:nvSpPr>
          <p:cNvPr id="5" name="TextBox 4">
            <a:extLst>
              <a:ext uri="{FF2B5EF4-FFF2-40B4-BE49-F238E27FC236}">
                <a16:creationId xmlns:a16="http://schemas.microsoft.com/office/drawing/2014/main" id="{4B87D792-C806-84E5-51D0-9849D7F29B87}"/>
              </a:ext>
            </a:extLst>
          </p:cNvPr>
          <p:cNvSpPr txBox="1"/>
          <p:nvPr/>
        </p:nvSpPr>
        <p:spPr>
          <a:xfrm>
            <a:off x="8583561" y="3016045"/>
            <a:ext cx="2046779" cy="584775"/>
          </a:xfrm>
          <a:prstGeom prst="rect">
            <a:avLst/>
          </a:prstGeom>
          <a:noFill/>
        </p:spPr>
        <p:txBody>
          <a:bodyPr wrap="none" rtlCol="0">
            <a:spAutoFit/>
          </a:bodyPr>
          <a:lstStyle/>
          <a:p>
            <a:r>
              <a:rPr lang="ru-RU" sz="3200" dirty="0"/>
              <a:t>ПЕДАГОГ</a:t>
            </a:r>
          </a:p>
        </p:txBody>
      </p:sp>
    </p:spTree>
    <p:extLst>
      <p:ext uri="{BB962C8B-B14F-4D97-AF65-F5344CB8AC3E}">
        <p14:creationId xmlns:p14="http://schemas.microsoft.com/office/powerpoint/2010/main" val="3063787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21896-F5F8-A84D-D7E6-BB9752DCABC6}"/>
              </a:ext>
            </a:extLst>
          </p:cNvPr>
          <p:cNvSpPr>
            <a:spLocks noGrp="1"/>
          </p:cNvSpPr>
          <p:nvPr>
            <p:ph type="title"/>
          </p:nvPr>
        </p:nvSpPr>
        <p:spPr>
          <a:xfrm>
            <a:off x="2189328" y="1877314"/>
            <a:ext cx="7958331" cy="2723261"/>
          </a:xfrm>
        </p:spPr>
        <p:txBody>
          <a:bodyPr>
            <a:normAutofit fontScale="90000"/>
          </a:bodyPr>
          <a:lstStyle/>
          <a:p>
            <a:pPr algn="ctr"/>
            <a:r>
              <a:rPr lang="ru-RU" dirty="0"/>
              <a:t>Понимание процессов, </a:t>
            </a:r>
            <a:r>
              <a:rPr lang="ru-RU" dirty="0" smtClean="0"/>
              <a:t/>
            </a:r>
            <a:br>
              <a:rPr lang="ru-RU" dirty="0" smtClean="0"/>
            </a:br>
            <a:r>
              <a:rPr lang="ru-RU" dirty="0" smtClean="0"/>
              <a:t>происходящих </a:t>
            </a:r>
            <a:r>
              <a:rPr lang="ru-RU" dirty="0"/>
              <a:t>в современной школе и современной семье, позволяет понять возможные пути поиска продуктивного взаимодействия во имя </a:t>
            </a:r>
            <a:r>
              <a:rPr lang="ru-RU" dirty="0" smtClean="0"/>
              <a:t>ребенка</a:t>
            </a:r>
            <a:endParaRPr lang="ru-RU" dirty="0"/>
          </a:p>
        </p:txBody>
      </p:sp>
    </p:spTree>
    <p:extLst>
      <p:ext uri="{BB962C8B-B14F-4D97-AF65-F5344CB8AC3E}">
        <p14:creationId xmlns:p14="http://schemas.microsoft.com/office/powerpoint/2010/main" val="229714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D80B-CB58-4C98-7019-46F8585D617B}"/>
              </a:ext>
            </a:extLst>
          </p:cNvPr>
          <p:cNvSpPr>
            <a:spLocks noGrp="1"/>
          </p:cNvSpPr>
          <p:nvPr>
            <p:ph type="title"/>
          </p:nvPr>
        </p:nvSpPr>
        <p:spPr>
          <a:xfrm>
            <a:off x="1438891" y="760431"/>
            <a:ext cx="9636074" cy="5700899"/>
          </a:xfrm>
        </p:spPr>
        <p:txBody>
          <a:bodyPr>
            <a:noAutofit/>
          </a:bodyPr>
          <a:lstStyle/>
          <a:p>
            <a:pPr algn="ctr"/>
            <a:r>
              <a:rPr lang="ru-RU" sz="2000" dirty="0"/>
              <a:t>Во взаимодействии школы и семьи зачастую обе стороны предъявляют друг другу свои, надо отметить, порой обоснованные и справедливые </a:t>
            </a:r>
            <a:r>
              <a:rPr lang="ru-RU" sz="2000" dirty="0" smtClean="0"/>
              <a:t>претензии.</a:t>
            </a:r>
            <a:br>
              <a:rPr lang="ru-RU" sz="2000" dirty="0" smtClean="0"/>
            </a:br>
            <a:r>
              <a:rPr lang="ru-RU" sz="2000" dirty="0" smtClean="0"/>
              <a:t>Так</a:t>
            </a:r>
            <a:r>
              <a:rPr lang="ru-RU" sz="2000" dirty="0"/>
              <a:t>, учителя жалуются на снижение или отсутствие у родителей интереса к школьной жизни своих детей, на плохое воспитание, </a:t>
            </a:r>
            <a:r>
              <a:rPr lang="ru-RU" sz="2000" dirty="0" smtClean="0"/>
              <a:t>несформированность у </a:t>
            </a:r>
            <a:r>
              <a:rPr lang="ru-RU" sz="2000" dirty="0"/>
              <a:t>детей общечеловеческих добродетелей, моральных </a:t>
            </a:r>
            <a:r>
              <a:rPr lang="ru-RU" sz="2000" dirty="0" smtClean="0"/>
              <a:t>ценностей и </a:t>
            </a:r>
            <a:r>
              <a:rPr lang="ru-RU" sz="2000" dirty="0"/>
              <a:t>социально-приемлемого поведения в </a:t>
            </a:r>
            <a:r>
              <a:rPr lang="ru-RU" sz="2000" dirty="0" smtClean="0"/>
              <a:t>коллективе</a:t>
            </a:r>
            <a:r>
              <a:rPr lang="ru-RU" sz="2000" dirty="0"/>
              <a:t/>
            </a:r>
            <a:br>
              <a:rPr lang="ru-RU" sz="2000" dirty="0"/>
            </a:br>
            <a:r>
              <a:rPr lang="ru-RU" sz="2000" dirty="0"/>
              <a:t/>
            </a:r>
            <a:br>
              <a:rPr lang="ru-RU" sz="2000" dirty="0"/>
            </a:br>
            <a:r>
              <a:rPr lang="ru-RU" sz="2000" dirty="0"/>
              <a:t>Родители же,  в свою очередь, недовольны учебными нагрузками, объёмом домашнего задания, необходимостью принимать участие в домашней подготовке ребенка, необъективными оценками и равнодушием </a:t>
            </a:r>
            <a:r>
              <a:rPr lang="ru-RU" sz="2000" dirty="0" smtClean="0"/>
              <a:t>педагога </a:t>
            </a:r>
            <a:r>
              <a:rPr lang="ru-RU" sz="2000" dirty="0"/>
              <a:t/>
            </a:r>
            <a:br>
              <a:rPr lang="ru-RU" sz="2000" dirty="0"/>
            </a:br>
            <a:r>
              <a:rPr lang="ru-RU" sz="2000" dirty="0"/>
              <a:t/>
            </a:r>
            <a:br>
              <a:rPr lang="ru-RU" sz="2000" dirty="0"/>
            </a:br>
            <a:r>
              <a:rPr lang="ru-RU" sz="2000" dirty="0"/>
              <a:t>Однако, множество исследований указывают на то, что дети добиваются высокой академической успеваемости и социального успеха, если их родители принимают активное участие в учебной и школьной жизни своих </a:t>
            </a:r>
            <a:r>
              <a:rPr lang="ru-RU" sz="2000" dirty="0" smtClean="0"/>
              <a:t>детей</a:t>
            </a:r>
            <a:r>
              <a:rPr lang="ru-RU" sz="2000" dirty="0"/>
              <a:t/>
            </a:r>
            <a:br>
              <a:rPr lang="ru-RU" sz="2000" dirty="0"/>
            </a:br>
            <a:r>
              <a:rPr lang="ru-RU" sz="2000" dirty="0"/>
              <a:t> </a:t>
            </a:r>
            <a:br>
              <a:rPr lang="ru-RU" sz="2000" dirty="0"/>
            </a:br>
            <a:r>
              <a:rPr lang="ru-RU" sz="2000" dirty="0"/>
              <a:t>С другой стороны, подобное участие также демонстрирует ребенку тот факт, что родители искренне заинтересованы в их образовании, и что учеба в школе является не только необходимым и обязательным, но и позитивным и ценным </a:t>
            </a:r>
            <a:r>
              <a:rPr lang="ru-RU" sz="2000" dirty="0" smtClean="0"/>
              <a:t>занятием</a:t>
            </a:r>
            <a:r>
              <a:rPr lang="ru-RU" sz="2000" dirty="0"/>
              <a:t/>
            </a:r>
            <a:br>
              <a:rPr lang="ru-RU" sz="2000" dirty="0"/>
            </a:br>
            <a:endParaRPr lang="ru-RU" sz="2000" dirty="0"/>
          </a:p>
        </p:txBody>
      </p:sp>
    </p:spTree>
    <p:extLst>
      <p:ext uri="{BB962C8B-B14F-4D97-AF65-F5344CB8AC3E}">
        <p14:creationId xmlns:p14="http://schemas.microsoft.com/office/powerpoint/2010/main" val="3596567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75F2F8-A5C8-C6AE-AB87-18009D31C0F1}"/>
              </a:ext>
            </a:extLst>
          </p:cNvPr>
          <p:cNvSpPr>
            <a:spLocks noGrp="1"/>
          </p:cNvSpPr>
          <p:nvPr>
            <p:ph type="title"/>
          </p:nvPr>
        </p:nvSpPr>
        <p:spPr>
          <a:xfrm>
            <a:off x="2511928" y="224643"/>
            <a:ext cx="8575172" cy="1077229"/>
          </a:xfrm>
        </p:spPr>
        <p:txBody>
          <a:bodyPr>
            <a:normAutofit fontScale="90000"/>
          </a:bodyPr>
          <a:lstStyle/>
          <a:p>
            <a:r>
              <a:rPr lang="ru-RU" b="1" dirty="0">
                <a:solidFill>
                  <a:srgbClr val="92D050"/>
                </a:solidFill>
              </a:rPr>
              <a:t>Кризисные явления в жизнедеятельности современной семьи</a:t>
            </a:r>
          </a:p>
        </p:txBody>
      </p:sp>
      <p:sp>
        <p:nvSpPr>
          <p:cNvPr id="3" name="Объект 2">
            <a:extLst>
              <a:ext uri="{FF2B5EF4-FFF2-40B4-BE49-F238E27FC236}">
                <a16:creationId xmlns:a16="http://schemas.microsoft.com/office/drawing/2014/main" id="{6AA6F95B-3F55-02CE-725D-9722A7170A84}"/>
              </a:ext>
            </a:extLst>
          </p:cNvPr>
          <p:cNvSpPr>
            <a:spLocks noGrp="1"/>
          </p:cNvSpPr>
          <p:nvPr>
            <p:ph idx="1"/>
          </p:nvPr>
        </p:nvSpPr>
        <p:spPr>
          <a:xfrm>
            <a:off x="1052052" y="1193230"/>
            <a:ext cx="9518087" cy="5556127"/>
          </a:xfrm>
        </p:spPr>
        <p:txBody>
          <a:bodyPr>
            <a:noAutofit/>
          </a:bodyPr>
          <a:lstStyle/>
          <a:p>
            <a:pPr>
              <a:spcBef>
                <a:spcPts val="0"/>
              </a:spcBef>
            </a:pPr>
            <a:r>
              <a:rPr lang="ru-RU" sz="1600" dirty="0"/>
              <a:t>низкая правовая грамотность среди родителей в вопросах воспитания и обучения своих </a:t>
            </a:r>
            <a:r>
              <a:rPr lang="ru-RU" sz="1600" dirty="0" smtClean="0"/>
              <a:t>детей</a:t>
            </a:r>
            <a:endParaRPr lang="ru-RU" sz="1600" dirty="0"/>
          </a:p>
          <a:p>
            <a:pPr>
              <a:spcBef>
                <a:spcPts val="0"/>
              </a:spcBef>
            </a:pPr>
            <a:r>
              <a:rPr lang="ru-RU" sz="1600" dirty="0"/>
              <a:t>увеличилась доля родителей, оценивающих качество образовательных услуг в ДОУ и СОШ, как «неудовлетворительные</a:t>
            </a:r>
            <a:r>
              <a:rPr lang="ru-RU" sz="1600" dirty="0" smtClean="0"/>
              <a:t>»</a:t>
            </a:r>
            <a:endParaRPr lang="ru-RU" sz="1600" dirty="0"/>
          </a:p>
          <a:p>
            <a:pPr>
              <a:spcBef>
                <a:spcPts val="0"/>
              </a:spcBef>
            </a:pPr>
            <a:r>
              <a:rPr lang="ru-RU" sz="1600" dirty="0"/>
              <a:t>контрастное разнообразие воспитательных ресурсов родителей; (так, на одном полюсе - образованные и высокомотивированные родители, на другом - семьи, допускающие чрезмерные детоцентризм, гиперопеку, авторитаризм или попустительство</a:t>
            </a:r>
            <a:r>
              <a:rPr lang="ru-RU" sz="1600" dirty="0" smtClean="0"/>
              <a:t>)</a:t>
            </a:r>
            <a:endParaRPr lang="ru-RU" sz="1600" dirty="0"/>
          </a:p>
          <a:p>
            <a:pPr>
              <a:spcBef>
                <a:spcPts val="0"/>
              </a:spcBef>
            </a:pPr>
            <a:r>
              <a:rPr lang="ru-RU" sz="1600" dirty="0"/>
              <a:t>кризис семейного образа жизни; который наблюдается в переориентации с семейных ценностей (стабильный брак, воспитание детей) на ценности внесемейные (достижение социального статуса, материального благополучия), то есть система «семьяцентризма» уступает место «эгоцентризму родителей</a:t>
            </a:r>
            <a:r>
              <a:rPr lang="ru-RU" sz="1600" dirty="0" smtClean="0"/>
              <a:t>»</a:t>
            </a:r>
            <a:endParaRPr lang="ru-RU" sz="1600" dirty="0"/>
          </a:p>
          <a:p>
            <a:pPr>
              <a:spcBef>
                <a:spcPts val="0"/>
              </a:spcBef>
            </a:pPr>
            <a:r>
              <a:rPr lang="ru-RU" sz="1600" dirty="0"/>
              <a:t>снижение качества и количества внутрисемейного общения с </a:t>
            </a:r>
            <a:r>
              <a:rPr lang="ru-RU" sz="1600" dirty="0" smtClean="0"/>
              <a:t>детьми</a:t>
            </a:r>
            <a:endParaRPr lang="ru-RU" sz="1600" dirty="0"/>
          </a:p>
          <a:p>
            <a:pPr>
              <a:spcBef>
                <a:spcPts val="0"/>
              </a:spcBef>
            </a:pPr>
            <a:r>
              <a:rPr lang="ru-RU" sz="1600" dirty="0"/>
              <a:t>рост числа несовершеннолетних, пострадавших от насильственных преступлений членами </a:t>
            </a:r>
            <a:r>
              <a:rPr lang="ru-RU" sz="1600" dirty="0" smtClean="0"/>
              <a:t>семей</a:t>
            </a:r>
            <a:endParaRPr lang="ru-RU" sz="1600" dirty="0"/>
          </a:p>
          <a:p>
            <a:pPr>
              <a:spcBef>
                <a:spcPts val="0"/>
              </a:spcBef>
            </a:pPr>
            <a:r>
              <a:rPr lang="ru-RU" sz="1600" dirty="0"/>
              <a:t>развитие детоцентризма в родительской воспитательной </a:t>
            </a:r>
            <a:r>
              <a:rPr lang="ru-RU" sz="1600" dirty="0" smtClean="0"/>
              <a:t>направленности</a:t>
            </a:r>
            <a:endParaRPr lang="ru-RU" sz="1600" dirty="0"/>
          </a:p>
        </p:txBody>
      </p:sp>
    </p:spTree>
    <p:extLst>
      <p:ext uri="{BB962C8B-B14F-4D97-AF65-F5344CB8AC3E}">
        <p14:creationId xmlns:p14="http://schemas.microsoft.com/office/powerpoint/2010/main" val="398955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BAC7742-BE36-FCCC-E60B-065A521C29D7}"/>
              </a:ext>
            </a:extLst>
          </p:cNvPr>
          <p:cNvSpPr>
            <a:spLocks noGrp="1" noChangeArrowheads="1"/>
          </p:cNvSpPr>
          <p:nvPr>
            <p:ph type="title"/>
          </p:nvPr>
        </p:nvSpPr>
        <p:spPr>
          <a:xfrm>
            <a:off x="4752975" y="304800"/>
            <a:ext cx="6067425" cy="457200"/>
          </a:xfrm>
        </p:spPr>
        <p:txBody>
          <a:bodyPr>
            <a:normAutofit fontScale="90000"/>
          </a:bodyPr>
          <a:lstStyle/>
          <a:p>
            <a:pPr algn="ctr" eaLnBrk="1" hangingPunct="1"/>
            <a:r>
              <a:rPr lang="ru-RU" altLang="ru-RU" sz="2800" b="1" dirty="0">
                <a:solidFill>
                  <a:srgbClr val="92D050"/>
                </a:solidFill>
                <a:latin typeface="Times New Roman" panose="02020603050405020304" pitchFamily="18" charset="0"/>
                <a:cs typeface="Times New Roman" panose="02020603050405020304" pitchFamily="18" charset="0"/>
              </a:rPr>
              <a:t>Факторы, тормозящие взаимодействие</a:t>
            </a:r>
            <a:endParaRPr lang="en-US" altLang="ru-RU" sz="2800" b="1" dirty="0">
              <a:solidFill>
                <a:srgbClr val="92D050"/>
              </a:solidFill>
              <a:latin typeface="Times New Roman" panose="02020603050405020304" pitchFamily="18" charset="0"/>
              <a:cs typeface="Times New Roman" panose="02020603050405020304" pitchFamily="18" charset="0"/>
            </a:endParaRPr>
          </a:p>
        </p:txBody>
      </p:sp>
      <p:sp>
        <p:nvSpPr>
          <p:cNvPr id="12291" name="Rectangle 3">
            <a:extLst>
              <a:ext uri="{FF2B5EF4-FFF2-40B4-BE49-F238E27FC236}">
                <a16:creationId xmlns:a16="http://schemas.microsoft.com/office/drawing/2014/main" id="{0211ACFA-FEA5-8215-2CCF-9E313CCFA306}"/>
              </a:ext>
            </a:extLst>
          </p:cNvPr>
          <p:cNvSpPr>
            <a:spLocks noGrp="1" noChangeArrowheads="1"/>
          </p:cNvSpPr>
          <p:nvPr>
            <p:ph type="body" idx="1"/>
          </p:nvPr>
        </p:nvSpPr>
        <p:spPr>
          <a:xfrm>
            <a:off x="1179871" y="935038"/>
            <a:ext cx="9640529" cy="5618162"/>
          </a:xfrm>
        </p:spPr>
        <p:txBody>
          <a:bodyPr>
            <a:normAutofit fontScale="92500" lnSpcReduction="10000"/>
          </a:bodyPr>
          <a:lstStyle/>
          <a:p>
            <a:pPr marL="0" indent="0">
              <a:buNone/>
              <a:defRPr/>
            </a:pPr>
            <a:r>
              <a:rPr lang="ru-RU" altLang="ru-RU" sz="2200" b="1" dirty="0">
                <a:solidFill>
                  <a:srgbClr val="92D050"/>
                </a:solidFill>
                <a:latin typeface="Times New Roman" panose="02020603050405020304" pitchFamily="18" charset="0"/>
                <a:cs typeface="Times New Roman" panose="02020603050405020304" pitchFamily="18" charset="0"/>
              </a:rPr>
              <a:t>Со стороны </a:t>
            </a:r>
            <a:r>
              <a:rPr lang="ru-RU" altLang="ru-RU" sz="2200" b="1" dirty="0" smtClean="0">
                <a:solidFill>
                  <a:srgbClr val="92D050"/>
                </a:solidFill>
                <a:latin typeface="Times New Roman" panose="02020603050405020304" pitchFamily="18" charset="0"/>
                <a:cs typeface="Times New Roman" panose="02020603050405020304" pitchFamily="18" charset="0"/>
              </a:rPr>
              <a:t>родителей</a:t>
            </a:r>
            <a:endParaRPr lang="ru-RU" sz="2200" b="1" dirty="0">
              <a:solidFill>
                <a:srgbClr val="92D050"/>
              </a:solidFill>
              <a:latin typeface="Times New Roman" panose="02020603050405020304" pitchFamily="18" charset="0"/>
              <a:cs typeface="Times New Roman" panose="02020603050405020304" pitchFamily="18" charset="0"/>
            </a:endParaRPr>
          </a:p>
          <a:p>
            <a:pPr>
              <a:buFontTx/>
              <a:buChar char="-"/>
              <a:defRPr/>
            </a:pPr>
            <a:r>
              <a:rPr lang="ru-RU" sz="2200" b="1" dirty="0" smtClean="0">
                <a:latin typeface="Times New Roman" panose="02020603050405020304" pitchFamily="18" charset="0"/>
                <a:cs typeface="Times New Roman" panose="02020603050405020304" pitchFamily="18" charset="0"/>
              </a:rPr>
              <a:t>предшествующий </a:t>
            </a:r>
            <a:r>
              <a:rPr lang="ru-RU" sz="2200" b="1" dirty="0">
                <a:latin typeface="Times New Roman" panose="02020603050405020304" pitchFamily="18" charset="0"/>
                <a:cs typeface="Times New Roman" panose="02020603050405020304" pitchFamily="18" charset="0"/>
              </a:rPr>
              <a:t>негативный опыт взаимодействия с </a:t>
            </a:r>
            <a:r>
              <a:rPr lang="ru-RU" sz="2200" b="1" dirty="0" smtClean="0">
                <a:latin typeface="Times New Roman" panose="02020603050405020304" pitchFamily="18" charset="0"/>
                <a:cs typeface="Times New Roman" panose="02020603050405020304" pitchFamily="18" charset="0"/>
              </a:rPr>
              <a:t>ДОУ</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барьер отрицательной установки, введенной в опыт человека кем-то </a:t>
            </a:r>
            <a:r>
              <a:rPr lang="ru-RU" sz="2200" b="1" dirty="0" smtClean="0">
                <a:latin typeface="Times New Roman" panose="02020603050405020304" pitchFamily="18" charset="0"/>
                <a:cs typeface="Times New Roman" panose="02020603050405020304" pitchFamily="18" charset="0"/>
              </a:rPr>
              <a:t>другим</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недооценка роли сотрудничества  с </a:t>
            </a:r>
            <a:r>
              <a:rPr lang="ru-RU" sz="2200" b="1" dirty="0" smtClean="0">
                <a:latin typeface="Times New Roman" panose="02020603050405020304" pitchFamily="18" charset="0"/>
                <a:cs typeface="Times New Roman" panose="02020603050405020304" pitchFamily="18" charset="0"/>
              </a:rPr>
              <a:t>СОШ</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непонимание возрастных особенностей и недооценка образовательных возможностей </a:t>
            </a:r>
            <a:r>
              <a:rPr lang="ru-RU" sz="2200" b="1" dirty="0" smtClean="0">
                <a:latin typeface="Times New Roman" panose="02020603050405020304" pitchFamily="18" charset="0"/>
                <a:cs typeface="Times New Roman" panose="02020603050405020304" pitchFamily="18" charset="0"/>
              </a:rPr>
              <a:t>детей</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низкий </a:t>
            </a:r>
            <a:r>
              <a:rPr lang="ru-RU" sz="2200" b="1" dirty="0" smtClean="0">
                <a:latin typeface="Times New Roman" panose="02020603050405020304" pitchFamily="18" charset="0"/>
                <a:cs typeface="Times New Roman" panose="02020603050405020304" pitchFamily="18" charset="0"/>
              </a:rPr>
              <a:t>социально-культурный</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барьер боязни контакта с </a:t>
            </a:r>
            <a:r>
              <a:rPr lang="ru-RU" sz="2200" b="1" dirty="0" smtClean="0">
                <a:latin typeface="Times New Roman" panose="02020603050405020304" pitchFamily="18" charset="0"/>
                <a:cs typeface="Times New Roman" panose="02020603050405020304" pitchFamily="18" charset="0"/>
              </a:rPr>
              <a:t>учителем </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личностные и поведенческие особенности </a:t>
            </a:r>
            <a:r>
              <a:rPr lang="ru-RU" sz="2200" b="1" dirty="0" smtClean="0">
                <a:latin typeface="Times New Roman" panose="02020603050405020304" pitchFamily="18" charset="0"/>
                <a:cs typeface="Times New Roman" panose="02020603050405020304" pitchFamily="18" charset="0"/>
              </a:rPr>
              <a:t>родителей</a:t>
            </a:r>
            <a:endParaRPr lang="ru-RU" sz="2200" b="1" dirty="0">
              <a:latin typeface="Times New Roman" panose="02020603050405020304" pitchFamily="18" charset="0"/>
              <a:cs typeface="Times New Roman" panose="02020603050405020304" pitchFamily="18" charset="0"/>
            </a:endParaRPr>
          </a:p>
          <a:p>
            <a:pPr>
              <a:buFontTx/>
              <a:buChar char="-"/>
              <a:defRPr/>
            </a:pPr>
            <a:r>
              <a:rPr lang="ru-RU" sz="2200" b="1" dirty="0">
                <a:latin typeface="Times New Roman" panose="02020603050405020304" pitchFamily="18" charset="0"/>
                <a:cs typeface="Times New Roman" panose="02020603050405020304" pitchFamily="18" charset="0"/>
              </a:rPr>
              <a:t>по своим ценностным установкам, относящиеся к ранее перечисленным </a:t>
            </a:r>
            <a:r>
              <a:rPr lang="ru-RU" sz="2200" b="1" dirty="0" smtClean="0">
                <a:latin typeface="Times New Roman" panose="02020603050405020304" pitchFamily="18" charset="0"/>
                <a:cs typeface="Times New Roman" panose="02020603050405020304" pitchFamily="18" charset="0"/>
              </a:rPr>
              <a:t>группам</a:t>
            </a:r>
            <a:endParaRPr lang="ru-RU" sz="2200" b="1"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{48299D38-42CB-4619-9CC6-6F4924D34366}tf16401375</Template>
  <TotalTime>622</TotalTime>
  <Words>2247</Words>
  <Application>Microsoft Office PowerPoint</Application>
  <PresentationFormat>Широкоэкранный</PresentationFormat>
  <Paragraphs>215</Paragraphs>
  <Slides>39</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Arial</vt:lpstr>
      <vt:lpstr>Calibri</vt:lpstr>
      <vt:lpstr>MS Shell Dlg 2</vt:lpstr>
      <vt:lpstr>Times New Roman</vt:lpstr>
      <vt:lpstr>Wingdings</vt:lpstr>
      <vt:lpstr>Wingdings 3</vt:lpstr>
      <vt:lpstr>Мэдисон</vt:lpstr>
      <vt:lpstr>Организация работы  педагога- психолога  по развитию и укреплению  социально-психологического здоровья обучающихся</vt:lpstr>
      <vt:lpstr>Социально-психологическое  здоровье обучающихся  - это стабильное функционирование психики,  обеспечивающее гармонию между социальными, психологическими и психическими компонентами   Оно обусловлено:  наличием позитивного «образа Я»,  потребностью в саморазвитии и самовоспитании, а также отсутствием заболеваний,  успешной социализацией и адаптацией в окружающей среде</vt:lpstr>
      <vt:lpstr>Некоторые характеристики  социально-психологически здоровых обучающихся:</vt:lpstr>
      <vt:lpstr>На социально-психологическое здоровье обучающихся влияют разные факторы</vt:lpstr>
      <vt:lpstr>Презентация PowerPoint</vt:lpstr>
      <vt:lpstr>Понимание процессов,  происходящих в современной школе и современной семье, позволяет понять возможные пути поиска продуктивного взаимодействия во имя ребенка</vt:lpstr>
      <vt:lpstr>Во взаимодействии школы и семьи зачастую обе стороны предъявляют друг другу свои, надо отметить, порой обоснованные и справедливые претензии. Так, учителя жалуются на снижение или отсутствие у родителей интереса к школьной жизни своих детей, на плохое воспитание, несформированность у детей общечеловеческих добродетелей, моральных ценностей и социально-приемлемого поведения в коллективе  Родители же,  в свою очередь, недовольны учебными нагрузками, объёмом домашнего задания, необходимостью принимать участие в домашней подготовке ребенка, необъективными оценками и равнодушием педагога   Однако, множество исследований указывают на то, что дети добиваются высокой академической успеваемости и социального успеха, если их родители принимают активное участие в учебной и школьной жизни своих детей   С другой стороны, подобное участие также демонстрирует ребенку тот факт, что родители искренне заинтересованы в их образовании, и что учеба в школе является не только необходимым и обязательным, но и позитивным и ценным занятием </vt:lpstr>
      <vt:lpstr>Кризисные явления в жизнедеятельности современной семьи</vt:lpstr>
      <vt:lpstr>Факторы, тормозящие взаимодействие</vt:lpstr>
      <vt:lpstr>Факторы, тормозящие взаимодействие</vt:lpstr>
      <vt:lpstr>Формы взаимодействия коллективные</vt:lpstr>
      <vt:lpstr>Формы взаимодействия индивидуальные </vt:lpstr>
      <vt:lpstr>Рекомендации для общения учителя   с конфликтными родителями</vt:lpstr>
      <vt:lpstr>Рекомендации при работе с родителями «трудных учеников»</vt:lpstr>
      <vt:lpstr>Для сохранения и укрепления социально-психологического здоровья обучающихся образовательные организации должны организовывать эффективное сопровождение процессов развития, обучения, воспитания, социализации детей, создавать особую культуру поддержки и помощи  Важную роль в этом играет взаимодействие всех специалистов вовлеченных  в учебно-воспитательный процесс с активным привлечением родителей (законных представителей)</vt:lpstr>
      <vt:lpstr>У каждой школы свои потребности в зависимости от типа (частная, государственная, гимназия и т.п.), региона, от представления администрации о приоритетах образовательного процесса.   Поэтому очень важно иметь запрос руководства школы о том, какой результат оно хочет получить от деятельности психолога.   Иначе впоследствии можно прогнозировать возникновение различных конфликтных ситуаций</vt:lpstr>
      <vt:lpstr>Пирамида деятельности педагога-психолога Ольга Хухлаева. "Психологическое здоровье учащихся как цель работы школьной психологической службы". Газета "Школьный психолог" Издательского дома "Первое сентября", № 14/2007.  </vt:lpstr>
      <vt:lpstr>Возможные результаты психологической работы нужно обсуждать с педагогами и родителями, используя презентацию работы психологической службы, семинары, статьи (размещенные на специальных стендах или школьном сайте)  Это поможет избежать манипуляций со стороны педагогов и родителей, которые нередко пытаются переложить ответственность за нарушение дисциплины или снижение учебной мотивации учащихся на психолога: «Ребенок плохо учится (нарушает дисциплину), потому что психолог с ним плохо работает» </vt:lpstr>
      <vt:lpstr>В.А. Родионов, М.А. Ступницкая «Взаимодействие психолога и педагога в учебном процессе» мет. реком., 2001</vt:lpstr>
      <vt:lpstr>Для организации взаимодействия педагогов и психолога в  учреждении на данный момент существуют:   </vt:lpstr>
      <vt:lpstr>Этапы диагностики</vt:lpstr>
      <vt:lpstr> Диагностические методики 1 этап                      2 этап</vt:lpstr>
      <vt:lpstr>Организация работы с учащимися младшего школьного возраста </vt:lpstr>
      <vt:lpstr>Формы работы с  обучающимися младших классов</vt:lpstr>
      <vt:lpstr>Работа  с «неуспешными детьми»</vt:lpstr>
      <vt:lpstr>В план работы педагога-психолога включены адаптированные программы ориентированные на  развитие  и  коррекцию различных сторон личности воспитанников: </vt:lpstr>
      <vt:lpstr>Организация работы с обучающимися основной школы</vt:lpstr>
      <vt:lpstr>Формы работы с  обучающимися основной школы</vt:lpstr>
      <vt:lpstr>Третья линия работы - помощь в понимании подростками того, что с ними происходит.  Им важно знать, что происходящие с ними изменения нормальны, что они встречаются почти у всех сверстников, но в разное время, понимать перспективы своего развития. Такая помощь может предоставляться подросткам либо на индивидуальных встречах, либо через обсуждение наиболее типичных вопросов на групповых занятиях </vt:lpstr>
      <vt:lpstr>В план работы педагога-психолога включены адаптированные программы ориентированные на  развитие  и  коррекцию различных сторон личности воспитанников: </vt:lpstr>
      <vt:lpstr>Для этого необходимо отслеживать динамику взаимоотношений в классе   В 5, 6 классах дважды в год,  в 7-9 кл. - один раз в год нужно проводить социометрию, анализировать наличие взаимных выборов.  Учащиеся, их не имеющие, должны попасть в сферу особого внимания психолога, который определяет для начала причину создавшейся ситуации - в самом подростке или в специфике ситуации в классе.  Далее в зависимости от причины осуществляются необходимые воздействия</vt:lpstr>
      <vt:lpstr>Если в классе присутствует явный изгой - ученик, не принимаемый никем из учащихся, постоянно подвергающийся вербальной и невербальной агрессии, то наиболее эффективно начинать работу с ним и с его родителями.  Как ни парадоксально, но в большинстве ситуаций он сам провоцирует агрессию со стороны окружающих</vt:lpstr>
      <vt:lpstr>В 5-7-х классах может повышаться конфликтность отношений между мальчиками и девочками из-за появления у них интереса друг к другу и неумения адекватно их проявлять.   В 5-м классе стоит провести беседу с мальчиками, чтобы помочь им осознать свои новые интересы и отметить, что стремление проявить их через агрессивные формы девочкам совсем не нравится.  Девочкам также можно объяснить, что мальчики пока не совсем умеют проявлять свои чувства.</vt:lpstr>
      <vt:lpstr>Необходимое условие оптимизации учебной деятельности - индивидуальный подход к учащимся, основанный на знании педагогами их познавательных и личностных особенностей, представленных в индивидуальных картах.   Эти особенности выделяются психологами на основе диагностики и наблюдений за учащимися.</vt:lpstr>
      <vt:lpstr>Организация работы с обучающимися старшей школы</vt:lpstr>
      <vt:lpstr>Формы работы с  обучающимися старшей школы</vt:lpstr>
      <vt:lpstr>Три основных этапа</vt:lpstr>
      <vt:lpstr>Помимо работы с педагогами, в старшей школе сохраняется значимость взаимодействия с учащимися   Однако в отличие от основной школы оно становится более камерным, индивидуальным   Яркие групповые формы теряют свою актуальность.  Индивидуальные консультации чаще бывают направлены на поддержку учащихся и помощь в поиске ресурсов в обучении   Как суметь договориться с преподавателями, как организовать свое время, как расставить приоритеты?  Эти и похожие вопросы приводят учащихся к психологу</vt:lpstr>
      <vt:lpstr> В своем выступлении я  постаралась обозначить общую канву построения работы  по развитию и укреплению  социально-психологического здоровья обучающихся,  остановиться на проблемных моментах работы педагога-психолога в общем круге его деятельности   Содержательное наполнение ( программы, темы  семинаров, выступлений) вы выберете сами, как я уже говорила выше, исходя из собственного опыта и профессиональных задач)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работы педагога- психолога по развитию и укреплению  социально-психологического здоровья обучающихся</dc:title>
  <dc:creator>Пользователь</dc:creator>
  <cp:lastModifiedBy>Пользователь</cp:lastModifiedBy>
  <cp:revision>32</cp:revision>
  <dcterms:created xsi:type="dcterms:W3CDTF">2025-08-07T07:28:12Z</dcterms:created>
  <dcterms:modified xsi:type="dcterms:W3CDTF">2025-08-18T19:24:38Z</dcterms:modified>
</cp:coreProperties>
</file>