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317" r:id="rId3"/>
    <p:sldId id="297" r:id="rId4"/>
    <p:sldId id="298" r:id="rId5"/>
    <p:sldId id="299" r:id="rId6"/>
    <p:sldId id="318" r:id="rId7"/>
    <p:sldId id="278" r:id="rId8"/>
    <p:sldId id="280" r:id="rId9"/>
    <p:sldId id="281" r:id="rId10"/>
    <p:sldId id="282" r:id="rId11"/>
    <p:sldId id="284" r:id="rId12"/>
    <p:sldId id="285" r:id="rId13"/>
    <p:sldId id="320" r:id="rId14"/>
    <p:sldId id="316" r:id="rId15"/>
    <p:sldId id="321" r:id="rId16"/>
    <p:sldId id="319" r:id="rId17"/>
    <p:sldId id="325" r:id="rId18"/>
    <p:sldId id="326" r:id="rId19"/>
    <p:sldId id="327" r:id="rId20"/>
    <p:sldId id="328" r:id="rId21"/>
    <p:sldId id="300" r:id="rId22"/>
    <p:sldId id="301" r:id="rId23"/>
    <p:sldId id="303" r:id="rId24"/>
    <p:sldId id="302" r:id="rId25"/>
    <p:sldId id="324" r:id="rId26"/>
    <p:sldId id="330" r:id="rId27"/>
    <p:sldId id="329" r:id="rId28"/>
    <p:sldId id="293" r:id="rId29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1D4058E3-3D14-4CA7-8372-215B6DD28AE5}">
          <p14:sldIdLst>
            <p14:sldId id="256"/>
            <p14:sldId id="317"/>
            <p14:sldId id="297"/>
            <p14:sldId id="298"/>
            <p14:sldId id="299"/>
            <p14:sldId id="318"/>
          </p14:sldIdLst>
        </p14:section>
        <p14:section name="Регистрация на портале" id="{43E9E690-1C68-4098-9625-B4990D322B66}">
          <p14:sldIdLst>
            <p14:sldId id="278"/>
            <p14:sldId id="280"/>
            <p14:sldId id="281"/>
            <p14:sldId id="282"/>
            <p14:sldId id="284"/>
            <p14:sldId id="285"/>
          </p14:sldIdLst>
        </p14:section>
        <p14:section name="Активация стандартной учетной записи" id="{07A96807-5E46-49A3-B644-1CCF766C0DC1}">
          <p14:sldIdLst>
            <p14:sldId id="320"/>
            <p14:sldId id="316"/>
            <p14:sldId id="321"/>
            <p14:sldId id="319"/>
            <p14:sldId id="325"/>
            <p14:sldId id="326"/>
            <p14:sldId id="327"/>
            <p14:sldId id="328"/>
            <p14:sldId id="300"/>
            <p14:sldId id="301"/>
            <p14:sldId id="303"/>
            <p14:sldId id="302"/>
          </p14:sldIdLst>
        </p14:section>
        <p14:section name="  Индивидуальный предприниматель" id="{6DFB79DF-03B2-464A-9635-9F8FC521D9ED}">
          <p14:sldIdLst/>
        </p14:section>
        <p14:section name="Юридическое лицо" id="{6343FBE0-F345-4D16-9E72-B5BF65958F0E}">
          <p14:sldIdLst>
            <p14:sldId id="324"/>
            <p14:sldId id="330"/>
            <p14:sldId id="329"/>
          </p14:sldIdLst>
        </p14:section>
        <p14:section name="Восстановление пароля" id="{EB92BDB0-D142-4C64-9807-0D945E206B6D}">
          <p14:sldIdLst>
            <p14:sldId id="29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1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52D6B3-84CB-4112-AB56-9C1B795FDA2C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F81E2E-9912-4CBF-9203-215BEA2405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4823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7FB9B9-A0C7-484A-AF11-3B0061FB5A30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B991A7-FE7F-4BFF-A24E-EB5546DE48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5793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B991A7-FE7F-4BFF-A24E-EB5546DE4899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87064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B991A7-FE7F-4BFF-A24E-EB5546DE4899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43430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17535-0480-4FDD-B1EE-F2A99A986FAD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CBDBD-1C1A-4156-B430-E79D6FD7C9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1918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17535-0480-4FDD-B1EE-F2A99A986FAD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CBDBD-1C1A-4156-B430-E79D6FD7C9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2092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17535-0480-4FDD-B1EE-F2A99A986FAD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CBDBD-1C1A-4156-B430-E79D6FD7C9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9319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17535-0480-4FDD-B1EE-F2A99A986FAD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CBDBD-1C1A-4156-B430-E79D6FD7C9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683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17535-0480-4FDD-B1EE-F2A99A986FAD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CBDBD-1C1A-4156-B430-E79D6FD7C9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234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17535-0480-4FDD-B1EE-F2A99A986FAD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CBDBD-1C1A-4156-B430-E79D6FD7C9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8581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17535-0480-4FDD-B1EE-F2A99A986FAD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CBDBD-1C1A-4156-B430-E79D6FD7C9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8429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17535-0480-4FDD-B1EE-F2A99A986FAD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CBDBD-1C1A-4156-B430-E79D6FD7C9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5261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17535-0480-4FDD-B1EE-F2A99A986FAD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CBDBD-1C1A-4156-B430-E79D6FD7C9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7609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17535-0480-4FDD-B1EE-F2A99A986FAD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CBDBD-1C1A-4156-B430-E79D6FD7C9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8226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17535-0480-4FDD-B1EE-F2A99A986FAD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CBDBD-1C1A-4156-B430-E79D6FD7C9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3867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E17535-0480-4FDD-B1EE-F2A99A986FAD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8CBDBD-1C1A-4156-B430-E79D6FD7C9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4253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fc-karelia.ru/" TargetMode="Externa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fc-karelia.ru/" TargetMode="Externa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27735"/>
            <a:ext cx="8352928" cy="5705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757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575" y="976313"/>
            <a:ext cx="3752850" cy="490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9512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7" y="188640"/>
            <a:ext cx="5461291" cy="633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8158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825" y="633413"/>
            <a:ext cx="6610350" cy="559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2408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Госуслуги Регистрация физического лица на сайт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548680"/>
            <a:ext cx="6552728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1510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Полный </a:t>
            </a:r>
            <a:r>
              <a:rPr lang="ru-RU" dirty="0"/>
              <a:t>список доступных центров обслуживания в вашем городе </a:t>
            </a:r>
          </a:p>
          <a:p>
            <a:pPr marL="0" indent="0" algn="ctr">
              <a:buNone/>
            </a:pPr>
            <a:r>
              <a:rPr lang="ru-RU" dirty="0"/>
              <a:t>доступен на официальном сайте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www.gosuslugi.ru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4619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Госуслуги еще доступнее | Центры «Мои Документы» Липецкой област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76672"/>
            <a:ext cx="6667500" cy="6062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7697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К ПОДТВЕРДИТЬ УЧЕТНУЮ ЗАПИСЬ НА ПОРТАЛЕ ГОСУСЛУГ ЧЕРЕЗ СБЕРБАНК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36712"/>
            <a:ext cx="8712968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4164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049" y="1747507"/>
            <a:ext cx="7543800" cy="3290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7336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9747" y="1627670"/>
            <a:ext cx="1775844" cy="356331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993" y="1479250"/>
            <a:ext cx="5710788" cy="4086478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6531049" y="3664245"/>
            <a:ext cx="1690577" cy="510363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cxnSp>
        <p:nvCxnSpPr>
          <p:cNvPr id="11" name="Прямая со стрелкой 10"/>
          <p:cNvCxnSpPr/>
          <p:nvPr/>
        </p:nvCxnSpPr>
        <p:spPr>
          <a:xfrm flipH="1">
            <a:off x="8141882" y="4358020"/>
            <a:ext cx="295054" cy="382772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11814" y="1144329"/>
            <a:ext cx="214366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50" dirty="0"/>
              <a:t>Веб-версия: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379535" y="1144329"/>
            <a:ext cx="232853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50" dirty="0"/>
              <a:t>Мобильное приложение:</a:t>
            </a:r>
          </a:p>
        </p:txBody>
      </p:sp>
    </p:spTree>
    <p:extLst>
      <p:ext uri="{BB962C8B-B14F-4D97-AF65-F5344CB8AC3E}">
        <p14:creationId xmlns:p14="http://schemas.microsoft.com/office/powerpoint/2010/main" val="14839329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960" y="1622793"/>
            <a:ext cx="4118010" cy="3251313"/>
          </a:xfrm>
          <a:prstGeom prst="rect">
            <a:avLst/>
          </a:prstGeom>
        </p:spPr>
      </p:pic>
      <p:sp>
        <p:nvSpPr>
          <p:cNvPr id="10" name="Полилиния 9"/>
          <p:cNvSpPr/>
          <p:nvPr/>
        </p:nvSpPr>
        <p:spPr>
          <a:xfrm>
            <a:off x="3955312" y="2702966"/>
            <a:ext cx="495485" cy="626354"/>
          </a:xfrm>
          <a:custGeom>
            <a:avLst/>
            <a:gdLst>
              <a:gd name="connsiteX0" fmla="*/ 0 w 887104"/>
              <a:gd name="connsiteY0" fmla="*/ 300251 h 1354300"/>
              <a:gd name="connsiteX1" fmla="*/ 313898 w 887104"/>
              <a:gd name="connsiteY1" fmla="*/ 1351128 h 1354300"/>
              <a:gd name="connsiteX2" fmla="*/ 887104 w 887104"/>
              <a:gd name="connsiteY2" fmla="*/ 0 h 135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7104" h="1354300">
                <a:moveTo>
                  <a:pt x="0" y="300251"/>
                </a:moveTo>
                <a:cubicBezTo>
                  <a:pt x="83023" y="850710"/>
                  <a:pt x="166047" y="1401170"/>
                  <a:pt x="313898" y="1351128"/>
                </a:cubicBezTo>
                <a:cubicBezTo>
                  <a:pt x="461749" y="1301086"/>
                  <a:pt x="674426" y="650543"/>
                  <a:pt x="887104" y="0"/>
                </a:cubicBezTo>
              </a:path>
            </a:pathLst>
          </a:cu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1423" y="1631937"/>
            <a:ext cx="1481018" cy="310088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4522" y="1631937"/>
            <a:ext cx="1489172" cy="3100880"/>
          </a:xfrm>
          <a:prstGeom prst="rect">
            <a:avLst/>
          </a:prstGeom>
        </p:spPr>
      </p:pic>
      <p:sp>
        <p:nvSpPr>
          <p:cNvPr id="14" name="Полилиния 13"/>
          <p:cNvSpPr/>
          <p:nvPr/>
        </p:nvSpPr>
        <p:spPr>
          <a:xfrm>
            <a:off x="8171122" y="1862027"/>
            <a:ext cx="209993" cy="228600"/>
          </a:xfrm>
          <a:custGeom>
            <a:avLst/>
            <a:gdLst>
              <a:gd name="connsiteX0" fmla="*/ 0 w 887104"/>
              <a:gd name="connsiteY0" fmla="*/ 300251 h 1354300"/>
              <a:gd name="connsiteX1" fmla="*/ 313898 w 887104"/>
              <a:gd name="connsiteY1" fmla="*/ 1351128 h 1354300"/>
              <a:gd name="connsiteX2" fmla="*/ 887104 w 887104"/>
              <a:gd name="connsiteY2" fmla="*/ 0 h 135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7104" h="1354300">
                <a:moveTo>
                  <a:pt x="0" y="300251"/>
                </a:moveTo>
                <a:cubicBezTo>
                  <a:pt x="83023" y="850710"/>
                  <a:pt x="166047" y="1401170"/>
                  <a:pt x="313898" y="1351128"/>
                </a:cubicBezTo>
                <a:cubicBezTo>
                  <a:pt x="461749" y="1301086"/>
                  <a:pt x="674426" y="650543"/>
                  <a:pt x="887104" y="0"/>
                </a:cubicBezTo>
              </a:path>
            </a:pathLst>
          </a:cu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5" name="Полилиния 14"/>
          <p:cNvSpPr/>
          <p:nvPr/>
        </p:nvSpPr>
        <p:spPr>
          <a:xfrm>
            <a:off x="6618768" y="1549536"/>
            <a:ext cx="209993" cy="228600"/>
          </a:xfrm>
          <a:custGeom>
            <a:avLst/>
            <a:gdLst>
              <a:gd name="connsiteX0" fmla="*/ 0 w 887104"/>
              <a:gd name="connsiteY0" fmla="*/ 300251 h 1354300"/>
              <a:gd name="connsiteX1" fmla="*/ 313898 w 887104"/>
              <a:gd name="connsiteY1" fmla="*/ 1351128 h 1354300"/>
              <a:gd name="connsiteX2" fmla="*/ 887104 w 887104"/>
              <a:gd name="connsiteY2" fmla="*/ 0 h 135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7104" h="1354300">
                <a:moveTo>
                  <a:pt x="0" y="300251"/>
                </a:moveTo>
                <a:cubicBezTo>
                  <a:pt x="83023" y="850710"/>
                  <a:pt x="166047" y="1401170"/>
                  <a:pt x="313898" y="1351128"/>
                </a:cubicBezTo>
                <a:cubicBezTo>
                  <a:pt x="461749" y="1301086"/>
                  <a:pt x="674426" y="650543"/>
                  <a:pt x="887104" y="0"/>
                </a:cubicBezTo>
              </a:path>
            </a:pathLst>
          </a:cu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cxnSp>
        <p:nvCxnSpPr>
          <p:cNvPr id="16" name="Прямая со стрелкой 15"/>
          <p:cNvCxnSpPr/>
          <p:nvPr/>
        </p:nvCxnSpPr>
        <p:spPr>
          <a:xfrm flipV="1">
            <a:off x="7438245" y="4464548"/>
            <a:ext cx="403268" cy="536537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V="1">
            <a:off x="5740652" y="4456573"/>
            <a:ext cx="403268" cy="536537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11814" y="1144329"/>
            <a:ext cx="214366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50" dirty="0"/>
              <a:t>Веб-версия: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356230" y="1144329"/>
            <a:ext cx="232853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50" dirty="0"/>
              <a:t>Мобильное приложение:</a:t>
            </a:r>
          </a:p>
        </p:txBody>
      </p:sp>
    </p:spTree>
    <p:extLst>
      <p:ext uri="{BB962C8B-B14F-4D97-AF65-F5344CB8AC3E}">
        <p14:creationId xmlns:p14="http://schemas.microsoft.com/office/powerpoint/2010/main" val="26140586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almenkalife.ru/wp-content/uploads/2018/04/40_2-696x3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96752"/>
            <a:ext cx="8640960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5758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949" y="1842182"/>
            <a:ext cx="6943725" cy="2907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7527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04664"/>
            <a:ext cx="7532654" cy="5649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8280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730" y="188640"/>
            <a:ext cx="9153458" cy="64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855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0224"/>
            <a:ext cx="9144000" cy="4797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49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6914"/>
            <a:ext cx="9144000" cy="4804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81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130285"/>
            <a:ext cx="8229600" cy="3465792"/>
          </a:xfrm>
        </p:spPr>
      </p:pic>
    </p:spTree>
    <p:extLst>
      <p:ext uri="{BB962C8B-B14F-4D97-AF65-F5344CB8AC3E}">
        <p14:creationId xmlns:p14="http://schemas.microsoft.com/office/powerpoint/2010/main" val="36724967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323528"/>
            <a:ext cx="8229600" cy="7920880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Регистрация на портале </a:t>
            </a:r>
            <a:r>
              <a:rPr lang="ru-RU" sz="3600" b="1" dirty="0" err="1" smtClean="0">
                <a:solidFill>
                  <a:srgbClr val="00B0F0"/>
                </a:solidFill>
              </a:rPr>
              <a:t>Гос</a:t>
            </a:r>
            <a:r>
              <a:rPr lang="ru-RU" sz="3600" b="1" dirty="0" err="1" smtClean="0">
                <a:solidFill>
                  <a:srgbClr val="FF0000"/>
                </a:solidFill>
              </a:rPr>
              <a:t>услуг</a:t>
            </a:r>
            <a:r>
              <a:rPr lang="ru-RU" sz="3600" b="1" dirty="0" smtClean="0"/>
              <a:t>, подтверждение учётной записи -осуществляется во всех отделах предоставления услуг (далее- ОПУ) </a:t>
            </a:r>
            <a:r>
              <a:rPr lang="ru-RU" sz="3600" b="1" dirty="0" err="1" smtClean="0"/>
              <a:t>ГБУ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РК</a:t>
            </a:r>
            <a:r>
              <a:rPr lang="ru-RU" sz="3600" b="1" dirty="0" smtClean="0"/>
              <a:t> МФЦ.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2000" i="1" dirty="0" smtClean="0"/>
              <a:t>С адресами ОПУ и режимом работы </a:t>
            </a:r>
            <a:r>
              <a:rPr lang="ru-RU" sz="2000" i="1" dirty="0"/>
              <a:t>возможно</a:t>
            </a:r>
            <a:r>
              <a:rPr lang="ru-RU" sz="2000" i="1" dirty="0" smtClean="0"/>
              <a:t> ознакомиться посредством </a:t>
            </a:r>
            <a:r>
              <a:rPr lang="ru-RU" sz="2000" i="1" dirty="0"/>
              <a:t>официального сайта </a:t>
            </a:r>
            <a:r>
              <a:rPr lang="ru-RU" sz="2000" i="1" dirty="0" err="1"/>
              <a:t>ГБУ</a:t>
            </a:r>
            <a:r>
              <a:rPr lang="ru-RU" sz="2000" i="1" dirty="0"/>
              <a:t> </a:t>
            </a:r>
            <a:r>
              <a:rPr lang="ru-RU" sz="2000" i="1" dirty="0" err="1"/>
              <a:t>РК</a:t>
            </a:r>
            <a:r>
              <a:rPr lang="ru-RU" sz="2000" i="1" dirty="0"/>
              <a:t> МФЦ - </a:t>
            </a:r>
            <a:r>
              <a:rPr lang="ru-RU" sz="2000" i="1" dirty="0">
                <a:hlinkClick r:id="rId2"/>
              </a:rPr>
              <a:t>https://www.mfc-karelia.ru</a:t>
            </a:r>
            <a:endParaRPr lang="ru-RU" sz="2000" i="1" dirty="0"/>
          </a:p>
        </p:txBody>
      </p:sp>
    </p:spTree>
    <p:extLst>
      <p:ext uri="{BB962C8B-B14F-4D97-AF65-F5344CB8AC3E}">
        <p14:creationId xmlns:p14="http://schemas.microsoft.com/office/powerpoint/2010/main" val="25014023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229600" cy="6250706"/>
          </a:xfrm>
        </p:spPr>
        <p:txBody>
          <a:bodyPr>
            <a:noAutofit/>
          </a:bodyPr>
          <a:lstStyle/>
          <a:p>
            <a:pPr algn="l"/>
            <a:r>
              <a:rPr lang="ru-RU" sz="1200" dirty="0"/>
              <a:t>В целях обеспечения безопасности граждан и в рамках предупреждения распространения </a:t>
            </a:r>
            <a:r>
              <a:rPr lang="ru-RU" sz="1200" dirty="0" err="1"/>
              <a:t>коронавируса</a:t>
            </a:r>
            <a:r>
              <a:rPr lang="ru-RU" sz="1200" dirty="0"/>
              <a:t> COVID-19, временно, до особых распоряжений, </a:t>
            </a:r>
            <a:r>
              <a:rPr lang="ru-RU" sz="1200" dirty="0" smtClean="0"/>
              <a:t>личный </a:t>
            </a:r>
            <a:r>
              <a:rPr lang="ru-RU" sz="1200" dirty="0"/>
              <a:t>прием </a:t>
            </a:r>
            <a:r>
              <a:rPr lang="ru-RU" sz="1200" dirty="0" smtClean="0"/>
              <a:t>граждан в ОПУ </a:t>
            </a:r>
            <a:r>
              <a:rPr lang="ru-RU" sz="1200" dirty="0" err="1" smtClean="0"/>
              <a:t>ГБУ</a:t>
            </a:r>
            <a:r>
              <a:rPr lang="ru-RU" sz="1200" dirty="0" smtClean="0"/>
              <a:t> </a:t>
            </a:r>
            <a:r>
              <a:rPr lang="ru-RU" sz="1200" dirty="0" err="1" smtClean="0"/>
              <a:t>РК</a:t>
            </a:r>
            <a:r>
              <a:rPr lang="ru-RU" sz="1200" dirty="0" smtClean="0"/>
              <a:t> МФЦ ведётся </a:t>
            </a:r>
            <a:r>
              <a:rPr lang="ru-RU" sz="1200" b="1" u="sng" dirty="0" smtClean="0"/>
              <a:t>ИСКЛЮЧИТЕЛЬНО по ПРЕДВАРИТЕЛЬНОЙ ЗАПИСИ.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>Во </a:t>
            </a:r>
            <a:r>
              <a:rPr lang="ru-RU" sz="1200" dirty="0"/>
              <a:t>избежание загруженности «Центра телефонного обслуживания» (далее - </a:t>
            </a:r>
            <a:r>
              <a:rPr lang="ru-RU" sz="1200" dirty="0" err="1"/>
              <a:t>ЦТО</a:t>
            </a:r>
            <a:r>
              <a:rPr lang="ru-RU" sz="1200" dirty="0"/>
              <a:t>) предварительно записаться на услуги возможно посредством официального сайта </a:t>
            </a:r>
            <a:r>
              <a:rPr lang="ru-RU" sz="1200" dirty="0" err="1"/>
              <a:t>ГБУ</a:t>
            </a:r>
            <a:r>
              <a:rPr lang="ru-RU" sz="1200" dirty="0"/>
              <a:t> </a:t>
            </a:r>
            <a:r>
              <a:rPr lang="ru-RU" sz="1200" dirty="0" err="1"/>
              <a:t>РК</a:t>
            </a:r>
            <a:r>
              <a:rPr lang="ru-RU" sz="1200" dirty="0"/>
              <a:t> МФЦ - </a:t>
            </a:r>
            <a:r>
              <a:rPr lang="ru-RU" sz="1200" dirty="0">
                <a:hlinkClick r:id="rId2"/>
              </a:rPr>
              <a:t>https://www.mfc-karelia.ru</a:t>
            </a:r>
            <a:r>
              <a:rPr lang="ru-RU" sz="1200" dirty="0"/>
              <a:t>, а также в бесплатном мобильном приложении «Мои </a:t>
            </a:r>
            <a:r>
              <a:rPr lang="ru-RU" sz="1200" dirty="0" err="1"/>
              <a:t>документы.Онлайн</a:t>
            </a:r>
            <a:r>
              <a:rPr lang="ru-RU" sz="1200" dirty="0" smtClean="0"/>
              <a:t>».</a:t>
            </a:r>
            <a:r>
              <a:rPr lang="ru-RU" sz="1200" dirty="0"/>
              <a:t/>
            </a:r>
            <a:br>
              <a:rPr lang="ru-RU" sz="1200" dirty="0"/>
            </a:br>
            <a:r>
              <a:rPr lang="ru-RU" sz="1200" dirty="0"/>
              <a:t> </a:t>
            </a:r>
            <a:br>
              <a:rPr lang="ru-RU" sz="1200" dirty="0"/>
            </a:br>
            <a:r>
              <a:rPr lang="ru-RU" sz="1200" b="1" dirty="0"/>
              <a:t>Напоминаем, что записаться на услуги можно также по дополнительным телефонным линиям в соответствующие ОПУ (звонки принимаются с 10.00 до 16.00</a:t>
            </a:r>
            <a:r>
              <a:rPr lang="ru-RU" sz="1200" b="1" dirty="0" smtClean="0"/>
              <a:t>):</a:t>
            </a:r>
            <a:br>
              <a:rPr lang="ru-RU" sz="1200" b="1" dirty="0" smtClean="0"/>
            </a:br>
            <a:r>
              <a:rPr lang="ru-RU" sz="1200" dirty="0"/>
              <a:t/>
            </a:r>
            <a:br>
              <a:rPr lang="ru-RU" sz="1200" dirty="0"/>
            </a:br>
            <a:r>
              <a:rPr lang="ru-RU" sz="1200" dirty="0"/>
              <a:t>ОПУ № 4 по </a:t>
            </a:r>
            <a:r>
              <a:rPr lang="ru-RU" sz="1200" dirty="0" err="1"/>
              <a:t>Кондопожскому</a:t>
            </a:r>
            <a:r>
              <a:rPr lang="ru-RU" sz="1200" dirty="0"/>
              <a:t> </a:t>
            </a:r>
            <a:r>
              <a:rPr lang="ru-RU" sz="1200" dirty="0" smtClean="0"/>
              <a:t>району +7(921</a:t>
            </a:r>
            <a:r>
              <a:rPr lang="ru-RU" sz="1200" dirty="0"/>
              <a:t>)-527-46-63</a:t>
            </a:r>
            <a:br>
              <a:rPr lang="ru-RU" sz="1200" dirty="0"/>
            </a:br>
            <a:r>
              <a:rPr lang="ru-RU" sz="1200" dirty="0"/>
              <a:t>ОПУ № 5 по </a:t>
            </a:r>
            <a:r>
              <a:rPr lang="ru-RU" sz="1200" dirty="0" err="1"/>
              <a:t>Пряжинскому</a:t>
            </a:r>
            <a:r>
              <a:rPr lang="ru-RU" sz="1200" dirty="0"/>
              <a:t> </a:t>
            </a:r>
            <a:r>
              <a:rPr lang="ru-RU" sz="1200" dirty="0" smtClean="0"/>
              <a:t>району +7(921</a:t>
            </a:r>
            <a:r>
              <a:rPr lang="ru-RU" sz="1200" dirty="0"/>
              <a:t>)-527-46-65</a:t>
            </a:r>
            <a:br>
              <a:rPr lang="ru-RU" sz="1200" dirty="0"/>
            </a:br>
            <a:r>
              <a:rPr lang="ru-RU" sz="1200" dirty="0"/>
              <a:t>ОПУ № 6 по </a:t>
            </a:r>
            <a:r>
              <a:rPr lang="ru-RU" sz="1200" dirty="0" err="1"/>
              <a:t>Олонецкому</a:t>
            </a:r>
            <a:r>
              <a:rPr lang="ru-RU" sz="1200" dirty="0"/>
              <a:t> </a:t>
            </a:r>
            <a:r>
              <a:rPr lang="ru-RU" sz="1200" dirty="0" smtClean="0"/>
              <a:t>району +7(921</a:t>
            </a:r>
            <a:r>
              <a:rPr lang="ru-RU" sz="1200" dirty="0"/>
              <a:t>)-527-46-67</a:t>
            </a:r>
            <a:br>
              <a:rPr lang="ru-RU" sz="1200" dirty="0"/>
            </a:br>
            <a:r>
              <a:rPr lang="ru-RU" sz="1200" dirty="0"/>
              <a:t>ОПУ № 7 по Медвежьегорскому </a:t>
            </a:r>
            <a:r>
              <a:rPr lang="ru-RU" sz="1200" dirty="0" smtClean="0"/>
              <a:t>району +7(921</a:t>
            </a:r>
            <a:r>
              <a:rPr lang="ru-RU" sz="1200" dirty="0"/>
              <a:t>)-527-46-68</a:t>
            </a:r>
            <a:br>
              <a:rPr lang="ru-RU" sz="1200" dirty="0"/>
            </a:br>
            <a:r>
              <a:rPr lang="ru-RU" sz="1200" dirty="0"/>
              <a:t>ОПУ № 8 по </a:t>
            </a:r>
            <a:r>
              <a:rPr lang="ru-RU" sz="1200" dirty="0" err="1"/>
              <a:t>Пудожскому</a:t>
            </a:r>
            <a:r>
              <a:rPr lang="ru-RU" sz="1200" dirty="0"/>
              <a:t> </a:t>
            </a:r>
            <a:r>
              <a:rPr lang="ru-RU" sz="1200" dirty="0" smtClean="0"/>
              <a:t>району +7(921</a:t>
            </a:r>
            <a:r>
              <a:rPr lang="ru-RU" sz="1200" dirty="0"/>
              <a:t>)-527-46-73</a:t>
            </a:r>
            <a:br>
              <a:rPr lang="ru-RU" sz="1200" dirty="0"/>
            </a:br>
            <a:r>
              <a:rPr lang="ru-RU" sz="1200" dirty="0"/>
              <a:t>ОПУ № 9 по Сегежскому </a:t>
            </a:r>
            <a:r>
              <a:rPr lang="ru-RU" sz="1200" dirty="0" smtClean="0"/>
              <a:t>району +7(921</a:t>
            </a:r>
            <a:r>
              <a:rPr lang="ru-RU" sz="1200" dirty="0"/>
              <a:t>)-527-46-74</a:t>
            </a:r>
            <a:br>
              <a:rPr lang="ru-RU" sz="1200" dirty="0"/>
            </a:br>
            <a:r>
              <a:rPr lang="ru-RU" sz="1200" dirty="0"/>
              <a:t>ОПУ № 10 по </a:t>
            </a:r>
            <a:r>
              <a:rPr lang="ru-RU" sz="1200" dirty="0" err="1"/>
              <a:t>Беломомскому</a:t>
            </a:r>
            <a:r>
              <a:rPr lang="ru-RU" sz="1200" dirty="0"/>
              <a:t> </a:t>
            </a:r>
            <a:r>
              <a:rPr lang="ru-RU" sz="1200" dirty="0" smtClean="0"/>
              <a:t>району +7(921</a:t>
            </a:r>
            <a:r>
              <a:rPr lang="ru-RU" sz="1200" dirty="0"/>
              <a:t>)-527-46-75</a:t>
            </a:r>
            <a:br>
              <a:rPr lang="ru-RU" sz="1200" dirty="0"/>
            </a:br>
            <a:r>
              <a:rPr lang="ru-RU" sz="1200" dirty="0"/>
              <a:t>ОПУ № 11 по </a:t>
            </a:r>
            <a:r>
              <a:rPr lang="ru-RU" sz="1200" dirty="0" err="1"/>
              <a:t>Кемскому</a:t>
            </a:r>
            <a:r>
              <a:rPr lang="ru-RU" sz="1200" dirty="0"/>
              <a:t> </a:t>
            </a:r>
            <a:r>
              <a:rPr lang="ru-RU" sz="1200" dirty="0" smtClean="0"/>
              <a:t>району +7(921</a:t>
            </a:r>
            <a:r>
              <a:rPr lang="ru-RU" sz="1200" dirty="0"/>
              <a:t>)-527-44-05</a:t>
            </a:r>
            <a:br>
              <a:rPr lang="ru-RU" sz="1200" dirty="0"/>
            </a:br>
            <a:r>
              <a:rPr lang="ru-RU" sz="1200" dirty="0"/>
              <a:t>ОПУ № 12 по </a:t>
            </a:r>
            <a:r>
              <a:rPr lang="ru-RU" sz="1200" dirty="0" err="1"/>
              <a:t>Лоухскому</a:t>
            </a:r>
            <a:r>
              <a:rPr lang="ru-RU" sz="1200" dirty="0"/>
              <a:t> </a:t>
            </a:r>
            <a:r>
              <a:rPr lang="ru-RU" sz="1200" dirty="0" smtClean="0"/>
              <a:t>району +7(921</a:t>
            </a:r>
            <a:r>
              <a:rPr lang="ru-RU" sz="1200" dirty="0"/>
              <a:t>)-527-46-78</a:t>
            </a:r>
            <a:br>
              <a:rPr lang="ru-RU" sz="1200" dirty="0"/>
            </a:br>
            <a:r>
              <a:rPr lang="ru-RU" sz="1200" dirty="0"/>
              <a:t>ОПУ № 13 по </a:t>
            </a:r>
            <a:r>
              <a:rPr lang="ru-RU" sz="1200" dirty="0" err="1"/>
              <a:t>Калевальскому</a:t>
            </a:r>
            <a:r>
              <a:rPr lang="ru-RU" sz="1200" dirty="0"/>
              <a:t> </a:t>
            </a:r>
            <a:r>
              <a:rPr lang="ru-RU" sz="1200" dirty="0" smtClean="0"/>
              <a:t>району +7(921</a:t>
            </a:r>
            <a:r>
              <a:rPr lang="ru-RU" sz="1200" dirty="0"/>
              <a:t>)-527-44-03</a:t>
            </a:r>
            <a:br>
              <a:rPr lang="ru-RU" sz="1200" dirty="0"/>
            </a:br>
            <a:r>
              <a:rPr lang="ru-RU" sz="1200" dirty="0"/>
              <a:t>ОПУ № 14 по Муезерскому </a:t>
            </a:r>
            <a:r>
              <a:rPr lang="ru-RU" sz="1200" dirty="0" smtClean="0"/>
              <a:t>району +7(921</a:t>
            </a:r>
            <a:r>
              <a:rPr lang="ru-RU" sz="1200" dirty="0"/>
              <a:t>)-527-43-98</a:t>
            </a:r>
            <a:br>
              <a:rPr lang="ru-RU" sz="1200" dirty="0"/>
            </a:br>
            <a:r>
              <a:rPr lang="ru-RU" sz="1200" dirty="0"/>
              <a:t>ОПУ № 15 по </a:t>
            </a:r>
            <a:r>
              <a:rPr lang="ru-RU" sz="1200" dirty="0" err="1"/>
              <a:t>Костомукшскому</a:t>
            </a:r>
            <a:r>
              <a:rPr lang="ru-RU" sz="1200" dirty="0"/>
              <a:t> </a:t>
            </a:r>
            <a:r>
              <a:rPr lang="ru-RU" sz="1200" dirty="0" smtClean="0"/>
              <a:t>району +7(921</a:t>
            </a:r>
            <a:r>
              <a:rPr lang="ru-RU" sz="1200" dirty="0"/>
              <a:t>)-010-23-60</a:t>
            </a:r>
            <a:br>
              <a:rPr lang="ru-RU" sz="1200" dirty="0"/>
            </a:br>
            <a:r>
              <a:rPr lang="ru-RU" sz="1200" dirty="0"/>
              <a:t>ОПУ № 16 по </a:t>
            </a:r>
            <a:r>
              <a:rPr lang="ru-RU" sz="1200" dirty="0" err="1"/>
              <a:t>Суоярвскому</a:t>
            </a:r>
            <a:r>
              <a:rPr lang="ru-RU" sz="1200" dirty="0"/>
              <a:t> </a:t>
            </a:r>
            <a:r>
              <a:rPr lang="ru-RU" sz="1200" dirty="0" smtClean="0"/>
              <a:t>району +7(921</a:t>
            </a:r>
            <a:r>
              <a:rPr lang="ru-RU" sz="1200" dirty="0"/>
              <a:t>)-527-43-96</a:t>
            </a:r>
            <a:br>
              <a:rPr lang="ru-RU" sz="1200" dirty="0"/>
            </a:br>
            <a:r>
              <a:rPr lang="ru-RU" sz="1200" dirty="0"/>
              <a:t>ОПУ № 17 по Питкярантскому </a:t>
            </a:r>
            <a:r>
              <a:rPr lang="ru-RU" sz="1200" dirty="0" smtClean="0"/>
              <a:t>району +7(921</a:t>
            </a:r>
            <a:r>
              <a:rPr lang="ru-RU" sz="1200" dirty="0"/>
              <a:t>)-450-27-12</a:t>
            </a:r>
            <a:br>
              <a:rPr lang="ru-RU" sz="1200" dirty="0"/>
            </a:br>
            <a:r>
              <a:rPr lang="ru-RU" sz="1200" dirty="0"/>
              <a:t>ОПУ № 18 по Сортавальскому </a:t>
            </a:r>
            <a:r>
              <a:rPr lang="ru-RU" sz="1200" dirty="0" smtClean="0"/>
              <a:t>району +7(921</a:t>
            </a:r>
            <a:r>
              <a:rPr lang="ru-RU" sz="1200" dirty="0"/>
              <a:t>)-010-24-50</a:t>
            </a:r>
            <a:br>
              <a:rPr lang="ru-RU" sz="1200" dirty="0"/>
            </a:br>
            <a:r>
              <a:rPr lang="ru-RU" sz="1200" dirty="0"/>
              <a:t>ОПУ № 19 по </a:t>
            </a:r>
            <a:r>
              <a:rPr lang="ru-RU" sz="1200" dirty="0" err="1"/>
              <a:t>Лахденпохскому</a:t>
            </a:r>
            <a:r>
              <a:rPr lang="ru-RU" sz="1200" dirty="0"/>
              <a:t> </a:t>
            </a:r>
            <a:r>
              <a:rPr lang="ru-RU" sz="1200" dirty="0" smtClean="0"/>
              <a:t>району +7(921</a:t>
            </a:r>
            <a:r>
              <a:rPr lang="ru-RU" sz="1200" dirty="0"/>
              <a:t>)-527-43-92</a:t>
            </a:r>
            <a:br>
              <a:rPr lang="ru-RU" sz="1200" dirty="0"/>
            </a:b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42540766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Преимущества портала Госуслуг » Официальный портал мэрии города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72816"/>
            <a:ext cx="8136904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3146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000108"/>
            <a:ext cx="8286808" cy="4929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28604"/>
            <a:ext cx="8572560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571480"/>
            <a:ext cx="8501122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28604"/>
            <a:ext cx="8572560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Стрелка вправо 1"/>
          <p:cNvSpPr/>
          <p:nvPr/>
        </p:nvSpPr>
        <p:spPr>
          <a:xfrm>
            <a:off x="2627784" y="1196752"/>
            <a:ext cx="3096344" cy="1440160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6160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548680"/>
            <a:ext cx="2837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31640" y="5229200"/>
            <a:ext cx="653602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Необходимо заполнить поля регистрации, и ознакомиться</a:t>
            </a:r>
          </a:p>
          <a:p>
            <a:r>
              <a:rPr lang="ru-RU" dirty="0"/>
              <a:t>с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Условиями использования</a:t>
            </a:r>
            <a:r>
              <a:rPr lang="ru-RU" dirty="0" smtClean="0"/>
              <a:t>  и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Политикой конфиденциальности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и нажать кнопку </a:t>
            </a:r>
            <a:r>
              <a:rPr lang="ru-RU" smtClean="0"/>
              <a:t>«Зарегистрироваться»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9876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762000"/>
            <a:ext cx="360045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2938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975" y="1114425"/>
            <a:ext cx="4210050" cy="462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5486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861</TotalTime>
  <Words>102</Words>
  <Application>Microsoft Office PowerPoint</Application>
  <PresentationFormat>Экран (4:3)</PresentationFormat>
  <Paragraphs>14</Paragraphs>
  <Slides>28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1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Регистрация на портале Госуслуг, подтверждение учётной записи -осуществляется во всех отделах предоставления услуг (далее- ОПУ) ГБУ РК МФЦ.  С адресами ОПУ и режимом работы возможно ознакомиться посредством официального сайта ГБУ РК МФЦ - https://www.mfc-karelia.ru</vt:lpstr>
      <vt:lpstr>В целях обеспечения безопасности граждан и в рамках предупреждения распространения коронавируса COVID-19, временно, до особых распоряжений, личный прием граждан в ОПУ ГБУ РК МФЦ ведётся ИСКЛЮЧИТЕЛЬНО по ПРЕДВАРИТЕЛЬНОЙ ЗАПИСИ. Во избежание загруженности «Центра телефонного обслуживания» (далее - ЦТО) предварительно записаться на услуги возможно посредством официального сайта ГБУ РК МФЦ - https://www.mfc-karelia.ru, а также в бесплатном мобильном приложении «Мои документы.Онлайн».   Напоминаем, что записаться на услуги можно также по дополнительным телефонным линиям в соответствующие ОПУ (звонки принимаются с 10.00 до 16.00):  ОПУ № 4 по Кондопожскому району +7(921)-527-46-63 ОПУ № 5 по Пряжинскому району +7(921)-527-46-65 ОПУ № 6 по Олонецкому району +7(921)-527-46-67 ОПУ № 7 по Медвежьегорскому району +7(921)-527-46-68 ОПУ № 8 по Пудожскому району +7(921)-527-46-73 ОПУ № 9 по Сегежскому району +7(921)-527-46-74 ОПУ № 10 по Беломомскому району +7(921)-527-46-75 ОПУ № 11 по Кемскому району +7(921)-527-44-05 ОПУ № 12 по Лоухскому району +7(921)-527-46-78 ОПУ № 13 по Калевальскому району +7(921)-527-44-03 ОПУ № 14 по Муезерскому району +7(921)-527-43-98 ОПУ № 15 по Костомукшскому району +7(921)-010-23-60 ОПУ № 16 по Суоярвскому району +7(921)-527-43-96 ОПУ № 17 по Питкярантскому району +7(921)-450-27-12 ОПУ № 18 по Сортавальскому району +7(921)-010-24-50 ОПУ № 19 по Лахденпохскому району +7(921)-527-43-92 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Марченко Андрей Николаевич</dc:creator>
  <cp:lastModifiedBy>Калашникова Ольга Анатольевна</cp:lastModifiedBy>
  <cp:revision>51</cp:revision>
  <cp:lastPrinted>2020-04-21T11:22:52Z</cp:lastPrinted>
  <dcterms:created xsi:type="dcterms:W3CDTF">2020-04-17T07:41:00Z</dcterms:created>
  <dcterms:modified xsi:type="dcterms:W3CDTF">2021-02-25T05:48:13Z</dcterms:modified>
</cp:coreProperties>
</file>