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618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5940" y="1540256"/>
            <a:ext cx="3460115" cy="3536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1200" y="134411"/>
            <a:ext cx="7801599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6244" y="1574571"/>
            <a:ext cx="8771511" cy="139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00352" y="105079"/>
            <a:ext cx="60934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latin typeface="Times New Roman"/>
                <a:cs typeface="Times New Roman"/>
              </a:rPr>
              <a:t>МБДОУ</a:t>
            </a:r>
            <a:r>
              <a:rPr sz="2600" spc="-2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ЦРР</a:t>
            </a:r>
            <a:r>
              <a:rPr sz="2600" spc="-2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-д/сад</a:t>
            </a:r>
            <a:r>
              <a:rPr sz="2600" spc="-25" dirty="0">
                <a:latin typeface="Times New Roman"/>
                <a:cs typeface="Times New Roman"/>
              </a:rPr>
              <a:t> </a:t>
            </a:r>
            <a:r>
              <a:rPr sz="2600" dirty="0">
                <a:latin typeface="Times New Roman"/>
                <a:cs typeface="Times New Roman"/>
              </a:rPr>
              <a:t>№13</a:t>
            </a:r>
            <a:r>
              <a:rPr sz="2600" spc="-25" dirty="0">
                <a:latin typeface="Times New Roman"/>
                <a:cs typeface="Times New Roman"/>
              </a:rPr>
              <a:t> </a:t>
            </a:r>
            <a:r>
              <a:rPr sz="2600" spc="-5" dirty="0">
                <a:latin typeface="Times New Roman"/>
                <a:cs typeface="Times New Roman"/>
              </a:rPr>
              <a:t>"Дюймовочка"</a:t>
            </a:r>
            <a:endParaRPr sz="260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229" y="4149079"/>
            <a:ext cx="2362365" cy="258839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4800" y="1600200"/>
            <a:ext cx="8839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Занятие по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кологическому воспитанию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312420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«Как снеговик солнце искал»</a:t>
            </a:r>
          </a:p>
          <a:p>
            <a:pPr algn="ctr"/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ля детей младшего дошкольного возраста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6400" y="48768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Работу выполнила: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группы «Пчелки»</a:t>
            </a: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Невмержицкая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И.С.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9000" y="6248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Январь, 2022г.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67543" y="17442"/>
            <a:ext cx="7633334" cy="5363845"/>
            <a:chOff x="467543" y="17442"/>
            <a:chExt cx="7633334" cy="53638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6015" y="171235"/>
              <a:ext cx="3384374" cy="52094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543" y="17442"/>
              <a:ext cx="4941168" cy="494116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5330" y="4839035"/>
            <a:ext cx="8787765" cy="1837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Calibri"/>
                <a:cs typeface="Calibri"/>
              </a:rPr>
              <a:t>И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они </a:t>
            </a:r>
            <a:r>
              <a:rPr sz="1600" b="1" spc="-5" dirty="0">
                <a:latin typeface="Calibri"/>
                <a:cs typeface="Calibri"/>
              </a:rPr>
              <a:t>пошли. Снеговик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шагал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медленно,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делая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большие </a:t>
            </a:r>
            <a:r>
              <a:rPr sz="1600" b="1" spc="-5" dirty="0">
                <a:latin typeface="Calibri"/>
                <a:cs typeface="Calibri"/>
              </a:rPr>
              <a:t>шаги. А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снежная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баба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мелко </a:t>
            </a:r>
            <a:r>
              <a:rPr sz="1600" b="1" spc="-5" dirty="0">
                <a:latin typeface="Calibri"/>
                <a:cs typeface="Calibri"/>
              </a:rPr>
              <a:t>семенила за </a:t>
            </a:r>
            <a:r>
              <a:rPr sz="1600" b="1" spc="-34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ним.</a:t>
            </a:r>
            <a:endParaRPr sz="1600">
              <a:latin typeface="Calibri"/>
              <a:cs typeface="Calibri"/>
            </a:endParaRPr>
          </a:p>
          <a:p>
            <a:pPr marL="265430">
              <a:lnSpc>
                <a:spcPct val="100000"/>
              </a:lnSpc>
              <a:spcBef>
                <a:spcPts val="770"/>
              </a:spcBef>
            </a:pPr>
            <a:r>
              <a:rPr sz="1600" spc="-10" dirty="0">
                <a:latin typeface="Calibri"/>
                <a:cs typeface="Calibri"/>
              </a:rPr>
              <a:t>Ритмическая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игра</a:t>
            </a:r>
            <a:r>
              <a:rPr sz="1600" spc="-10" dirty="0">
                <a:latin typeface="Calibri"/>
                <a:cs typeface="Calibri"/>
              </a:rPr>
              <a:t> «Шагают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снеговики».</a:t>
            </a:r>
            <a:endParaRPr sz="1600">
              <a:latin typeface="Calibri"/>
              <a:cs typeface="Calibri"/>
            </a:endParaRPr>
          </a:p>
          <a:p>
            <a:pPr marL="215265" marR="546100">
              <a:lnSpc>
                <a:spcPct val="100000"/>
              </a:lnSpc>
              <a:spcBef>
                <a:spcPts val="60"/>
              </a:spcBef>
            </a:pPr>
            <a:r>
              <a:rPr sz="1600" spc="-10" dirty="0">
                <a:latin typeface="Calibri"/>
                <a:cs typeface="Calibri"/>
              </a:rPr>
              <a:t>Дети,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по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ритмо-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схеме,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показывают,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как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шагают снеговики,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топая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ногами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риме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четвертей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проговаривая: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«топ,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топ…»</a:t>
            </a:r>
            <a:endParaRPr sz="1600">
              <a:latin typeface="Calibri"/>
              <a:cs typeface="Calibri"/>
            </a:endParaRPr>
          </a:p>
          <a:p>
            <a:pPr marL="215265" marR="39306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Показывая</a:t>
            </a:r>
            <a:r>
              <a:rPr sz="1600" spc="-5" dirty="0">
                <a:latin typeface="Calibri"/>
                <a:cs typeface="Calibri"/>
              </a:rPr>
              <a:t> шаги </a:t>
            </a:r>
            <a:r>
              <a:rPr sz="1600" spc="-10" dirty="0">
                <a:latin typeface="Calibri"/>
                <a:cs typeface="Calibri"/>
              </a:rPr>
              <a:t>снежной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бабы,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ребята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поочерёдно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хлопают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ладонями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по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коленям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восьмыми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длительностями,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приговаривая: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«Топа-топа…»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668189"/>
            <a:ext cx="1192106" cy="218981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2651" y="3132899"/>
            <a:ext cx="1969985" cy="302433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586844" y="6183083"/>
            <a:ext cx="2448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Попали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снеговики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в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лес</a:t>
            </a:r>
            <a:r>
              <a:rPr sz="1800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51655" marR="1221105" indent="5016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Стоят</a:t>
            </a:r>
            <a:r>
              <a:rPr spc="-20" dirty="0"/>
              <a:t> </a:t>
            </a:r>
            <a:r>
              <a:rPr spc="-5" dirty="0"/>
              <a:t>деревья</a:t>
            </a:r>
            <a:r>
              <a:rPr spc="-55" dirty="0"/>
              <a:t> </a:t>
            </a:r>
            <a:r>
              <a:rPr dirty="0"/>
              <a:t>в</a:t>
            </a:r>
            <a:r>
              <a:rPr spc="-10" dirty="0"/>
              <a:t> </a:t>
            </a:r>
            <a:r>
              <a:rPr dirty="0"/>
              <a:t>инее, </a:t>
            </a:r>
            <a:r>
              <a:rPr spc="-390" dirty="0"/>
              <a:t> </a:t>
            </a:r>
            <a:r>
              <a:rPr spc="-150" dirty="0"/>
              <a:t>Т</a:t>
            </a:r>
            <a:r>
              <a:rPr dirty="0"/>
              <a:t>о</a:t>
            </a:r>
            <a:r>
              <a:rPr spc="-20" dirty="0"/>
              <a:t> </a:t>
            </a:r>
            <a:r>
              <a:rPr dirty="0"/>
              <a:t>б</a:t>
            </a:r>
            <a:r>
              <a:rPr spc="-20" dirty="0"/>
              <a:t>е</a:t>
            </a:r>
            <a:r>
              <a:rPr dirty="0"/>
              <a:t>лы</a:t>
            </a:r>
            <a:r>
              <a:rPr spc="5" dirty="0"/>
              <a:t>е</a:t>
            </a:r>
            <a:r>
              <a:rPr dirty="0"/>
              <a:t>,</a:t>
            </a:r>
            <a:r>
              <a:rPr spc="-20" dirty="0"/>
              <a:t> т</a:t>
            </a:r>
            <a:r>
              <a:rPr dirty="0"/>
              <a:t>о</a:t>
            </a:r>
            <a:r>
              <a:rPr spc="5" dirty="0"/>
              <a:t> </a:t>
            </a:r>
            <a:r>
              <a:rPr dirty="0"/>
              <a:t>с</a:t>
            </a:r>
            <a:r>
              <a:rPr spc="5" dirty="0"/>
              <a:t>и</a:t>
            </a:r>
            <a:r>
              <a:rPr dirty="0"/>
              <a:t>н</a:t>
            </a:r>
            <a:r>
              <a:rPr spc="5" dirty="0"/>
              <a:t>ие</a:t>
            </a:r>
            <a:r>
              <a:rPr dirty="0"/>
              <a:t>.</a:t>
            </a:r>
          </a:p>
          <a:p>
            <a:pPr marL="4351655">
              <a:lnSpc>
                <a:spcPct val="100000"/>
              </a:lnSpc>
            </a:pPr>
            <a:r>
              <a:rPr dirty="0"/>
              <a:t>А</a:t>
            </a:r>
            <a:r>
              <a:rPr spc="-20" dirty="0"/>
              <a:t> </a:t>
            </a:r>
            <a:r>
              <a:rPr spc="-5" dirty="0"/>
              <a:t>кустики</a:t>
            </a:r>
            <a:r>
              <a:rPr spc="-15" dirty="0"/>
              <a:t> стоят,</a:t>
            </a:r>
            <a:r>
              <a:rPr spc="-25" dirty="0"/>
              <a:t> </a:t>
            </a:r>
            <a:r>
              <a:rPr spc="-5" dirty="0"/>
              <a:t>от</a:t>
            </a:r>
            <a:r>
              <a:rPr spc="-15" dirty="0"/>
              <a:t> </a:t>
            </a:r>
            <a:r>
              <a:rPr spc="-25" dirty="0"/>
              <a:t>холода</a:t>
            </a:r>
            <a:r>
              <a:rPr dirty="0"/>
              <a:t> </a:t>
            </a:r>
            <a:r>
              <a:rPr spc="-20" dirty="0"/>
              <a:t>дрожат.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739" y="5955497"/>
            <a:ext cx="788352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Ритмическое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упражнение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«В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лесу»</a:t>
            </a:r>
            <a:endParaRPr sz="1600">
              <a:latin typeface="Calibri"/>
              <a:cs typeface="Calibri"/>
            </a:endParaRPr>
          </a:p>
          <a:p>
            <a:pPr marL="12700" marR="5080" indent="43815">
              <a:lnSpc>
                <a:spcPct val="100000"/>
              </a:lnSpc>
            </a:pPr>
            <a:r>
              <a:rPr sz="1600" b="1" spc="-5" dirty="0">
                <a:latin typeface="Calibri"/>
                <a:cs typeface="Calibri"/>
              </a:rPr>
              <a:t>Выполняется </a:t>
            </a:r>
            <a:r>
              <a:rPr sz="1600" b="1" spc="-20" dirty="0">
                <a:latin typeface="Calibri"/>
                <a:cs typeface="Calibri"/>
              </a:rPr>
              <a:t>под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мелодию</a:t>
            </a:r>
            <a:r>
              <a:rPr sz="1600" b="1" spc="-5" dirty="0">
                <a:latin typeface="Calibri"/>
                <a:cs typeface="Calibri"/>
              </a:rPr>
              <a:t> р.н.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песни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«Калинка»: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на</a:t>
            </a:r>
            <a:r>
              <a:rPr sz="1600" b="1" spc="-5" dirty="0">
                <a:latin typeface="Calibri"/>
                <a:cs typeface="Calibri"/>
              </a:rPr>
              <a:t> затакт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дети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поднимают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руки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вверх </a:t>
            </a:r>
            <a:r>
              <a:rPr sz="1600" b="1" spc="-34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(«деревья»,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на</a:t>
            </a:r>
            <a:r>
              <a:rPr sz="1600" b="1" spc="-5" dirty="0">
                <a:latin typeface="Calibri"/>
                <a:cs typeface="Calibri"/>
              </a:rPr>
              <a:t> сильную </a:t>
            </a:r>
            <a:r>
              <a:rPr sz="1600" b="1" spc="-15" dirty="0">
                <a:latin typeface="Calibri"/>
                <a:cs typeface="Calibri"/>
              </a:rPr>
              <a:t>долю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– </a:t>
            </a:r>
            <a:r>
              <a:rPr sz="1600" b="1" spc="-15" dirty="0">
                <a:latin typeface="Calibri"/>
                <a:cs typeface="Calibri"/>
              </a:rPr>
              <a:t>приседают,</a:t>
            </a:r>
            <a:r>
              <a:rPr sz="1600" b="1" spc="3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обхватывая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плечи </a:t>
            </a:r>
            <a:r>
              <a:rPr sz="1600" b="1" spc="-10" dirty="0">
                <a:latin typeface="Calibri"/>
                <a:cs typeface="Calibri"/>
              </a:rPr>
              <a:t>руками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«кустики»).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11960" y="2770022"/>
            <a:ext cx="1909223" cy="22844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5153" y="692772"/>
            <a:ext cx="2086724" cy="35431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2811" y="5664950"/>
            <a:ext cx="87712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Дерево</a:t>
            </a:r>
            <a:r>
              <a:rPr sz="1600" b="1" spc="-7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сказало: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spc="-5" dirty="0">
                <a:latin typeface="Calibri"/>
                <a:cs typeface="Calibri"/>
              </a:rPr>
              <a:t>Мой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ствол </a:t>
            </a:r>
            <a:r>
              <a:rPr sz="1600" b="1" spc="-15" dirty="0">
                <a:latin typeface="Calibri"/>
                <a:cs typeface="Calibri"/>
              </a:rPr>
              <a:t>обледенел.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Кора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трещит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от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мороза.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25" dirty="0">
                <a:latin typeface="Calibri"/>
                <a:cs typeface="Calibri"/>
              </a:rPr>
              <a:t>Когда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же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меня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отогреет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солнышко?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spc="-10" dirty="0">
                <a:latin typeface="Calibri"/>
                <a:cs typeface="Calibri"/>
              </a:rPr>
              <a:t>Деревья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ждут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солнца,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-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удивился</a:t>
            </a:r>
            <a:r>
              <a:rPr sz="1600" b="1" spc="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снеговик.  </a:t>
            </a:r>
            <a:r>
              <a:rPr sz="1600" b="1" spc="-20" dirty="0">
                <a:latin typeface="Calibri"/>
                <a:cs typeface="Calibri"/>
              </a:rPr>
              <a:t>Хотели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они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идти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дальше,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как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вдруг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услышали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стук</a:t>
            </a:r>
            <a:r>
              <a:rPr sz="1600" b="1" spc="-5" dirty="0">
                <a:solidFill>
                  <a:srgbClr val="C00000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537" y="1895341"/>
            <a:ext cx="260350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Это</a:t>
            </a:r>
            <a:r>
              <a:rPr sz="1600" b="1" spc="-4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стучал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дятел.</a:t>
            </a:r>
            <a:endParaRPr sz="1600">
              <a:latin typeface="Calibri"/>
              <a:cs typeface="Calibri"/>
            </a:endParaRPr>
          </a:p>
          <a:p>
            <a:pPr marL="12700" marR="422275">
              <a:lnSpc>
                <a:spcPct val="100000"/>
              </a:lnSpc>
            </a:pPr>
            <a:r>
              <a:rPr sz="1600" b="1" spc="-15" dirty="0">
                <a:latin typeface="Calibri"/>
                <a:cs typeface="Calibri"/>
              </a:rPr>
              <a:t>Дятел </a:t>
            </a:r>
            <a:r>
              <a:rPr sz="1600" b="1" spc="-5" dirty="0">
                <a:latin typeface="Calibri"/>
                <a:cs typeface="Calibri"/>
              </a:rPr>
              <a:t>тук-тук-тук </a:t>
            </a:r>
            <a:r>
              <a:rPr sz="1600" b="1" spc="-15" dirty="0">
                <a:latin typeface="Calibri"/>
                <a:cs typeface="Calibri"/>
              </a:rPr>
              <a:t>стучит, </a:t>
            </a:r>
            <a:r>
              <a:rPr sz="1600" b="1" spc="-35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На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кого-то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все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ворчит: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spc="-5" dirty="0">
                <a:latin typeface="Calibri"/>
                <a:cs typeface="Calibri"/>
              </a:rPr>
              <a:t>Сами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в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гости</a:t>
            </a:r>
            <a:r>
              <a:rPr sz="1600" b="1" spc="-20" dirty="0">
                <a:latin typeface="Calibri"/>
                <a:cs typeface="Calibri"/>
              </a:rPr>
              <a:t> приглашают.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spc="-5" dirty="0">
                <a:latin typeface="Calibri"/>
                <a:cs typeface="Calibri"/>
              </a:rPr>
              <a:t>А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теперь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не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открывают!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259" y="5102964"/>
            <a:ext cx="37274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Игра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«Ритмическое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эхо»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Дети </a:t>
            </a:r>
            <a:r>
              <a:rPr sz="1800" spc="-5" dirty="0">
                <a:latin typeface="Calibri"/>
                <a:cs typeface="Calibri"/>
              </a:rPr>
              <a:t>берут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палочки</a:t>
            </a:r>
            <a:r>
              <a:rPr sz="1800" dirty="0">
                <a:latin typeface="Calibri"/>
                <a:cs typeface="Calibri"/>
              </a:rPr>
              <a:t> и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повторяют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них </a:t>
            </a:r>
            <a:r>
              <a:rPr sz="1800" spc="-10" dirty="0">
                <a:latin typeface="Calibri"/>
                <a:cs typeface="Calibri"/>
              </a:rPr>
              <a:t>простой </a:t>
            </a:r>
            <a:r>
              <a:rPr sz="1800" dirty="0">
                <a:latin typeface="Calibri"/>
                <a:cs typeface="Calibri"/>
              </a:rPr>
              <a:t>2- </a:t>
            </a:r>
            <a:r>
              <a:rPr sz="1800" spc="-5" dirty="0">
                <a:latin typeface="Calibri"/>
                <a:cs typeface="Calibri"/>
              </a:rPr>
              <a:t>тактовый ритмический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рисунок,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исполненный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педагогом.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8739" y="7832"/>
            <a:ext cx="5617845" cy="2247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45" dirty="0">
                <a:latin typeface="Calibri"/>
                <a:cs typeface="Calibri"/>
              </a:rPr>
              <a:t>Ты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не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солнышко?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– спросил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снеговик.</a:t>
            </a:r>
            <a:endParaRPr sz="1600">
              <a:latin typeface="Calibri"/>
              <a:cs typeface="Calibri"/>
            </a:endParaRPr>
          </a:p>
          <a:p>
            <a:pPr marL="298450" marR="5080" indent="-286385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spc="-10" dirty="0">
                <a:latin typeface="Calibri"/>
                <a:cs typeface="Calibri"/>
              </a:rPr>
              <a:t>Какое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же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я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солнце?</a:t>
            </a:r>
            <a:r>
              <a:rPr sz="1600" b="1" spc="-5" dirty="0">
                <a:latin typeface="Calibri"/>
                <a:cs typeface="Calibri"/>
              </a:rPr>
              <a:t> Я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–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дятел.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Найдете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его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–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скажите,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чтобы </a:t>
            </a:r>
            <a:r>
              <a:rPr sz="1600" b="1" spc="-34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оно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поскорее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пришло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сюда.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spc="-5" dirty="0">
                <a:latin typeface="Calibri"/>
                <a:cs typeface="Calibri"/>
              </a:rPr>
              <a:t>-А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разве ты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его</a:t>
            </a:r>
            <a:r>
              <a:rPr sz="1600" b="1" dirty="0">
                <a:latin typeface="Calibri"/>
                <a:cs typeface="Calibri"/>
              </a:rPr>
              <a:t> не</a:t>
            </a:r>
            <a:r>
              <a:rPr sz="1600" b="1" spc="-5" dirty="0">
                <a:latin typeface="Calibri"/>
                <a:cs typeface="Calibri"/>
              </a:rPr>
              <a:t> боишься?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–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удивилась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снежная баба.</a:t>
            </a:r>
            <a:endParaRPr sz="1600">
              <a:latin typeface="Calibri"/>
              <a:cs typeface="Calibri"/>
            </a:endParaRPr>
          </a:p>
          <a:p>
            <a:pPr marL="299085" marR="174625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spc="-5" dirty="0">
                <a:latin typeface="Calibri"/>
                <a:cs typeface="Calibri"/>
              </a:rPr>
              <a:t>Я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мороза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боюсь. Он</a:t>
            </a:r>
            <a:r>
              <a:rPr sz="1600" b="1" spc="2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сковал </a:t>
            </a:r>
            <a:r>
              <a:rPr sz="1600" b="1" spc="-5" dirty="0">
                <a:latin typeface="Calibri"/>
                <a:cs typeface="Calibri"/>
              </a:rPr>
              <a:t>весь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лес. Мне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есть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нечего. Без </a:t>
            </a:r>
            <a:r>
              <a:rPr sz="1600" b="1" spc="-35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солнышка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все птицы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могут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погибнуть.</a:t>
            </a:r>
            <a:endParaRPr sz="1600">
              <a:latin typeface="Calibri"/>
              <a:cs typeface="Calibri"/>
            </a:endParaRPr>
          </a:p>
          <a:p>
            <a:pPr marL="299085" marR="524510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spc="-15" dirty="0">
                <a:latin typeface="Calibri"/>
                <a:cs typeface="Calibri"/>
              </a:rPr>
              <a:t>Дятел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улетел,</a:t>
            </a:r>
            <a:r>
              <a:rPr sz="1600" b="1" spc="-5" dirty="0">
                <a:latin typeface="Calibri"/>
                <a:cs typeface="Calibri"/>
              </a:rPr>
              <a:t> а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снеговики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пошли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даль</a:t>
            </a:r>
            <a:r>
              <a:rPr sz="1600" b="1" spc="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через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большие </a:t>
            </a:r>
            <a:r>
              <a:rPr sz="1600" b="1" spc="-35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сугробы.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2140"/>
              </a:lnSpc>
            </a:pPr>
            <a:r>
              <a:rPr sz="1800" b="1" dirty="0">
                <a:latin typeface="Calibri"/>
                <a:cs typeface="Calibri"/>
              </a:rPr>
              <a:t>-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51523" y="2478265"/>
            <a:ext cx="3280410" cy="4023995"/>
            <a:chOff x="251523" y="2478265"/>
            <a:chExt cx="3280410" cy="40239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8" y="2478265"/>
              <a:ext cx="2416035" cy="26695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523" y="4149079"/>
              <a:ext cx="1444621" cy="23526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35696" y="1426260"/>
            <a:ext cx="4204335" cy="3912870"/>
            <a:chOff x="1835696" y="1426260"/>
            <a:chExt cx="4204335" cy="39128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1615" y="2636913"/>
              <a:ext cx="2257994" cy="27017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5696" y="1426260"/>
              <a:ext cx="1944215" cy="330118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914460" y="5701358"/>
            <a:ext cx="6262370" cy="1008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95"/>
              </a:spcBef>
              <a:tabLst>
                <a:tab pos="2318385" algn="l"/>
              </a:tabLst>
            </a:pPr>
            <a:r>
              <a:rPr sz="1600" b="1" spc="-5" dirty="0">
                <a:latin typeface="Calibri"/>
                <a:cs typeface="Calibri"/>
              </a:rPr>
              <a:t>Снег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метлою</a:t>
            </a:r>
            <a:r>
              <a:rPr sz="1600" b="1" spc="-10" dirty="0">
                <a:latin typeface="Calibri"/>
                <a:cs typeface="Calibri"/>
              </a:rPr>
              <a:t> разметает,	</a:t>
            </a:r>
            <a:r>
              <a:rPr sz="1600" b="1" spc="-5" dirty="0">
                <a:latin typeface="Calibri"/>
                <a:cs typeface="Calibri"/>
              </a:rPr>
              <a:t>(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Шагают</a:t>
            </a:r>
            <a:r>
              <a:rPr sz="1600" b="1" i="1" spc="3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на</a:t>
            </a:r>
            <a:r>
              <a:rPr sz="1600" b="1" i="1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всей</a:t>
            </a:r>
            <a:r>
              <a:rPr sz="1600" b="1" i="1" spc="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стопе,</a:t>
            </a:r>
            <a:r>
              <a:rPr sz="1600" b="1" i="1" spc="10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подняв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2510790" algn="l"/>
              </a:tabLst>
            </a:pPr>
            <a:r>
              <a:rPr sz="1600" b="1" spc="-10" dirty="0">
                <a:latin typeface="Calibri"/>
                <a:cs typeface="Calibri"/>
              </a:rPr>
              <a:t>Идет </a:t>
            </a:r>
            <a:r>
              <a:rPr sz="1600" b="1" spc="-5" dirty="0">
                <a:latin typeface="Calibri"/>
                <a:cs typeface="Calibri"/>
              </a:rPr>
              <a:t>баба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снеговая	</a:t>
            </a:r>
            <a:r>
              <a:rPr sz="1600" b="1" i="1" spc="-5" dirty="0">
                <a:latin typeface="Calibri"/>
                <a:cs typeface="Calibri"/>
              </a:rPr>
              <a:t>нос</a:t>
            </a:r>
            <a:r>
              <a:rPr sz="1600" b="1" i="1" spc="-15" dirty="0">
                <a:latin typeface="Calibri"/>
                <a:cs typeface="Calibri"/>
              </a:rPr>
              <a:t> </a:t>
            </a:r>
            <a:r>
              <a:rPr sz="1600" b="1" i="1" spc="-20" dirty="0">
                <a:latin typeface="Calibri"/>
                <a:cs typeface="Calibri"/>
              </a:rPr>
              <a:t>кверху.)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b="1" spc="-5" dirty="0">
                <a:latin typeface="Calibri"/>
                <a:cs typeface="Calibri"/>
              </a:rPr>
              <a:t>Нос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–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морковку</a:t>
            </a:r>
            <a:r>
              <a:rPr sz="1600" b="1" spc="-15" dirty="0">
                <a:latin typeface="Calibri"/>
                <a:cs typeface="Calibri"/>
              </a:rPr>
              <a:t> задирает.</a:t>
            </a:r>
            <a:r>
              <a:rPr sz="1600" b="1" spc="380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(В</a:t>
            </a:r>
            <a:r>
              <a:rPr sz="1600" b="1" i="1" spc="20" dirty="0">
                <a:latin typeface="Calibri"/>
                <a:cs typeface="Calibri"/>
              </a:rPr>
              <a:t> </a:t>
            </a:r>
            <a:r>
              <a:rPr sz="1600" b="1" i="1" spc="-15" dirty="0">
                <a:latin typeface="Calibri"/>
                <a:cs typeface="Calibri"/>
              </a:rPr>
              <a:t>конце</a:t>
            </a:r>
            <a:r>
              <a:rPr sz="1600" b="1" i="1" spc="5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делают</a:t>
            </a:r>
            <a:r>
              <a:rPr sz="1600" b="1" i="1" spc="4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активный</a:t>
            </a:r>
            <a:r>
              <a:rPr sz="1600" b="1" i="1" spc="20" dirty="0">
                <a:latin typeface="Calibri"/>
                <a:cs typeface="Calibri"/>
              </a:rPr>
              <a:t> </a:t>
            </a:r>
            <a:r>
              <a:rPr sz="1600" b="1" i="1" spc="-15" dirty="0">
                <a:latin typeface="Calibri"/>
                <a:cs typeface="Calibri"/>
              </a:rPr>
              <a:t>вдох</a:t>
            </a:r>
            <a:r>
              <a:rPr sz="1600" b="1" i="1" spc="2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через</a:t>
            </a:r>
            <a:r>
              <a:rPr sz="1600" b="1" i="1" spc="40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нос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2420620" algn="l"/>
              </a:tabLst>
            </a:pPr>
            <a:r>
              <a:rPr sz="1600" b="1" spc="-5" dirty="0">
                <a:latin typeface="Calibri"/>
                <a:cs typeface="Calibri"/>
              </a:rPr>
              <a:t>И снежинки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раздувает.	</a:t>
            </a:r>
            <a:r>
              <a:rPr sz="1600" b="1" i="1" spc="-5" dirty="0">
                <a:latin typeface="Calibri"/>
                <a:cs typeface="Calibri"/>
              </a:rPr>
              <a:t>И </a:t>
            </a:r>
            <a:r>
              <a:rPr sz="1600" b="1" i="1" spc="-10" dirty="0">
                <a:latin typeface="Calibri"/>
                <a:cs typeface="Calibri"/>
              </a:rPr>
              <a:t>продолжительный</a:t>
            </a:r>
            <a:r>
              <a:rPr sz="1600" b="1" i="1" spc="35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выдох</a:t>
            </a:r>
            <a:r>
              <a:rPr sz="1600" b="1" i="1" spc="15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ртом).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67750" y="2764447"/>
            <a:ext cx="1734021" cy="195906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6655" y="2204863"/>
            <a:ext cx="1531603" cy="25393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14791" y="4745972"/>
            <a:ext cx="6334760" cy="1976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Вдруг</a:t>
            </a:r>
            <a:r>
              <a:rPr sz="1600" b="1" spc="3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на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них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дерева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свалился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пушистый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зверек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длинным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хвостом.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i="1" spc="-40" dirty="0">
                <a:latin typeface="Calibri"/>
                <a:cs typeface="Calibri"/>
              </a:rPr>
              <a:t>Ты</a:t>
            </a:r>
            <a:r>
              <a:rPr sz="1600" b="1" i="1" spc="-15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солнце?</a:t>
            </a:r>
            <a:r>
              <a:rPr sz="1600" b="1" i="1" spc="1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–</a:t>
            </a:r>
            <a:r>
              <a:rPr sz="1600" b="1" i="1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спросила</a:t>
            </a:r>
            <a:r>
              <a:rPr sz="1600" b="1" i="1" spc="25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снежная</a:t>
            </a:r>
            <a:r>
              <a:rPr sz="1600" b="1" i="1" spc="3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баба.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i="1" spc="-5" dirty="0">
                <a:latin typeface="Calibri"/>
                <a:cs typeface="Calibri"/>
              </a:rPr>
              <a:t>Нет! –ответил</a:t>
            </a:r>
            <a:r>
              <a:rPr sz="1600" b="1" i="1" spc="3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зверек.</a:t>
            </a:r>
            <a:r>
              <a:rPr sz="1600" b="1" i="1" spc="2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– Я</a:t>
            </a:r>
            <a:r>
              <a:rPr sz="1600" b="1" i="1" dirty="0">
                <a:latin typeface="Calibri"/>
                <a:cs typeface="Calibri"/>
              </a:rPr>
              <a:t> </a:t>
            </a:r>
            <a:r>
              <a:rPr sz="1600" b="1" i="1" spc="-15" dirty="0">
                <a:latin typeface="Calibri"/>
                <a:cs typeface="Calibri"/>
              </a:rPr>
              <a:t>белочка.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i="1" spc="-5" dirty="0">
                <a:latin typeface="Calibri"/>
                <a:cs typeface="Calibri"/>
              </a:rPr>
              <a:t>А</a:t>
            </a:r>
            <a:r>
              <a:rPr sz="1600" b="1" i="1" spc="-2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что</a:t>
            </a:r>
            <a:r>
              <a:rPr sz="1600" b="1" i="1" spc="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ты</a:t>
            </a:r>
            <a:r>
              <a:rPr sz="1600" b="1" i="1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так</a:t>
            </a:r>
            <a:r>
              <a:rPr sz="1600" b="1" i="1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дрожишь?</a:t>
            </a:r>
            <a:endParaRPr sz="1600">
              <a:latin typeface="Calibri"/>
              <a:cs typeface="Calibri"/>
            </a:endParaRPr>
          </a:p>
          <a:p>
            <a:pPr marL="342900" indent="-330835">
              <a:lnSpc>
                <a:spcPct val="100000"/>
              </a:lnSpc>
              <a:buFont typeface="Calibri"/>
              <a:buChar char="-"/>
              <a:tabLst>
                <a:tab pos="342900" algn="l"/>
                <a:tab pos="343535" algn="l"/>
              </a:tabLst>
            </a:pPr>
            <a:r>
              <a:rPr sz="1600" b="1" i="1" spc="-5" dirty="0">
                <a:latin typeface="Calibri"/>
                <a:cs typeface="Calibri"/>
              </a:rPr>
              <a:t>Я</a:t>
            </a:r>
            <a:r>
              <a:rPr sz="1600" b="1" i="1" spc="-1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боюсь </a:t>
            </a:r>
            <a:r>
              <a:rPr sz="1600" b="1" i="1" spc="-10" dirty="0">
                <a:latin typeface="Calibri"/>
                <a:cs typeface="Calibri"/>
              </a:rPr>
              <a:t>снеговика-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i="1" spc="-10" dirty="0">
                <a:latin typeface="Calibri"/>
                <a:cs typeface="Calibri"/>
              </a:rPr>
              <a:t>Держит</a:t>
            </a:r>
            <a:r>
              <a:rPr sz="1600" b="1" i="1" spc="1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палку</a:t>
            </a:r>
            <a:r>
              <a:rPr sz="1600" b="1" i="1" spc="-1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он в</a:t>
            </a:r>
            <a:r>
              <a:rPr sz="1600" b="1" i="1" spc="-30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руках.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i="1" spc="-40" dirty="0">
                <a:latin typeface="Calibri"/>
                <a:cs typeface="Calibri"/>
              </a:rPr>
              <a:t>Ты</a:t>
            </a:r>
            <a:r>
              <a:rPr sz="1600" b="1" i="1" spc="-3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не</a:t>
            </a:r>
            <a:r>
              <a:rPr sz="1600" b="1" i="1" spc="-1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бойся Снеговик-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i="1" spc="-10" dirty="0">
                <a:latin typeface="Calibri"/>
                <a:cs typeface="Calibri"/>
              </a:rPr>
              <a:t>Добрый,</a:t>
            </a:r>
            <a:r>
              <a:rPr sz="1600" b="1" i="1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драться</a:t>
            </a:r>
            <a:r>
              <a:rPr sz="1600" b="1" i="1" spc="2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не привык.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39951" y="3429000"/>
            <a:ext cx="1296143" cy="13558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5577" y="390588"/>
            <a:ext cx="2592277" cy="399020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41008" y="108604"/>
            <a:ext cx="5707380" cy="5492750"/>
            <a:chOff x="341008" y="108604"/>
            <a:chExt cx="5707380" cy="549275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008" y="108604"/>
              <a:ext cx="4032447" cy="40324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23831" y="2447557"/>
              <a:ext cx="3024332" cy="31537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9714" y="4024426"/>
              <a:ext cx="1725676" cy="138020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58251" y="6047830"/>
            <a:ext cx="650367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Calibri"/>
                <a:cs typeface="Calibri"/>
              </a:rPr>
              <a:t>Решили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снеговики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угостить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орешками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белочку.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b="1" i="1" spc="-10" dirty="0">
                <a:latin typeface="Calibri"/>
                <a:cs typeface="Calibri"/>
              </a:rPr>
              <a:t>(Дети</a:t>
            </a:r>
            <a:r>
              <a:rPr sz="1600" b="1" i="1" spc="1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выкладывают</a:t>
            </a:r>
            <a:r>
              <a:rPr sz="1600" b="1" i="1" spc="1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на</a:t>
            </a:r>
            <a:r>
              <a:rPr sz="1600" b="1" i="1" spc="5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полу</a:t>
            </a:r>
            <a:r>
              <a:rPr sz="1600" b="1" i="1" spc="-1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орешки,</a:t>
            </a:r>
            <a:r>
              <a:rPr sz="1600" b="1" i="1" spc="4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чередуя</a:t>
            </a:r>
            <a:r>
              <a:rPr sz="1600" b="1" i="1" spc="3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большие</a:t>
            </a:r>
            <a:r>
              <a:rPr sz="1600" b="1" i="1" spc="1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с</a:t>
            </a:r>
            <a:r>
              <a:rPr sz="1600" b="1" i="1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маленькими.)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b="1" spc="-10" dirty="0">
                <a:latin typeface="Calibri"/>
                <a:cs typeface="Calibri"/>
              </a:rPr>
              <a:t>Белочка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тоже </a:t>
            </a:r>
            <a:r>
              <a:rPr sz="1600" b="1" spc="-5" dirty="0">
                <a:latin typeface="Calibri"/>
                <a:cs typeface="Calibri"/>
              </a:rPr>
              <a:t>ждала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солнца.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576" y="2063842"/>
            <a:ext cx="2497300" cy="28213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92079" y="1268768"/>
            <a:ext cx="1965920" cy="325942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894994" y="5801610"/>
            <a:ext cx="698754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Calibri"/>
                <a:cs typeface="Calibri"/>
              </a:rPr>
              <a:t>А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вот</a:t>
            </a:r>
            <a:r>
              <a:rPr sz="1600" b="1" dirty="0">
                <a:latin typeface="Calibri"/>
                <a:cs typeface="Calibri"/>
              </a:rPr>
              <a:t> на </a:t>
            </a:r>
            <a:r>
              <a:rPr sz="1600" b="1" spc="-10" dirty="0">
                <a:latin typeface="Calibri"/>
                <a:cs typeface="Calibri"/>
              </a:rPr>
              <a:t>полянку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выскочил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зайчик.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i="1" spc="-40" dirty="0">
                <a:latin typeface="Calibri"/>
                <a:cs typeface="Calibri"/>
              </a:rPr>
              <a:t>Ты</a:t>
            </a:r>
            <a:r>
              <a:rPr sz="1600" b="1" i="1" spc="-45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солнце?</a:t>
            </a:r>
            <a:endParaRPr sz="16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i="1" spc="-5" dirty="0">
                <a:latin typeface="Calibri"/>
                <a:cs typeface="Calibri"/>
              </a:rPr>
              <a:t>Нет,</a:t>
            </a:r>
            <a:r>
              <a:rPr sz="1600" b="1" i="1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я</a:t>
            </a:r>
            <a:r>
              <a:rPr sz="1600" b="1" i="1" spc="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зайчик.</a:t>
            </a:r>
            <a:r>
              <a:rPr sz="1600" b="1" i="1" spc="2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Бедный,</a:t>
            </a:r>
            <a:r>
              <a:rPr sz="1600" b="1" i="1" spc="2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озябший</a:t>
            </a:r>
            <a:r>
              <a:rPr sz="1600" b="1" i="1" spc="4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зайчик.</a:t>
            </a:r>
            <a:r>
              <a:rPr sz="1600" b="1" i="1" spc="20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Я</a:t>
            </a:r>
            <a:r>
              <a:rPr sz="1600" b="1" i="1" spc="1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так</a:t>
            </a:r>
            <a:r>
              <a:rPr sz="1600" b="1" i="1" spc="10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жду</a:t>
            </a:r>
            <a:r>
              <a:rPr sz="1600" b="1" i="1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солнышко,</a:t>
            </a:r>
            <a:r>
              <a:rPr sz="1600" b="1" i="1" spc="1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чтобы</a:t>
            </a:r>
            <a:r>
              <a:rPr sz="1600" b="1" i="1" spc="5" dirty="0">
                <a:latin typeface="Calibri"/>
                <a:cs typeface="Calibri"/>
              </a:rPr>
              <a:t> </a:t>
            </a:r>
            <a:r>
              <a:rPr sz="1600" b="1" i="1" spc="-10" dirty="0">
                <a:latin typeface="Calibri"/>
                <a:cs typeface="Calibri"/>
              </a:rPr>
              <a:t>оно </a:t>
            </a:r>
            <a:r>
              <a:rPr sz="1600" b="1" i="1" spc="-345" dirty="0">
                <a:latin typeface="Calibri"/>
                <a:cs typeface="Calibri"/>
              </a:rPr>
              <a:t> </a:t>
            </a:r>
            <a:r>
              <a:rPr sz="1600" b="1" i="1" spc="-5" dirty="0">
                <a:latin typeface="Calibri"/>
                <a:cs typeface="Calibri"/>
              </a:rPr>
              <a:t>меня</a:t>
            </a:r>
            <a:r>
              <a:rPr sz="1600" b="1" i="1" spc="-10" dirty="0">
                <a:latin typeface="Calibri"/>
                <a:cs typeface="Calibri"/>
              </a:rPr>
              <a:t> обогрело!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0994" y="2780931"/>
            <a:ext cx="1728190" cy="25922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81634" y="4437113"/>
            <a:ext cx="2362364" cy="242088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46284" y="359956"/>
            <a:ext cx="7579995" cy="619442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370840">
              <a:lnSpc>
                <a:spcPts val="2110"/>
              </a:lnSpc>
              <a:spcBef>
                <a:spcPts val="605"/>
              </a:spcBef>
            </a:pPr>
            <a:r>
              <a:rPr sz="2200" b="1" spc="-35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sz="2200" b="1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формирование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речи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младшего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 возраста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посредством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ознакомления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окружающим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миром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50" dirty="0">
              <a:latin typeface="Times New Roman" pitchFamily="18" charset="0"/>
              <a:cs typeface="Times New Roman" pitchFamily="18" charset="0"/>
            </a:endParaRPr>
          </a:p>
          <a:p>
            <a:pPr marL="201295">
              <a:lnSpc>
                <a:spcPct val="100000"/>
              </a:lnSpc>
            </a:pPr>
            <a:r>
              <a:rPr sz="2200" b="1" spc="-10" dirty="0">
                <a:latin typeface="Times New Roman" pitchFamily="18" charset="0"/>
                <a:cs typeface="Times New Roman" pitchFamily="18" charset="0"/>
              </a:rPr>
              <a:t>Обучающие</a:t>
            </a:r>
            <a:r>
              <a:rPr sz="2200" b="1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b="1" spc="-5" dirty="0">
                <a:latin typeface="Times New Roman" pitchFamily="18" charset="0"/>
                <a:cs typeface="Times New Roman" pitchFamily="18" charset="0"/>
              </a:rPr>
              <a:t>задачи: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213995" indent="-201930">
              <a:lnSpc>
                <a:spcPct val="100000"/>
              </a:lnSpc>
              <a:buChar char="•"/>
              <a:tabLst>
                <a:tab pos="214629" algn="l"/>
                <a:tab pos="1758314" algn="l"/>
              </a:tabLst>
            </a:pPr>
            <a:r>
              <a:rPr sz="2200" spc="-10" dirty="0">
                <a:latin typeface="Times New Roman" pitchFamily="18" charset="0"/>
                <a:cs typeface="Times New Roman" pitchFamily="18" charset="0"/>
              </a:rPr>
              <a:t>Учить</a:t>
            </a:r>
            <a:r>
              <a:rPr sz="22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20" dirty="0">
                <a:latin typeface="Times New Roman" pitchFamily="18" charset="0"/>
                <a:cs typeface="Times New Roman" pitchFamily="18" charset="0"/>
              </a:rPr>
              <a:t>детей	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выражать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 свои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чувства через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жесты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движения.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213995" indent="-201930">
              <a:lnSpc>
                <a:spcPct val="100000"/>
              </a:lnSpc>
              <a:buChar char="•"/>
              <a:tabLst>
                <a:tab pos="214629" algn="l"/>
              </a:tabLst>
            </a:pPr>
            <a:r>
              <a:rPr sz="2200" spc="-5" dirty="0">
                <a:latin typeface="Times New Roman" pitchFamily="18" charset="0"/>
                <a:cs typeface="Times New Roman" pitchFamily="18" charset="0"/>
              </a:rPr>
              <a:t>Закреплять</a:t>
            </a:r>
            <a:r>
              <a:rPr sz="22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основные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понятия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лексической</a:t>
            </a:r>
            <a:r>
              <a:rPr sz="22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темы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«Зима».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201930">
              <a:lnSpc>
                <a:spcPct val="100000"/>
              </a:lnSpc>
            </a:pPr>
            <a:r>
              <a:rPr sz="2200" b="1" spc="-5" dirty="0">
                <a:latin typeface="Times New Roman" pitchFamily="18" charset="0"/>
                <a:cs typeface="Times New Roman" pitchFamily="18" charset="0"/>
              </a:rPr>
              <a:t>Развивающие</a:t>
            </a:r>
            <a:r>
              <a:rPr sz="2200" b="1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b="1" spc="-5" dirty="0">
                <a:latin typeface="Times New Roman" pitchFamily="18" charset="0"/>
                <a:cs typeface="Times New Roman" pitchFamily="18" charset="0"/>
              </a:rPr>
              <a:t>задачи: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12700" marR="82550">
              <a:lnSpc>
                <a:spcPts val="2110"/>
              </a:lnSpc>
              <a:spcBef>
                <a:spcPts val="509"/>
              </a:spcBef>
              <a:buChar char="•"/>
              <a:tabLst>
                <a:tab pos="214629" algn="l"/>
                <a:tab pos="3582035" algn="l"/>
              </a:tabLst>
            </a:pPr>
            <a:r>
              <a:rPr sz="2200" spc="-5" dirty="0">
                <a:latin typeface="Times New Roman" pitchFamily="18" charset="0"/>
                <a:cs typeface="Times New Roman" pitchFamily="18" charset="0"/>
              </a:rPr>
              <a:t>Развивать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фонематическое	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восприятие,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слуховое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 внимание, </a:t>
            </a:r>
            <a:r>
              <a:rPr sz="2200" spc="-4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зрительную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память.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278130" lvl="1" indent="-203835">
              <a:lnSpc>
                <a:spcPct val="100000"/>
              </a:lnSpc>
              <a:spcBef>
                <a:spcPts val="25"/>
              </a:spcBef>
              <a:buChar char="•"/>
              <a:tabLst>
                <a:tab pos="278765" algn="l"/>
              </a:tabLst>
            </a:pPr>
            <a:r>
              <a:rPr sz="2200" spc="-5" dirty="0">
                <a:latin typeface="Times New Roman" pitchFamily="18" charset="0"/>
                <a:cs typeface="Times New Roman" pitchFamily="18" charset="0"/>
              </a:rPr>
              <a:t>Развивать</a:t>
            </a:r>
            <a:r>
              <a:rPr sz="22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артикуляционную,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общую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тонкую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моторику.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12700" marR="59055" lvl="1" indent="62230">
              <a:lnSpc>
                <a:spcPts val="2110"/>
              </a:lnSpc>
              <a:spcBef>
                <a:spcPts val="509"/>
              </a:spcBef>
              <a:buChar char="•"/>
              <a:tabLst>
                <a:tab pos="278765" algn="l"/>
                <a:tab pos="4901565" algn="l"/>
              </a:tabLst>
            </a:pPr>
            <a:r>
              <a:rPr sz="2200" spc="-5" dirty="0">
                <a:latin typeface="Times New Roman" pitchFamily="18" charset="0"/>
                <a:cs typeface="Times New Roman" pitchFamily="18" charset="0"/>
              </a:rPr>
              <a:t>Развивать</a:t>
            </a:r>
            <a:r>
              <a:rPr sz="2200" spc="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мелодико-интонационную	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темпо-ритмическую </a:t>
            </a:r>
            <a:r>
              <a:rPr sz="2200" spc="-4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стороны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речи.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137795">
              <a:lnSpc>
                <a:spcPct val="100000"/>
              </a:lnSpc>
              <a:spcBef>
                <a:spcPts val="20"/>
              </a:spcBef>
            </a:pPr>
            <a:r>
              <a:rPr sz="2200" b="1" spc="-10" dirty="0">
                <a:latin typeface="Times New Roman" pitchFamily="18" charset="0"/>
                <a:cs typeface="Times New Roman" pitchFamily="18" charset="0"/>
              </a:rPr>
              <a:t>Воспитательные</a:t>
            </a:r>
            <a:r>
              <a:rPr sz="2200" b="1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b="1" spc="-5" dirty="0">
                <a:latin typeface="Times New Roman" pitchFamily="18" charset="0"/>
                <a:cs typeface="Times New Roman" pitchFamily="18" charset="0"/>
              </a:rPr>
              <a:t>задачи: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74930" marR="1339215" indent="-62230">
              <a:lnSpc>
                <a:spcPct val="100000"/>
              </a:lnSpc>
              <a:buChar char="•"/>
              <a:tabLst>
                <a:tab pos="214629" algn="l"/>
              </a:tabLst>
            </a:pPr>
            <a:r>
              <a:rPr sz="2200" spc="-5" dirty="0">
                <a:latin typeface="Times New Roman" pitchFamily="18" charset="0"/>
                <a:cs typeface="Times New Roman" pitchFamily="18" charset="0"/>
              </a:rPr>
              <a:t>Воспитывать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20" dirty="0"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любовь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родным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близким, </a:t>
            </a:r>
            <a:r>
              <a:rPr sz="2200" spc="-4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уважительное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отношение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ним.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74930" marR="1723389" indent="-62865">
              <a:lnSpc>
                <a:spcPct val="100000"/>
              </a:lnSpc>
              <a:buChar char="•"/>
              <a:tabLst>
                <a:tab pos="213995" algn="l"/>
              </a:tabLst>
            </a:pPr>
            <a:r>
              <a:rPr sz="2200" spc="-5" dirty="0"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положительное</a:t>
            </a:r>
            <a:r>
              <a:rPr sz="22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отношение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к игре </a:t>
            </a:r>
            <a:r>
              <a:rPr sz="2200" spc="-4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 музыкальных</a:t>
            </a:r>
            <a:r>
              <a:rPr sz="22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инструментах.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74930" marR="1781810" indent="-62865">
              <a:lnSpc>
                <a:spcPct val="100000"/>
              </a:lnSpc>
            </a:pPr>
            <a:r>
              <a:rPr sz="2200" spc="-15" dirty="0">
                <a:latin typeface="Times New Roman" pitchFamily="18" charset="0"/>
                <a:cs typeface="Times New Roman" pitchFamily="18" charset="0"/>
              </a:rPr>
              <a:t>Оборудование:</a:t>
            </a:r>
            <a:r>
              <a:rPr sz="22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20" dirty="0">
                <a:latin typeface="Times New Roman" pitchFamily="18" charset="0"/>
                <a:cs typeface="Times New Roman" pitchFamily="18" charset="0"/>
              </a:rPr>
              <a:t>мультимедийное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оборудование, </a:t>
            </a:r>
            <a:r>
              <a:rPr sz="2200" spc="-4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музыкальные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инструменты.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7752" y="116636"/>
            <a:ext cx="3163877" cy="47327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84608" y="5535011"/>
            <a:ext cx="3129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Русская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народная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игра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«Зайка».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55577" y="390588"/>
            <a:ext cx="2592277" cy="399020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41008" y="108604"/>
            <a:ext cx="5707380" cy="5253990"/>
            <a:chOff x="341008" y="108604"/>
            <a:chExt cx="5707380" cy="525399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008" y="108604"/>
              <a:ext cx="4032447" cy="40324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1879" y="2919780"/>
              <a:ext cx="2556152" cy="244254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58251" y="5610067"/>
            <a:ext cx="826897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Calibri"/>
                <a:cs typeface="Calibri"/>
              </a:rPr>
              <a:t>Пригорюнились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снеговики.</a:t>
            </a:r>
            <a:r>
              <a:rPr sz="1600" b="1" spc="-10" dirty="0">
                <a:latin typeface="Calibri"/>
                <a:cs typeface="Calibri"/>
              </a:rPr>
              <a:t> Оказывается,</a:t>
            </a:r>
            <a:r>
              <a:rPr sz="1600" b="1" spc="-5" dirty="0">
                <a:latin typeface="Calibri"/>
                <a:cs typeface="Calibri"/>
              </a:rPr>
              <a:t> все </a:t>
            </a:r>
            <a:r>
              <a:rPr sz="1600" b="1" spc="-10" dirty="0">
                <a:latin typeface="Calibri"/>
                <a:cs typeface="Calibri"/>
              </a:rPr>
              <a:t>ждут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солнца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радостью.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Но</a:t>
            </a:r>
            <a:r>
              <a:rPr sz="1600" b="1" spc="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тут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ним</a:t>
            </a:r>
            <a:r>
              <a:rPr sz="1600" b="1" spc="-10" dirty="0">
                <a:latin typeface="Calibri"/>
                <a:cs typeface="Calibri"/>
              </a:rPr>
              <a:t> прилетел </a:t>
            </a:r>
            <a:r>
              <a:rPr sz="1600" b="1" spc="-34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снегирь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и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сказал:</a:t>
            </a:r>
            <a:endParaRPr sz="1600">
              <a:latin typeface="Calibri"/>
              <a:cs typeface="Calibri"/>
            </a:endParaRPr>
          </a:p>
          <a:p>
            <a:pPr marL="12700" marR="144780">
              <a:lnSpc>
                <a:spcPct val="100000"/>
              </a:lnSpc>
            </a:pPr>
            <a:r>
              <a:rPr sz="1600" b="1" spc="-5" dirty="0">
                <a:latin typeface="Calibri"/>
                <a:cs typeface="Calibri"/>
              </a:rPr>
              <a:t>-Не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печальтесь </a:t>
            </a:r>
            <a:r>
              <a:rPr sz="1600" b="1" spc="-5" dirty="0">
                <a:latin typeface="Calibri"/>
                <a:cs typeface="Calibri"/>
              </a:rPr>
              <a:t>снеговики!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25" dirty="0">
                <a:latin typeface="Calibri"/>
                <a:cs typeface="Calibri"/>
              </a:rPr>
              <a:t>Когда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солнышко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25" dirty="0">
                <a:latin typeface="Calibri"/>
                <a:cs typeface="Calibri"/>
              </a:rPr>
              <a:t>будут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светить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ярко</a:t>
            </a:r>
            <a:r>
              <a:rPr sz="1600" b="1" spc="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я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улечу</a:t>
            </a:r>
            <a:r>
              <a:rPr sz="1600" b="1" spc="2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на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Север,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35" dirty="0">
                <a:latin typeface="Calibri"/>
                <a:cs typeface="Calibri"/>
              </a:rPr>
              <a:t>где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снег</a:t>
            </a:r>
            <a:r>
              <a:rPr sz="1600" b="1" dirty="0">
                <a:latin typeface="Calibri"/>
                <a:cs typeface="Calibri"/>
              </a:rPr>
              <a:t> не </a:t>
            </a:r>
            <a:r>
              <a:rPr sz="1600" b="1" spc="-34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тает.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Я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тоже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не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люблю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тепло.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И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вы</a:t>
            </a:r>
            <a:r>
              <a:rPr sz="1600" b="1" spc="-10" dirty="0">
                <a:latin typeface="Calibri"/>
                <a:cs typeface="Calibri"/>
              </a:rPr>
              <a:t> отправляйтесь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со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мной.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942304"/>
            <a:ext cx="6444615" cy="4698365"/>
            <a:chOff x="0" y="942304"/>
            <a:chExt cx="6444615" cy="46983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51922" y="942304"/>
              <a:ext cx="2592284" cy="39901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607679"/>
              <a:ext cx="3947769" cy="403244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80846" y="6186131"/>
            <a:ext cx="813180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Повеселели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снеговики.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И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25" dirty="0">
                <a:latin typeface="Calibri"/>
                <a:cs typeface="Calibri"/>
              </a:rPr>
              <a:t>когда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настала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весна,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все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люди,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звери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и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птицы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радовались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теплу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и </a:t>
            </a:r>
            <a:r>
              <a:rPr sz="1600" b="1" spc="-34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солнышку,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снеговики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сели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на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машину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и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поехали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на </a:t>
            </a:r>
            <a:r>
              <a:rPr sz="1600" b="1" spc="-5" dirty="0">
                <a:latin typeface="Calibri"/>
                <a:cs typeface="Calibri"/>
              </a:rPr>
              <a:t>Север.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А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снегирь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им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показывал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дорогу</a:t>
            </a:r>
            <a:r>
              <a:rPr sz="1600" b="1" spc="-15" dirty="0">
                <a:solidFill>
                  <a:srgbClr val="C00000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62907" y="2918964"/>
            <a:ext cx="2505075" cy="1945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8455" indent="50165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За </a:t>
            </a:r>
            <a:r>
              <a:rPr sz="1800" spc="-15" dirty="0">
                <a:latin typeface="Calibri"/>
                <a:cs typeface="Calibri"/>
              </a:rPr>
              <a:t>углом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20" dirty="0">
                <a:latin typeface="Calibri"/>
                <a:cs typeface="Calibri"/>
              </a:rPr>
              <a:t>углу </a:t>
            </a:r>
            <a:r>
              <a:rPr sz="1800" spc="-5" dirty="0">
                <a:latin typeface="Calibri"/>
                <a:cs typeface="Calibri"/>
              </a:rPr>
              <a:t>двора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Снеговик </a:t>
            </a:r>
            <a:r>
              <a:rPr sz="1800" spc="-10" dirty="0">
                <a:latin typeface="Calibri"/>
                <a:cs typeface="Calibri"/>
              </a:rPr>
              <a:t>стоял </a:t>
            </a:r>
            <a:r>
              <a:rPr sz="1800" spc="-5" dirty="0">
                <a:latin typeface="Calibri"/>
                <a:cs typeface="Calibri"/>
              </a:rPr>
              <a:t>вчера.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Потеплело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Снеговик,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Сел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попутный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грузовик.</a:t>
            </a:r>
            <a:endParaRPr sz="1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Я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на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Север,</a:t>
            </a:r>
            <a:r>
              <a:rPr sz="1800" spc="-5" dirty="0">
                <a:latin typeface="Calibri"/>
                <a:cs typeface="Calibri"/>
              </a:rPr>
              <a:t> за </a:t>
            </a:r>
            <a:r>
              <a:rPr sz="1800" spc="-10" dirty="0">
                <a:latin typeface="Calibri"/>
                <a:cs typeface="Calibri"/>
              </a:rPr>
              <a:t>зимой,</a:t>
            </a:r>
            <a:endParaRPr sz="1800">
              <a:latin typeface="Calibri"/>
              <a:cs typeface="Calibri"/>
            </a:endParaRPr>
          </a:p>
          <a:p>
            <a:pPr marL="299085" marR="430530" indent="-287020">
              <a:lnSpc>
                <a:spcPct val="100000"/>
              </a:lnSpc>
              <a:buChar char="-"/>
              <a:tabLst>
                <a:tab pos="299085" algn="l"/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Через </a:t>
            </a:r>
            <a:r>
              <a:rPr sz="1800" spc="-25" dirty="0">
                <a:latin typeface="Calibri"/>
                <a:cs typeface="Calibri"/>
              </a:rPr>
              <a:t>год </a:t>
            </a:r>
            <a:r>
              <a:rPr sz="1800" spc="-5" dirty="0">
                <a:latin typeface="Calibri"/>
                <a:cs typeface="Calibri"/>
              </a:rPr>
              <a:t>вернусь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домой.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2219" y="2843504"/>
            <a:ext cx="2561780" cy="399019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1380744"/>
            <a:ext cx="7132320" cy="5144770"/>
            <a:chOff x="0" y="1380744"/>
            <a:chExt cx="7132320" cy="514477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492895"/>
              <a:ext cx="3540045" cy="40324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0176" y="1380744"/>
              <a:ext cx="4962144" cy="11673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457200"/>
            <a:ext cx="7130573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spc="-15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Русская</a:t>
            </a:r>
            <a:r>
              <a:rPr sz="4400" spc="-6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400" spc="-15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народная</a:t>
            </a:r>
            <a:r>
              <a:rPr sz="4400" spc="-7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400" spc="-3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потешка</a:t>
            </a:r>
            <a:endParaRPr sz="4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13408"/>
            <a:ext cx="3145790" cy="4341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 pitchFamily="18" charset="0"/>
                <a:cs typeface="Times New Roman" pitchFamily="18" charset="0"/>
              </a:rPr>
              <a:t>Ой,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сердитый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мороз!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 marR="538480">
              <a:lnSpc>
                <a:spcPct val="120000"/>
              </a:lnSpc>
            </a:pPr>
            <a:r>
              <a:rPr sz="2400" spc="-5" dirty="0">
                <a:latin typeface="Times New Roman" pitchFamily="18" charset="0"/>
                <a:cs typeface="Times New Roman" pitchFamily="18" charset="0"/>
              </a:rPr>
              <a:t>Ветки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снегом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занес. </a:t>
            </a:r>
            <a:r>
              <a:rPr sz="2400" spc="-5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Хватает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нос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Щиплет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слез.</a:t>
            </a:r>
          </a:p>
          <a:p>
            <a:pPr marL="12700" marR="95885">
              <a:lnSpc>
                <a:spcPct val="120000"/>
              </a:lnSpc>
            </a:pPr>
            <a:r>
              <a:rPr sz="2400" spc="-5" dirty="0">
                <a:latin typeface="Times New Roman" pitchFamily="18" charset="0"/>
                <a:cs typeface="Times New Roman" pitchFamily="18" charset="0"/>
              </a:rPr>
              <a:t>Ребятишки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пугаются </a:t>
            </a:r>
            <a:r>
              <a:rPr sz="2400" spc="-5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 лыжах,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20000"/>
              </a:lnSpc>
            </a:pPr>
            <a:r>
              <a:rPr sz="2400" dirty="0">
                <a:latin typeface="Times New Roman" pitchFamily="18" charset="0"/>
                <a:cs typeface="Times New Roman" pitchFamily="18" charset="0"/>
              </a:rPr>
              <a:t>И на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саночках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катаются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Над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морозом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сердитым </a:t>
            </a:r>
            <a:r>
              <a:rPr sz="2400" spc="-5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Потешаются.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34558" y="1616455"/>
            <a:ext cx="4088129" cy="38538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200" i="1" spc="-15" dirty="0">
                <a:latin typeface="Times New Roman" pitchFamily="18" charset="0"/>
                <a:cs typeface="Times New Roman" pitchFamily="18" charset="0"/>
              </a:rPr>
              <a:t>Качают </a:t>
            </a:r>
            <a:r>
              <a:rPr sz="2200" i="1" spc="-10" dirty="0">
                <a:latin typeface="Times New Roman" pitchFamily="18" charset="0"/>
                <a:cs typeface="Times New Roman" pitchFamily="18" charset="0"/>
              </a:rPr>
              <a:t>головой, </a:t>
            </a:r>
            <a:r>
              <a:rPr sz="2200" i="1" spc="-5" dirty="0">
                <a:latin typeface="Times New Roman" pitchFamily="18" charset="0"/>
                <a:cs typeface="Times New Roman" pitchFamily="18" charset="0"/>
              </a:rPr>
              <a:t>взявшись за </a:t>
            </a:r>
            <a:r>
              <a:rPr sz="2200" i="1" spc="-10" dirty="0">
                <a:latin typeface="Times New Roman" pitchFamily="18" charset="0"/>
                <a:cs typeface="Times New Roman" pitchFamily="18" charset="0"/>
              </a:rPr>
              <a:t>нее </a:t>
            </a:r>
            <a:r>
              <a:rPr sz="2200" i="1" spc="-4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15" dirty="0">
                <a:latin typeface="Times New Roman" pitchFamily="18" charset="0"/>
                <a:cs typeface="Times New Roman" pitchFamily="18" charset="0"/>
              </a:rPr>
              <a:t>руками.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12700" marR="104775">
              <a:lnSpc>
                <a:spcPts val="3400"/>
              </a:lnSpc>
              <a:spcBef>
                <a:spcPts val="10"/>
              </a:spcBef>
            </a:pPr>
            <a:r>
              <a:rPr sz="2200" i="1" spc="-10" dirty="0">
                <a:latin typeface="Times New Roman" pitchFamily="18" charset="0"/>
                <a:cs typeface="Times New Roman" pitchFamily="18" charset="0"/>
              </a:rPr>
              <a:t>Легко </a:t>
            </a:r>
            <a:r>
              <a:rPr sz="2200" i="1" spc="-5" dirty="0">
                <a:latin typeface="Times New Roman" pitchFamily="18" charset="0"/>
                <a:cs typeface="Times New Roman" pitchFamily="18" charset="0"/>
              </a:rPr>
              <a:t>взмахивают кистями </a:t>
            </a:r>
            <a:r>
              <a:rPr sz="2200" i="1" spc="-10" dirty="0">
                <a:latin typeface="Times New Roman" pitchFamily="18" charset="0"/>
                <a:cs typeface="Times New Roman" pitchFamily="18" charset="0"/>
              </a:rPr>
              <a:t>рук. </a:t>
            </a:r>
            <a:r>
              <a:rPr sz="2200" i="1" spc="-4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15" dirty="0">
                <a:latin typeface="Times New Roman" pitchFamily="18" charset="0"/>
                <a:cs typeface="Times New Roman" pitchFamily="18" charset="0"/>
              </a:rPr>
              <a:t>Хватают</a:t>
            </a:r>
            <a:r>
              <a:rPr sz="2200" i="1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10" dirty="0">
                <a:latin typeface="Times New Roman" pitchFamily="18" charset="0"/>
                <a:cs typeface="Times New Roman" pitchFamily="18" charset="0"/>
              </a:rPr>
              <a:t>себя</a:t>
            </a:r>
            <a:r>
              <a:rPr sz="2200" i="1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5" dirty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sz="2200" i="1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5" dirty="0">
                <a:latin typeface="Times New Roman" pitchFamily="18" charset="0"/>
                <a:cs typeface="Times New Roman" pitchFamily="18" charset="0"/>
              </a:rPr>
              <a:t>нос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79375">
              <a:lnSpc>
                <a:spcPct val="100000"/>
              </a:lnSpc>
              <a:spcBef>
                <a:spcPts val="570"/>
              </a:spcBef>
            </a:pPr>
            <a:r>
              <a:rPr sz="2200" i="1" spc="-10" dirty="0">
                <a:latin typeface="Times New Roman" pitchFamily="18" charset="0"/>
                <a:cs typeface="Times New Roman" pitchFamily="18" charset="0"/>
              </a:rPr>
              <a:t>Легонько</a:t>
            </a:r>
            <a:r>
              <a:rPr sz="2200" i="1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10" dirty="0">
                <a:latin typeface="Times New Roman" pitchFamily="18" charset="0"/>
                <a:cs typeface="Times New Roman" pitchFamily="18" charset="0"/>
              </a:rPr>
              <a:t>щиплют</a:t>
            </a:r>
            <a:r>
              <a:rPr sz="2200" i="1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10" dirty="0">
                <a:latin typeface="Times New Roman" pitchFamily="18" charset="0"/>
                <a:cs typeface="Times New Roman" pitchFamily="18" charset="0"/>
              </a:rPr>
              <a:t>себя</a:t>
            </a:r>
            <a:r>
              <a:rPr sz="2200" i="1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5" dirty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sz="2200" i="1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10" dirty="0">
                <a:latin typeface="Times New Roman" pitchFamily="18" charset="0"/>
                <a:cs typeface="Times New Roman" pitchFamily="18" charset="0"/>
              </a:rPr>
              <a:t>щеки.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200" i="1" spc="-15" dirty="0">
                <a:latin typeface="Times New Roman" pitchFamily="18" charset="0"/>
                <a:cs typeface="Times New Roman" pitchFamily="18" charset="0"/>
              </a:rPr>
              <a:t>«Едут</a:t>
            </a:r>
            <a:r>
              <a:rPr sz="2200" i="1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5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200" i="1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10" dirty="0">
                <a:latin typeface="Times New Roman" pitchFamily="18" charset="0"/>
                <a:cs typeface="Times New Roman" pitchFamily="18" charset="0"/>
              </a:rPr>
              <a:t>лыжах».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200" i="1" spc="-15" dirty="0">
                <a:latin typeface="Times New Roman" pitchFamily="18" charset="0"/>
                <a:cs typeface="Times New Roman" pitchFamily="18" charset="0"/>
              </a:rPr>
              <a:t>«Едут</a:t>
            </a:r>
            <a:r>
              <a:rPr sz="2200" i="1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5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200" i="1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10" dirty="0">
                <a:latin typeface="Times New Roman" pitchFamily="18" charset="0"/>
                <a:cs typeface="Times New Roman" pitchFamily="18" charset="0"/>
              </a:rPr>
              <a:t>санках».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12700" marR="528955">
              <a:lnSpc>
                <a:spcPct val="100000"/>
              </a:lnSpc>
              <a:spcBef>
                <a:spcPts val="530"/>
              </a:spcBef>
            </a:pPr>
            <a:r>
              <a:rPr sz="2200" i="1" spc="-5" dirty="0">
                <a:latin typeface="Times New Roman" pitchFamily="18" charset="0"/>
                <a:cs typeface="Times New Roman" pitchFamily="18" charset="0"/>
              </a:rPr>
              <a:t>Прыгают на </a:t>
            </a:r>
            <a:r>
              <a:rPr sz="2200" i="1" spc="-10" dirty="0">
                <a:latin typeface="Times New Roman" pitchFamily="18" charset="0"/>
                <a:cs typeface="Times New Roman" pitchFamily="18" charset="0"/>
              </a:rPr>
              <a:t>обеих </a:t>
            </a:r>
            <a:r>
              <a:rPr sz="2200" i="1" spc="-5" dirty="0">
                <a:latin typeface="Times New Roman" pitchFamily="18" charset="0"/>
                <a:cs typeface="Times New Roman" pitchFamily="18" charset="0"/>
              </a:rPr>
              <a:t>ногах с </a:t>
            </a:r>
            <a:r>
              <a:rPr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5" dirty="0">
                <a:latin typeface="Times New Roman" pitchFamily="18" charset="0"/>
                <a:cs typeface="Times New Roman" pitchFamily="18" charset="0"/>
              </a:rPr>
              <a:t>одновременными </a:t>
            </a:r>
            <a:r>
              <a:rPr sz="2200" i="1" spc="-10" dirty="0">
                <a:latin typeface="Times New Roman" pitchFamily="18" charset="0"/>
                <a:cs typeface="Times New Roman" pitchFamily="18" charset="0"/>
              </a:rPr>
              <a:t>хлопками </a:t>
            </a:r>
            <a:r>
              <a:rPr sz="2200" i="1" spc="-5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200" i="1" spc="-4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i="1" spc="-10" dirty="0">
                <a:latin typeface="Times New Roman" pitchFamily="18" charset="0"/>
                <a:cs typeface="Times New Roman" pitchFamily="18" charset="0"/>
              </a:rPr>
              <a:t>ладоши.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0339" y="134411"/>
            <a:ext cx="2256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Ох,</a:t>
            </a:r>
            <a:r>
              <a:rPr sz="18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20" dirty="0">
                <a:latin typeface="Times New Roman" pitchFamily="18" charset="0"/>
                <a:cs typeface="Times New Roman" pitchFamily="18" charset="0"/>
              </a:rPr>
              <a:t>холодно</a:t>
            </a:r>
            <a:r>
              <a:rPr sz="18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сегодня!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4" y="2996952"/>
            <a:ext cx="2575928" cy="38610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0531" y="638468"/>
            <a:ext cx="7710805" cy="5588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420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sz="18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Слепили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снеговика</a:t>
            </a:r>
            <a:r>
              <a:rPr sz="18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снежную</a:t>
            </a:r>
            <a:r>
              <a:rPr sz="18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бабу.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50" dirty="0">
              <a:latin typeface="Calibri"/>
              <a:cs typeface="Calibri"/>
            </a:endParaRPr>
          </a:p>
          <a:p>
            <a:pPr marL="2508250">
              <a:lnSpc>
                <a:spcPct val="100000"/>
              </a:lnSpc>
            </a:pPr>
            <a:r>
              <a:rPr sz="3200" b="1" spc="-5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Массаж</a:t>
            </a:r>
            <a:r>
              <a:rPr sz="3200" b="1" spc="-6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200" b="1" spc="-5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«Снеговик»</a:t>
            </a:r>
            <a:endParaRPr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014220" marR="2119630">
              <a:lnSpc>
                <a:spcPct val="100000"/>
              </a:lnSpc>
              <a:spcBef>
                <a:spcPts val="505"/>
              </a:spcBef>
            </a:pP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Мы</a:t>
            </a:r>
            <a:r>
              <a:rPr sz="1800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снежную</a:t>
            </a:r>
            <a:r>
              <a:rPr sz="18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бабу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слепили на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славу, </a:t>
            </a:r>
            <a:r>
              <a:rPr sz="1800" spc="-3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славу,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 на</a:t>
            </a:r>
            <a:r>
              <a:rPr sz="18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славу,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 себе</a:t>
            </a:r>
            <a:r>
              <a:rPr sz="18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забаву.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995"/>
              </a:spcBef>
            </a:pPr>
            <a:r>
              <a:rPr sz="1800" spc="-10" dirty="0"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выкладывают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снеговика</a:t>
            </a:r>
            <a:r>
              <a:rPr sz="18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из</a:t>
            </a:r>
            <a:r>
              <a:rPr sz="18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сборных</a:t>
            </a:r>
            <a:r>
              <a:rPr sz="18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частей.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2518410" marR="2482850">
              <a:lnSpc>
                <a:spcPct val="100000"/>
              </a:lnSpc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Мы слепили бабу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снежную, </a:t>
            </a:r>
            <a:r>
              <a:rPr sz="1800" spc="-3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Бабу</a:t>
            </a:r>
            <a:r>
              <a:rPr sz="18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снежную,</a:t>
            </a:r>
            <a:r>
              <a:rPr sz="18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потешную.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2518410">
              <a:lnSpc>
                <a:spcPct val="100000"/>
              </a:lnSpc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8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зима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 сказала</a:t>
            </a:r>
            <a:r>
              <a:rPr sz="18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ей: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2518410" marR="2491105">
              <a:lnSpc>
                <a:spcPct val="100000"/>
              </a:lnSpc>
              <a:tabLst>
                <a:tab pos="2804795" algn="l"/>
              </a:tabLst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-	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Стань работницей моей! </a:t>
            </a:r>
            <a:r>
              <a:rPr sz="1800" spc="-3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 тебя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руке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метла,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2518410" marR="2804795">
              <a:lnSpc>
                <a:spcPct val="100000"/>
              </a:lnSpc>
            </a:pPr>
            <a:r>
              <a:rPr sz="1800" spc="-70" dirty="0">
                <a:latin typeface="Times New Roman" pitchFamily="18" charset="0"/>
                <a:cs typeface="Times New Roman" pitchFamily="18" charset="0"/>
              </a:rPr>
              <a:t>Ты</a:t>
            </a:r>
            <a:r>
              <a:rPr sz="18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дорожки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замела…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Раздели</a:t>
            </a:r>
            <a:r>
              <a:rPr sz="18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со</a:t>
            </a:r>
            <a:r>
              <a:rPr sz="18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мной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заботы </a:t>
            </a:r>
            <a:r>
              <a:rPr sz="1800" spc="-3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старайся</a:t>
            </a:r>
            <a:r>
              <a:rPr sz="18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sz="18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темна…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 dirty="0">
              <a:latin typeface="Times New Roman" pitchFamily="18" charset="0"/>
              <a:cs typeface="Times New Roman" pitchFamily="18" charset="0"/>
            </a:endParaRPr>
          </a:p>
          <a:p>
            <a:pPr marL="3454400">
              <a:lnSpc>
                <a:spcPct val="100000"/>
              </a:lnSpc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снежная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баба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старается,</a:t>
            </a:r>
            <a:r>
              <a:rPr sz="18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помогает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зиме.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06797" y="234904"/>
            <a:ext cx="4337202" cy="493870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496633"/>
            <a:ext cx="81534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3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Физкультминутка</a:t>
            </a:r>
            <a:r>
              <a:rPr sz="4000" spc="-45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spc="-1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«Снежная</a:t>
            </a:r>
            <a:r>
              <a:rPr sz="4000" spc="-45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4000" spc="-5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баба»</a:t>
            </a:r>
            <a:endParaRPr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535940" y="1540256"/>
            <a:ext cx="3460115" cy="3949158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Wingdings" pitchFamily="2" charset="2"/>
              <a:buChar char="Ø"/>
              <a:tabLst>
                <a:tab pos="354965" algn="l"/>
                <a:tab pos="355600" algn="l"/>
              </a:tabLst>
            </a:pPr>
            <a:r>
              <a:rPr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20" dirty="0">
                <a:latin typeface="Times New Roman" pitchFamily="18" charset="0"/>
                <a:cs typeface="Times New Roman" pitchFamily="18" charset="0"/>
              </a:rPr>
              <a:t>метелкою</a:t>
            </a:r>
            <a:r>
              <a:rPr spc="-5" dirty="0">
                <a:latin typeface="Times New Roman" pitchFamily="18" charset="0"/>
                <a:cs typeface="Times New Roman" pitchFamily="18" charset="0"/>
              </a:rPr>
              <a:t> мету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 pitchFamily="2" charset="2"/>
              <a:buChar char="Ø"/>
              <a:tabLst>
                <a:tab pos="354965" algn="l"/>
                <a:tab pos="355600" algn="l"/>
              </a:tabLst>
            </a:pPr>
            <a:r>
              <a:rPr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5" dirty="0">
                <a:latin typeface="Times New Roman" pitchFamily="18" charset="0"/>
                <a:cs typeface="Times New Roman" pitchFamily="18" charset="0"/>
              </a:rPr>
              <a:t>снежок</a:t>
            </a:r>
            <a:r>
              <a:rPr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>
                <a:latin typeface="Times New Roman" pitchFamily="18" charset="0"/>
                <a:cs typeface="Times New Roman" pitchFamily="18" charset="0"/>
              </a:rPr>
              <a:t>сметаю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 pitchFamily="2" charset="2"/>
              <a:buChar char="Ø"/>
              <a:tabLst>
                <a:tab pos="354965" algn="l"/>
                <a:tab pos="355600" algn="l"/>
              </a:tabLst>
            </a:pPr>
            <a:r>
              <a:rPr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лопаточку</a:t>
            </a:r>
            <a:r>
              <a:rPr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>
                <a:latin typeface="Times New Roman" pitchFamily="18" charset="0"/>
                <a:cs typeface="Times New Roman" pitchFamily="18" charset="0"/>
              </a:rPr>
              <a:t>возьму-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 pitchFamily="2" charset="2"/>
              <a:buChar char="Ø"/>
              <a:tabLst>
                <a:tab pos="354965" algn="l"/>
                <a:tab pos="355600" algn="l"/>
              </a:tabLst>
            </a:pPr>
            <a:r>
              <a:rPr dirty="0">
                <a:latin typeface="Times New Roman" pitchFamily="18" charset="0"/>
                <a:cs typeface="Times New Roman" pitchFamily="18" charset="0"/>
              </a:rPr>
              <a:t>Снег</a:t>
            </a:r>
            <a:r>
              <a:rPr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>
                <a:latin typeface="Times New Roman" pitchFamily="18" charset="0"/>
                <a:cs typeface="Times New Roman" pitchFamily="18" charset="0"/>
              </a:rPr>
              <a:t>поубираю.</a:t>
            </a:r>
          </a:p>
          <a:p>
            <a:pPr marL="355600" indent="-342900">
              <a:lnSpc>
                <a:spcPct val="100000"/>
              </a:lnSpc>
              <a:spcBef>
                <a:spcPts val="580"/>
              </a:spcBef>
              <a:buFont typeface="Wingdings" pitchFamily="2" charset="2"/>
              <a:buChar char="Ø"/>
              <a:tabLst>
                <a:tab pos="354965" algn="l"/>
                <a:tab pos="355600" algn="l"/>
              </a:tabLst>
            </a:pPr>
            <a:r>
              <a:rPr spc="-10" dirty="0">
                <a:latin typeface="Times New Roman" pitchFamily="18" charset="0"/>
                <a:cs typeface="Times New Roman" pitchFamily="18" charset="0"/>
              </a:rPr>
              <a:t>Вот</a:t>
            </a:r>
            <a:r>
              <a:rPr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>
                <a:latin typeface="Times New Roman" pitchFamily="18" charset="0"/>
                <a:cs typeface="Times New Roman" pitchFamily="18" charset="0"/>
              </a:rPr>
              <a:t>теперь</a:t>
            </a:r>
            <a:r>
              <a:rPr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нас</a:t>
            </a:r>
            <a:r>
              <a:rPr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>
                <a:latin typeface="Times New Roman" pitchFamily="18" charset="0"/>
                <a:cs typeface="Times New Roman" pitchFamily="18" charset="0"/>
              </a:rPr>
              <a:t>саду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 pitchFamily="2" charset="2"/>
              <a:buChar char="Ø"/>
              <a:tabLst>
                <a:tab pos="354965" algn="l"/>
                <a:tab pos="355600" algn="l"/>
              </a:tabLst>
            </a:pPr>
            <a:r>
              <a:rPr spc="-5" dirty="0">
                <a:latin typeface="Times New Roman" pitchFamily="18" charset="0"/>
                <a:cs typeface="Times New Roman" pitchFamily="18" charset="0"/>
              </a:rPr>
              <a:t>Чистые</a:t>
            </a:r>
            <a:r>
              <a:rPr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дорожки,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 pitchFamily="2" charset="2"/>
              <a:buChar char="Ø"/>
              <a:tabLst>
                <a:tab pos="354965" algn="l"/>
                <a:tab pos="355600" algn="l"/>
              </a:tabLst>
            </a:pPr>
            <a:r>
              <a:rPr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>
                <a:latin typeface="Times New Roman" pitchFamily="18" charset="0"/>
                <a:cs typeface="Times New Roman" pitchFamily="18" charset="0"/>
              </a:rPr>
              <a:t>ним 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сейчас</a:t>
            </a:r>
            <a:r>
              <a:rPr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пойдут</a:t>
            </a: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 pitchFamily="2" charset="2"/>
              <a:buChar char="Ø"/>
              <a:tabLst>
                <a:tab pos="354965" algn="l"/>
                <a:tab pos="355600" algn="l"/>
              </a:tabLst>
            </a:pPr>
            <a:r>
              <a:rPr spc="-5" dirty="0">
                <a:latin typeface="Times New Roman" pitchFamily="18" charset="0"/>
                <a:cs typeface="Times New Roman" pitchFamily="18" charset="0"/>
              </a:rPr>
              <a:t>Маленькие</a:t>
            </a:r>
            <a:r>
              <a:rPr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10" dirty="0">
                <a:latin typeface="Times New Roman" pitchFamily="18" charset="0"/>
                <a:cs typeface="Times New Roman" pitchFamily="18" charset="0"/>
              </a:rPr>
              <a:t>ножки.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46684" y="1642008"/>
            <a:ext cx="4768215" cy="2805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Wingdings" pitchFamily="2" charset="2"/>
              <a:buChar char="Ø"/>
              <a:tabLst>
                <a:tab pos="354965" algn="l"/>
                <a:tab pos="355600" algn="l"/>
              </a:tabLst>
            </a:pPr>
            <a:r>
              <a:rPr sz="2400" i="1" spc="-5" dirty="0">
                <a:latin typeface="Times New Roman" pitchFamily="18" charset="0"/>
                <a:cs typeface="Times New Roman" pitchFamily="18" charset="0"/>
              </a:rPr>
              <a:t>Поворачиваются</a:t>
            </a:r>
            <a:r>
              <a:rPr sz="2400" i="1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i="1" spc="-5" dirty="0">
                <a:latin typeface="Times New Roman" pitchFamily="18" charset="0"/>
                <a:cs typeface="Times New Roman" pitchFamily="18" charset="0"/>
              </a:rPr>
              <a:t>вправо</a:t>
            </a:r>
            <a:r>
              <a:rPr sz="2400" i="1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sz="2400" i="1" spc="-10" dirty="0">
                <a:latin typeface="Times New Roman" pitchFamily="18" charset="0"/>
                <a:cs typeface="Times New Roman" pitchFamily="18" charset="0"/>
              </a:rPr>
              <a:t>влево, </a:t>
            </a:r>
            <a:r>
              <a:rPr sz="2400" i="1" spc="-5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i="1" spc="-5" dirty="0">
                <a:latin typeface="Times New Roman" pitchFamily="18" charset="0"/>
                <a:cs typeface="Times New Roman" pitchFamily="18" charset="0"/>
              </a:rPr>
              <a:t>имитируя</a:t>
            </a:r>
            <a:r>
              <a:rPr sz="2400" i="1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i="1" spc="-5" dirty="0">
                <a:latin typeface="Times New Roman" pitchFamily="18" charset="0"/>
                <a:cs typeface="Times New Roman" pitchFamily="18" charset="0"/>
              </a:rPr>
              <a:t>подметание.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355600" marR="572135" indent="-342900">
              <a:lnSpc>
                <a:spcPct val="100000"/>
              </a:lnSpc>
              <a:spcBef>
                <a:spcPts val="575"/>
              </a:spcBef>
              <a:buFont typeface="Wingdings" pitchFamily="2" charset="2"/>
              <a:buChar char="Ø"/>
              <a:tabLst>
                <a:tab pos="354965" algn="l"/>
                <a:tab pos="355600" algn="l"/>
              </a:tabLst>
            </a:pPr>
            <a:r>
              <a:rPr sz="2400" i="1" spc="-5" dirty="0">
                <a:latin typeface="Times New Roman" pitchFamily="18" charset="0"/>
                <a:cs typeface="Times New Roman" pitchFamily="18" charset="0"/>
              </a:rPr>
              <a:t>Наклоняются вперёд, </a:t>
            </a:r>
            <a:r>
              <a:rPr sz="2400" i="1" spc="-15" dirty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sz="2400" i="1" dirty="0">
                <a:latin typeface="Times New Roman" pitchFamily="18" charset="0"/>
                <a:cs typeface="Times New Roman" pitchFamily="18" charset="0"/>
              </a:rPr>
              <a:t>бы </a:t>
            </a:r>
            <a:r>
              <a:rPr sz="2400" i="1" spc="-5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i="1" spc="-5" dirty="0">
                <a:latin typeface="Times New Roman" pitchFamily="18" charset="0"/>
                <a:cs typeface="Times New Roman" pitchFamily="18" charset="0"/>
              </a:rPr>
              <a:t>работая</a:t>
            </a:r>
            <a:r>
              <a:rPr sz="2400" i="1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i="1" spc="-5" dirty="0">
                <a:latin typeface="Times New Roman" pitchFamily="18" charset="0"/>
                <a:cs typeface="Times New Roman" pitchFamily="18" charset="0"/>
              </a:rPr>
              <a:t>лопатой.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355600" marR="913130" indent="-342900">
              <a:lnSpc>
                <a:spcPct val="100000"/>
              </a:lnSpc>
              <a:spcBef>
                <a:spcPts val="575"/>
              </a:spcBef>
              <a:buFont typeface="Wingdings" pitchFamily="2" charset="2"/>
              <a:buChar char="Ø"/>
              <a:tabLst>
                <a:tab pos="354965" algn="l"/>
                <a:tab pos="355600" algn="l"/>
              </a:tabLst>
            </a:pPr>
            <a:r>
              <a:rPr sz="2400" i="1" spc="-10" dirty="0">
                <a:latin typeface="Times New Roman" pitchFamily="18" charset="0"/>
                <a:cs typeface="Times New Roman" pitchFamily="18" charset="0"/>
              </a:rPr>
              <a:t>«Пружинка»,</a:t>
            </a:r>
            <a:r>
              <a:rPr sz="2400" i="1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i="1" spc="-5" dirty="0">
                <a:latin typeface="Times New Roman" pitchFamily="18" charset="0"/>
                <a:cs typeface="Times New Roman" pitchFamily="18" charset="0"/>
              </a:rPr>
              <a:t>показывают </a:t>
            </a:r>
            <a:r>
              <a:rPr sz="2400" i="1" spc="-5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i="1" spc="-5" dirty="0">
                <a:latin typeface="Times New Roman" pitchFamily="18" charset="0"/>
                <a:cs typeface="Times New Roman" pitchFamily="18" charset="0"/>
              </a:rPr>
              <a:t>ладошки.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Wingdings" pitchFamily="2" charset="2"/>
              <a:buChar char="Ø"/>
              <a:tabLst>
                <a:tab pos="354965" algn="l"/>
                <a:tab pos="355600" algn="l"/>
              </a:tabLst>
            </a:pPr>
            <a:r>
              <a:rPr sz="2400" i="1" spc="-15" dirty="0">
                <a:latin typeface="Times New Roman" pitchFamily="18" charset="0"/>
                <a:cs typeface="Times New Roman" pitchFamily="18" charset="0"/>
              </a:rPr>
              <a:t>Ходят</a:t>
            </a:r>
            <a:r>
              <a:rPr sz="2400" i="1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i="1" spc="-5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400" i="1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i="1" spc="-5" dirty="0">
                <a:latin typeface="Times New Roman" pitchFamily="18" charset="0"/>
                <a:cs typeface="Times New Roman" pitchFamily="18" charset="0"/>
              </a:rPr>
              <a:t>месте.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66363" y="5960829"/>
            <a:ext cx="473646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latin typeface="Calibri"/>
                <a:cs typeface="Calibri"/>
              </a:rPr>
              <a:t>Одна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девочка,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гуляющая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во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дворе,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сказала: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«Какие 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красивые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снеговики!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Жалко, что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скоро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придет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весна, </a:t>
            </a:r>
            <a:r>
              <a:rPr sz="1600" b="1" spc="-35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пригреет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солнце,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и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они</a:t>
            </a:r>
            <a:r>
              <a:rPr sz="1600" b="1" spc="-5" dirty="0">
                <a:latin typeface="Calibri"/>
                <a:cs typeface="Calibri"/>
              </a:rPr>
              <a:t> растают».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9" y="4603483"/>
            <a:ext cx="1598460" cy="222276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2267" y="422443"/>
            <a:ext cx="80162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Заволновались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снеговики.</a:t>
            </a:r>
            <a:endParaRPr sz="18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-	</a:t>
            </a:r>
            <a:r>
              <a:rPr sz="1800" b="1" spc="-10" dirty="0">
                <a:latin typeface="Calibri"/>
                <a:cs typeface="Calibri"/>
              </a:rPr>
              <a:t>Что это </a:t>
            </a:r>
            <a:r>
              <a:rPr sz="1800" b="1" spc="-5" dirty="0">
                <a:latin typeface="Calibri"/>
                <a:cs typeface="Calibri"/>
              </a:rPr>
              <a:t>за злое </a:t>
            </a:r>
            <a:r>
              <a:rPr sz="1800" b="1" spc="-10" dirty="0">
                <a:latin typeface="Calibri"/>
                <a:cs typeface="Calibri"/>
              </a:rPr>
              <a:t>солнце? Почему </a:t>
            </a:r>
            <a:r>
              <a:rPr sz="1800" b="1" dirty="0">
                <a:latin typeface="Calibri"/>
                <a:cs typeface="Calibri"/>
              </a:rPr>
              <a:t>оно </a:t>
            </a:r>
            <a:r>
              <a:rPr sz="1800" b="1" spc="-10" dirty="0">
                <a:latin typeface="Calibri"/>
                <a:cs typeface="Calibri"/>
              </a:rPr>
              <a:t>должно </a:t>
            </a:r>
            <a:r>
              <a:rPr sz="1800" b="1" dirty="0">
                <a:latin typeface="Calibri"/>
                <a:cs typeface="Calibri"/>
              </a:rPr>
              <a:t>прийти и </a:t>
            </a:r>
            <a:r>
              <a:rPr sz="1800" b="1" spc="-5" dirty="0">
                <a:latin typeface="Calibri"/>
                <a:cs typeface="Calibri"/>
              </a:rPr>
              <a:t>погубить нас?- </a:t>
            </a:r>
            <a:r>
              <a:rPr sz="1800" b="1" dirty="0">
                <a:latin typeface="Calibri"/>
                <a:cs typeface="Calibri"/>
              </a:rPr>
              <a:t>спросил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снеговик.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67265" y="4246512"/>
            <a:ext cx="4888865" cy="2377440"/>
            <a:chOff x="3167265" y="4246512"/>
            <a:chExt cx="4888865" cy="23774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7265" y="4602327"/>
              <a:ext cx="1894077" cy="189408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99992" y="4246512"/>
              <a:ext cx="1477186" cy="22739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0949" y="4563897"/>
              <a:ext cx="1715305" cy="20599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88226" y="4284268"/>
              <a:ext cx="1467815" cy="21984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9279" y="692696"/>
            <a:ext cx="3124403" cy="55801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2267" y="5394044"/>
            <a:ext cx="237998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latin typeface="Calibri"/>
                <a:cs typeface="Calibri"/>
              </a:rPr>
              <a:t>Плачет</a:t>
            </a:r>
            <a:r>
              <a:rPr sz="1600" b="1" spc="-4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бедный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снеговик: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" dirty="0">
                <a:latin typeface="Calibri"/>
                <a:cs typeface="Calibri"/>
              </a:rPr>
              <a:t>«Я в мороз стоять привык. </a:t>
            </a:r>
            <a:r>
              <a:rPr sz="1600" b="1" spc="-35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Я </a:t>
            </a:r>
            <a:r>
              <a:rPr sz="1600" b="1" dirty="0">
                <a:latin typeface="Calibri"/>
                <a:cs typeface="Calibri"/>
              </a:rPr>
              <a:t>не </a:t>
            </a:r>
            <a:r>
              <a:rPr sz="1600" b="1" spc="-10" dirty="0">
                <a:latin typeface="Calibri"/>
                <a:cs typeface="Calibri"/>
              </a:rPr>
              <a:t>вытерплю </a:t>
            </a:r>
            <a:r>
              <a:rPr sz="1600" b="1" spc="-25" dirty="0">
                <a:latin typeface="Calibri"/>
                <a:cs typeface="Calibri"/>
              </a:rPr>
              <a:t>жару, </a:t>
            </a:r>
            <a:r>
              <a:rPr sz="1600" b="1" spc="-2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Обязательно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умру»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5935" y="337704"/>
            <a:ext cx="2736303" cy="488697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7004" y="5322035"/>
            <a:ext cx="71755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spc="-25" dirty="0">
                <a:latin typeface="Calibri"/>
                <a:cs typeface="Calibri"/>
              </a:rPr>
              <a:t>Может,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солнце </a:t>
            </a:r>
            <a:r>
              <a:rPr sz="1600" b="1" spc="-5" dirty="0">
                <a:latin typeface="Calibri"/>
                <a:cs typeface="Calibri"/>
              </a:rPr>
              <a:t>и</a:t>
            </a:r>
            <a:r>
              <a:rPr sz="1600" b="1" dirty="0">
                <a:latin typeface="Calibri"/>
                <a:cs typeface="Calibri"/>
              </a:rPr>
              <a:t> не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такое</a:t>
            </a:r>
            <a:r>
              <a:rPr sz="1600" b="1" spc="35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уж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злое,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-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вступилась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снежная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баба.</a:t>
            </a:r>
            <a:endParaRPr sz="1600">
              <a:latin typeface="Calibri"/>
              <a:cs typeface="Calibri"/>
            </a:endParaRPr>
          </a:p>
          <a:p>
            <a:pPr marL="342900" indent="-330835">
              <a:lnSpc>
                <a:spcPct val="100000"/>
              </a:lnSpc>
              <a:buFont typeface="Calibri"/>
              <a:buChar char="-"/>
              <a:tabLst>
                <a:tab pos="342900" algn="l"/>
                <a:tab pos="343535" algn="l"/>
              </a:tabLst>
            </a:pPr>
            <a:r>
              <a:rPr sz="1600" b="1" spc="-10" dirty="0">
                <a:latin typeface="Calibri"/>
                <a:cs typeface="Calibri"/>
              </a:rPr>
              <a:t>Пойдем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поищем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его </a:t>
            </a:r>
            <a:r>
              <a:rPr sz="1600" b="1" spc="-5" dirty="0">
                <a:latin typeface="Calibri"/>
                <a:cs typeface="Calibri"/>
              </a:rPr>
              <a:t>и попросим,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чтобы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оно </a:t>
            </a:r>
            <a:r>
              <a:rPr sz="1600" b="1" spc="-15" dirty="0">
                <a:latin typeface="Calibri"/>
                <a:cs typeface="Calibri"/>
              </a:rPr>
              <a:t>сюда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не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приходило.</a:t>
            </a:r>
            <a:endParaRPr sz="1600">
              <a:latin typeface="Calibri"/>
              <a:cs typeface="Calibri"/>
            </a:endParaRPr>
          </a:p>
          <a:p>
            <a:pPr marL="342900" indent="-330835">
              <a:lnSpc>
                <a:spcPct val="100000"/>
              </a:lnSpc>
              <a:buFont typeface="Calibri"/>
              <a:buChar char="-"/>
              <a:tabLst>
                <a:tab pos="342900" algn="l"/>
                <a:tab pos="343535" algn="l"/>
              </a:tabLst>
            </a:pPr>
            <a:r>
              <a:rPr sz="1600" b="1" spc="-5" dirty="0">
                <a:latin typeface="Calibri"/>
                <a:cs typeface="Calibri"/>
              </a:rPr>
              <a:t>Как</a:t>
            </a:r>
            <a:r>
              <a:rPr sz="1600" b="1" spc="-15" dirty="0">
                <a:latin typeface="Calibri"/>
                <a:cs typeface="Calibri"/>
              </a:rPr>
              <a:t> же</a:t>
            </a:r>
            <a:r>
              <a:rPr sz="1600" b="1" spc="-5" dirty="0">
                <a:latin typeface="Calibri"/>
                <a:cs typeface="Calibri"/>
              </a:rPr>
              <a:t> мы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можем</a:t>
            </a:r>
            <a:r>
              <a:rPr sz="1600" b="1" spc="-10" dirty="0">
                <a:latin typeface="Calibri"/>
                <a:cs typeface="Calibri"/>
              </a:rPr>
              <a:t> его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искать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,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25" dirty="0">
                <a:latin typeface="Calibri"/>
                <a:cs typeface="Calibri"/>
              </a:rPr>
              <a:t>когда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не</a:t>
            </a:r>
            <a:r>
              <a:rPr sz="1600" b="1" spc="-5" dirty="0">
                <a:latin typeface="Calibri"/>
                <a:cs typeface="Calibri"/>
              </a:rPr>
              <a:t> знаем,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какое</a:t>
            </a:r>
            <a:r>
              <a:rPr sz="1600" b="1" spc="-30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оно?-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ответил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снеговик.</a:t>
            </a:r>
            <a:endParaRPr sz="16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Calibri"/>
              <a:buChar char="-"/>
              <a:tabLst>
                <a:tab pos="299085" algn="l"/>
                <a:tab pos="299720" algn="l"/>
              </a:tabLst>
            </a:pPr>
            <a:r>
              <a:rPr sz="1600" b="1" spc="-5" dirty="0">
                <a:latin typeface="Calibri"/>
                <a:cs typeface="Calibri"/>
              </a:rPr>
              <a:t>Ничего,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спросим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и</a:t>
            </a:r>
            <a:r>
              <a:rPr sz="1600" b="1" spc="-10" dirty="0">
                <a:latin typeface="Calibri"/>
                <a:cs typeface="Calibri"/>
              </a:rPr>
              <a:t> найдем!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–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предложила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снежная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баба</a:t>
            </a:r>
            <a:r>
              <a:rPr sz="1600" b="1" spc="-5" dirty="0">
                <a:solidFill>
                  <a:srgbClr val="C00000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505" y="1039117"/>
            <a:ext cx="3190092" cy="42534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876</Words>
  <Application>Microsoft Office PowerPoint</Application>
  <PresentationFormat>Экран (4:3)</PresentationFormat>
  <Paragraphs>119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МБДОУ ЦРР -д/сад №13 "Дюймовочка"</vt:lpstr>
      <vt:lpstr>Слайд 2</vt:lpstr>
      <vt:lpstr>Русская народная потешка</vt:lpstr>
      <vt:lpstr>Слайд 4</vt:lpstr>
      <vt:lpstr>Физкультминутка «Снежная баба»</vt:lpstr>
      <vt:lpstr>Слайд 6</vt:lpstr>
      <vt:lpstr>Слайд 7</vt:lpstr>
      <vt:lpstr>Слайд 8</vt:lpstr>
      <vt:lpstr>Слайд 9</vt:lpstr>
      <vt:lpstr>Слайд 10</vt:lpstr>
      <vt:lpstr>Слайд 11</vt:lpstr>
      <vt:lpstr>Стоят деревья в инее,  То белые, то синие. А кустики стоят, от холода дрожат.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Нина</dc:creator>
  <cp:lastModifiedBy>Ирина</cp:lastModifiedBy>
  <cp:revision>2</cp:revision>
  <dcterms:created xsi:type="dcterms:W3CDTF">2022-02-07T21:04:19Z</dcterms:created>
  <dcterms:modified xsi:type="dcterms:W3CDTF">2022-02-09T16:44:09Z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2022-02-07T00:00:00Z</vt:filetime>
  </property>
  <property fmtid="{D5CDD505-2E9C-101B-9397-08002B2CF9AE}" pid="3" name="Creator">
    <vt:lpwstr>Acrobat PDFMaker 20 для PowerPoint</vt:lpwstr>
  </property>
  <property fmtid="{D5CDD505-2E9C-101B-9397-08002B2CF9AE}" pid="4" name="LastSaved">
    <vt:filetime>2022-02-07T00:00:00Z</vt:filetime>
  </property>
</Properties>
</file>