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7.wmf" ContentType="image/x-wmf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316480" y="354564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883944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764136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996588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531648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764136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996588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251EC6-3216-4AEC-BC46-6F4BA5E705FB}" type="slidenum">
              <a:t>&lt;#&gt;</a:t>
            </a:fld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AC5364B-8AEE-4FD6-80AF-3F10930FC2B6}" type="slidenum">
              <a:t>&lt;#&gt;</a:t>
            </a:fld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96211A2-F9A7-4DFC-A2BF-225880C66935}" type="slidenum">
              <a:t>&lt;#&gt;</a:t>
            </a:fld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2CFA894-FF29-48C2-8F8B-5A1A1F8270A3}" type="slidenum">
              <a:t>&lt;#&gt;</a:t>
            </a:fld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3C322E1-1EB9-40C2-B10E-C4EB1FE85AAA}" type="slidenum">
              <a:t>&lt;#&gt;</a:t>
            </a:fld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1E2B3D6-67F1-4BEC-9BD6-FDF5B42E17F0}" type="slidenum">
              <a:t>&lt;#&gt;</a:t>
            </a:fld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63524BA-16FD-4382-8BBA-2CE82BB4A317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883944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6B63659-5C2C-4B3F-9A00-0C72CC2249C5}" type="slidenum">
              <a:t>&lt;#&gt;</a:t>
            </a:fld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8F15694-C725-43BE-AF42-902A34D3AAB3}" type="slidenum">
              <a:t>&lt;#&gt;</a:t>
            </a:fld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316480" y="354564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C27BB68-1EBE-4128-99ED-94A4DADA4AF6}" type="slidenum">
              <a:t>&lt;#&gt;</a:t>
            </a:fld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883944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A795901D-2C4E-4845-A9EA-79EB8B6F0D58}" type="slidenum">
              <a:t>&lt;#&gt;</a:t>
            </a:fld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764136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996588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31648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764136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996588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9468A56-AEC8-4C95-8322-8D8B4EED0DC4}" type="slidenum">
              <a:t>&lt;#&gt;</a:t>
            </a:fld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B0B3634-CA0C-47CD-970D-E2437C788B5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DDF0DC-EBF9-4060-A7E3-DACEF977D16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2EEEBDD-3FD3-4158-BB12-FE1B6877F66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826AD99-51CA-46A4-9938-312A4CC21EF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28F23C14-10CF-4077-B4DF-A328B5734C3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9AF158D3-5477-44E9-AEE7-50BD7958F52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82CB86A-D0EF-45AD-81DF-EE7845DAD8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883944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317946F-58B4-43A5-832E-031FA1B42C4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D7C89C58-9C12-446E-BC5E-9CFB5D8032C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316480" y="354564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AD3E24A8-3CDB-4080-B33B-0B42E949D26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883944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8C4CA89-CF4B-4F47-8A73-BA4099B18BB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764136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9965880" y="80568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31648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764136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9965880" y="3545640"/>
            <a:ext cx="22136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1B78829-FF09-4E4F-A3DB-397B8998577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524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8839440" y="354564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31648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8839440" y="805680"/>
            <a:ext cx="335484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316480" y="3545640"/>
            <a:ext cx="6875280" cy="2502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Прямая соединительная линия 21"/>
          <p:cNvSpPr/>
          <p:nvPr/>
        </p:nvSpPr>
        <p:spPr>
          <a:xfrm>
            <a:off x="433080" y="866520"/>
            <a:ext cx="11325240" cy="360"/>
          </a:xfrm>
          <a:prstGeom prst="line">
            <a:avLst/>
          </a:prstGeom>
          <a:ln>
            <a:solidFill>
              <a:srgbClr val="88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" name="Рисунок 8" descr=""/>
          <p:cNvPicPr/>
          <p:nvPr/>
        </p:nvPicPr>
        <p:blipFill>
          <a:blip r:embed="rId2"/>
          <a:stretch/>
        </p:blipFill>
        <p:spPr>
          <a:xfrm>
            <a:off x="433440" y="431640"/>
            <a:ext cx="1266480" cy="316440"/>
          </a:xfrm>
          <a:prstGeom prst="rect">
            <a:avLst/>
          </a:prstGeom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body"/>
          </p:nvPr>
        </p:nvSpPr>
        <p:spPr>
          <a:xfrm>
            <a:off x="5316480" y="805680"/>
            <a:ext cx="6875280" cy="524592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	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fr-FR" sz="2400" spc="-1" strike="noStrike">
                <a:solidFill>
                  <a:srgbClr val="000000"/>
                </a:solidFill>
                <a:latin typeface="Arial"/>
              </a:rPr>
              <a:t>PICTURE</a:t>
            </a:r>
            <a:endParaRPr b="0" lang="ru-RU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ая соединительная линия 21"/>
          <p:cNvSpPr/>
          <p:nvPr/>
        </p:nvSpPr>
        <p:spPr>
          <a:xfrm>
            <a:off x="433080" y="866520"/>
            <a:ext cx="11325240" cy="360"/>
          </a:xfrm>
          <a:prstGeom prst="line">
            <a:avLst/>
          </a:prstGeom>
          <a:ln>
            <a:solidFill>
              <a:srgbClr val="888a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1" name="Рисунок 8" descr=""/>
          <p:cNvPicPr/>
          <p:nvPr/>
        </p:nvPicPr>
        <p:blipFill>
          <a:blip r:embed="rId2"/>
          <a:stretch/>
        </p:blipFill>
        <p:spPr>
          <a:xfrm>
            <a:off x="433440" y="431640"/>
            <a:ext cx="1266480" cy="31644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33440" y="1107360"/>
            <a:ext cx="11324880" cy="6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2800" spc="-1" strike="noStrike">
                <a:solidFill>
                  <a:srgbClr val="0082bb"/>
                </a:solidFill>
                <a:latin typeface="Arial"/>
              </a:rPr>
              <a:t>Образец заголовка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ftr" idx="1"/>
          </p:nvPr>
        </p:nvSpPr>
        <p:spPr>
          <a:xfrm>
            <a:off x="2357280" y="431640"/>
            <a:ext cx="8438760" cy="3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88a8d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88a8d"/>
                </a:solidFill>
                <a:latin typeface="Arial"/>
              </a:rPr>
              <a:t>&lt;нижний колонтитул&gt;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sldNum" idx="2"/>
          </p:nvPr>
        </p:nvSpPr>
        <p:spPr>
          <a:xfrm>
            <a:off x="11014200" y="431640"/>
            <a:ext cx="744120" cy="3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888a8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F637248-F9E6-42E4-AE88-388ED552F460}" type="slidenum">
              <a:rPr b="0" lang="ru-RU" sz="1400" spc="-1" strike="noStrike">
                <a:solidFill>
                  <a:srgbClr val="888a8d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6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Arial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E0600651-A053-4E2D-8F75-A264C6B742A3}" type="slidenum">
              <a:rPr b="0" lang="ru-RU" sz="1200" spc="-1" strike="noStrike">
                <a:solidFill>
                  <a:srgbClr val="8b8b8b"/>
                </a:solidFill>
                <a:latin typeface="Arial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800" spc="-1" strike="noStrike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  <a:endParaRPr b="0" lang="ru-RU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Второй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Третий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  <a:endParaRPr b="0" lang="ru-RU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image" Target="../media/image32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Rectangle 9"/>
          <p:cNvSpPr/>
          <p:nvPr/>
        </p:nvSpPr>
        <p:spPr>
          <a:xfrm>
            <a:off x="6840" y="0"/>
            <a:ext cx="4063680" cy="685764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Text 3"/>
          <p:cNvSpPr/>
          <p:nvPr/>
        </p:nvSpPr>
        <p:spPr>
          <a:xfrm>
            <a:off x="433440" y="0"/>
            <a:ext cx="3630240" cy="685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50000"/>
              </a:lnSpc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Cera Pro Regular"/>
              </a:rPr>
              <a:t>Онлайн-курс по финансовой грамотности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Cera Pro Regular"/>
              </a:rPr>
              <a:t>для взрослых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50000"/>
              </a:lnSpc>
              <a:buNone/>
            </a:pPr>
            <a:r>
              <a:rPr b="0" lang="ru-RU" sz="2400" spc="-1" strike="noStrike">
                <a:solidFill>
                  <a:srgbClr val="ffffff"/>
                </a:solidFill>
                <a:latin typeface="Arial"/>
                <a:ea typeface="Cera Pro Regular"/>
              </a:rPr>
              <a:t>от Банка России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126" name="Рисунок 18" descr=""/>
          <p:cNvPicPr/>
          <p:nvPr/>
        </p:nvPicPr>
        <p:blipFill>
          <a:blip r:embed="rId1"/>
          <a:stretch/>
        </p:blipFill>
        <p:spPr>
          <a:xfrm>
            <a:off x="433440" y="461160"/>
            <a:ext cx="1345320" cy="335880"/>
          </a:xfrm>
          <a:prstGeom prst="rect">
            <a:avLst/>
          </a:prstGeom>
          <a:ln w="0">
            <a:noFill/>
          </a:ln>
        </p:spPr>
      </p:pic>
      <p:sp>
        <p:nvSpPr>
          <p:cNvPr id="127" name="Прямоугольник 20"/>
          <p:cNvSpPr/>
          <p:nvPr/>
        </p:nvSpPr>
        <p:spPr>
          <a:xfrm>
            <a:off x="4064040" y="1047240"/>
            <a:ext cx="8127720" cy="476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8" name="Рисунок 2" descr=""/>
          <p:cNvPicPr/>
          <p:nvPr/>
        </p:nvPicPr>
        <p:blipFill>
          <a:blip r:embed="rId2"/>
          <a:stretch/>
        </p:blipFill>
        <p:spPr>
          <a:xfrm>
            <a:off x="10000080" y="529992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4" descr=""/>
          <p:cNvPicPr/>
          <p:nvPr/>
        </p:nvPicPr>
        <p:blipFill>
          <a:blip r:embed="rId3"/>
          <a:stretch/>
        </p:blipFill>
        <p:spPr>
          <a:xfrm>
            <a:off x="6734880" y="529992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130" name="Рисунок 6" descr=""/>
          <p:cNvPicPr/>
          <p:nvPr/>
        </p:nvPicPr>
        <p:blipFill>
          <a:blip r:embed="rId4"/>
          <a:stretch/>
        </p:blipFill>
        <p:spPr>
          <a:xfrm>
            <a:off x="5102280" y="5299920"/>
            <a:ext cx="1079640" cy="1079640"/>
          </a:xfrm>
          <a:prstGeom prst="rect">
            <a:avLst/>
          </a:prstGeom>
          <a:ln w="0">
            <a:noFill/>
          </a:ln>
        </p:spPr>
      </p:pic>
      <p:pic>
        <p:nvPicPr>
          <p:cNvPr id="131" name="Рисунок 11" descr=""/>
          <p:cNvPicPr/>
          <p:nvPr/>
        </p:nvPicPr>
        <p:blipFill>
          <a:blip r:embed="rId5"/>
          <a:stretch/>
        </p:blipFill>
        <p:spPr>
          <a:xfrm>
            <a:off x="8367480" y="5299920"/>
            <a:ext cx="1079640" cy="1079640"/>
          </a:xfrm>
          <a:prstGeom prst="rect">
            <a:avLst/>
          </a:prstGeom>
          <a:ln w="0">
            <a:noFill/>
          </a:ln>
        </p:spPr>
      </p:pic>
      <p:grpSp>
        <p:nvGrpSpPr>
          <p:cNvPr id="132" name="Группа 27"/>
          <p:cNvGrpSpPr/>
          <p:nvPr/>
        </p:nvGrpSpPr>
        <p:grpSpPr>
          <a:xfrm>
            <a:off x="5102280" y="507240"/>
            <a:ext cx="5977440" cy="1079640"/>
            <a:chOff x="5102280" y="507240"/>
            <a:chExt cx="5977440" cy="1079640"/>
          </a:xfrm>
        </p:grpSpPr>
        <p:pic>
          <p:nvPicPr>
            <p:cNvPr id="133" name="Рисунок 16" descr=""/>
            <p:cNvPicPr/>
            <p:nvPr/>
          </p:nvPicPr>
          <p:blipFill>
            <a:blip r:embed="rId6"/>
            <a:stretch/>
          </p:blipFill>
          <p:spPr>
            <a:xfrm>
              <a:off x="5102280" y="507240"/>
              <a:ext cx="1079640" cy="107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Рисунок 19" descr=""/>
            <p:cNvPicPr/>
            <p:nvPr/>
          </p:nvPicPr>
          <p:blipFill>
            <a:blip r:embed="rId7"/>
            <a:stretch/>
          </p:blipFill>
          <p:spPr>
            <a:xfrm>
              <a:off x="10000080" y="507240"/>
              <a:ext cx="1079640" cy="10796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Рисунок 23" descr=""/>
            <p:cNvPicPr/>
            <p:nvPr/>
          </p:nvPicPr>
          <p:blipFill>
            <a:blip r:embed="rId8"/>
            <a:stretch/>
          </p:blipFill>
          <p:spPr>
            <a:xfrm>
              <a:off x="8367480" y="507240"/>
              <a:ext cx="1079640" cy="1079640"/>
            </a:xfrm>
            <a:prstGeom prst="rect">
              <a:avLst/>
            </a:prstGeom>
            <a:ln w="0">
              <a:noFill/>
            </a:ln>
          </p:spPr>
        </p:pic>
        <p:grpSp>
          <p:nvGrpSpPr>
            <p:cNvPr id="136" name="Группа 26"/>
            <p:cNvGrpSpPr/>
            <p:nvPr/>
          </p:nvGrpSpPr>
          <p:grpSpPr>
            <a:xfrm>
              <a:off x="6734880" y="507240"/>
              <a:ext cx="1079640" cy="1079640"/>
              <a:chOff x="6734880" y="507240"/>
              <a:chExt cx="1079640" cy="1079640"/>
            </a:xfrm>
          </p:grpSpPr>
          <p:sp>
            <p:nvSpPr>
              <p:cNvPr id="137" name="Овал 24"/>
              <p:cNvSpPr/>
              <p:nvPr/>
            </p:nvSpPr>
            <p:spPr>
              <a:xfrm>
                <a:off x="6734880" y="507240"/>
                <a:ext cx="1079640" cy="107964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  <p:pic>
            <p:nvPicPr>
              <p:cNvPr id="138" name="Рисунок 25" descr=""/>
              <p:cNvPicPr/>
              <p:nvPr/>
            </p:nvPicPr>
            <p:blipFill>
              <a:blip r:embed="rId9"/>
              <a:stretch/>
            </p:blipFill>
            <p:spPr>
              <a:xfrm>
                <a:off x="6734880" y="507240"/>
                <a:ext cx="1079640" cy="1079640"/>
              </a:xfrm>
              <a:prstGeom prst="rect">
                <a:avLst/>
              </a:prstGeom>
              <a:ln w="0">
                <a:noFill/>
              </a:ln>
            </p:spPr>
          </p:pic>
        </p:grpSp>
      </p:grpSp>
      <p:sp>
        <p:nvSpPr>
          <p:cNvPr id="139" name="TextBox 1"/>
          <p:cNvSpPr/>
          <p:nvPr/>
        </p:nvSpPr>
        <p:spPr>
          <a:xfrm>
            <a:off x="4751640" y="2273040"/>
            <a:ext cx="691308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endParaRPr b="0" lang="ru-RU" sz="4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Box 127"/>
          <p:cNvSpPr/>
          <p:nvPr/>
        </p:nvSpPr>
        <p:spPr>
          <a:xfrm>
            <a:off x="1343160" y="1175400"/>
            <a:ext cx="594396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Почему это нужно</a:t>
            </a:r>
            <a:br>
              <a:rPr sz="4400"/>
            </a:b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работодателю?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2603880" y="471960"/>
            <a:ext cx="8782200" cy="606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9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br>
              <a:rPr sz="2800"/>
            </a:br>
            <a:endParaRPr b="0" lang="ru-RU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Rectangle 9"/>
          <p:cNvSpPr/>
          <p:nvPr/>
        </p:nvSpPr>
        <p:spPr>
          <a:xfrm>
            <a:off x="1360080" y="3521880"/>
            <a:ext cx="2591640" cy="259164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144000" rIns="144000" tIns="1044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Забота о сотрудниках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и социальная ответственность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43" name="Rectangle 9"/>
          <p:cNvSpPr/>
          <p:nvPr/>
        </p:nvSpPr>
        <p:spPr>
          <a:xfrm>
            <a:off x="3953160" y="2857680"/>
            <a:ext cx="2591640" cy="259164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144000" rIns="144000" tIns="1044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Повышение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лояльности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сотрудников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44" name="Rectangle 9"/>
          <p:cNvSpPr/>
          <p:nvPr/>
        </p:nvSpPr>
        <p:spPr>
          <a:xfrm>
            <a:off x="6546240" y="2193480"/>
            <a:ext cx="2591640" cy="259164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144000" rIns="144000" tIns="936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Развитие навыков планирования и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целеполагания у сотрудников</a:t>
            </a:r>
            <a:endParaRPr b="0" lang="ru-RU" sz="1800" spc="-1" strike="noStrike">
              <a:latin typeface="XO Oriel"/>
            </a:endParaRPr>
          </a:p>
        </p:txBody>
      </p:sp>
      <p:sp>
        <p:nvSpPr>
          <p:cNvPr id="145" name="Rectangle 9"/>
          <p:cNvSpPr/>
          <p:nvPr/>
        </p:nvSpPr>
        <p:spPr>
          <a:xfrm>
            <a:off x="9128880" y="1529280"/>
            <a:ext cx="2591640" cy="2591640"/>
          </a:xfrm>
          <a:prstGeom prst="rect">
            <a:avLst/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numCol="1" spcCol="0" horzOverflow="overflow" vertOverflow="overflow" lIns="144000" rIns="144000" tIns="1044000" anchor="t">
            <a:no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Повышение уровня жизни населения</a:t>
            </a:r>
            <a:br>
              <a:rPr sz="1800"/>
            </a:br>
            <a:r>
              <a:rPr b="1" lang="ru-RU" sz="1800" spc="-1" strike="noStrike">
                <a:solidFill>
                  <a:srgbClr val="ffffff"/>
                </a:solidFill>
                <a:latin typeface="Arial"/>
              </a:rPr>
              <a:t>региона присутствия компании</a:t>
            </a:r>
            <a:endParaRPr b="0" lang="ru-RU" sz="1800" spc="-1" strike="noStrike">
              <a:latin typeface="XO Oriel"/>
            </a:endParaRPr>
          </a:p>
        </p:txBody>
      </p:sp>
      <p:pic>
        <p:nvPicPr>
          <p:cNvPr id="146" name="Рисунок 6" descr=""/>
          <p:cNvPicPr/>
          <p:nvPr/>
        </p:nvPicPr>
        <p:blipFill>
          <a:blip r:embed="rId1"/>
          <a:stretch/>
        </p:blipFill>
        <p:spPr>
          <a:xfrm>
            <a:off x="7569720" y="2372040"/>
            <a:ext cx="544680" cy="544680"/>
          </a:xfrm>
          <a:prstGeom prst="rect">
            <a:avLst/>
          </a:prstGeom>
          <a:ln w="0">
            <a:noFill/>
          </a:ln>
        </p:spPr>
      </p:pic>
      <p:pic>
        <p:nvPicPr>
          <p:cNvPr id="147" name="Рисунок 8" descr=""/>
          <p:cNvPicPr/>
          <p:nvPr/>
        </p:nvPicPr>
        <p:blipFill>
          <a:blip r:embed="rId2"/>
          <a:stretch/>
        </p:blipFill>
        <p:spPr>
          <a:xfrm>
            <a:off x="4980960" y="3180960"/>
            <a:ext cx="535680" cy="495720"/>
          </a:xfrm>
          <a:prstGeom prst="rect">
            <a:avLst/>
          </a:prstGeom>
          <a:ln w="0">
            <a:noFill/>
          </a:ln>
        </p:spPr>
      </p:pic>
      <p:pic>
        <p:nvPicPr>
          <p:cNvPr id="148" name="Рисунок 10" descr=""/>
          <p:cNvPicPr/>
          <p:nvPr/>
        </p:nvPicPr>
        <p:blipFill>
          <a:blip r:embed="rId3"/>
          <a:stretch/>
        </p:blipFill>
        <p:spPr>
          <a:xfrm>
            <a:off x="2408040" y="3873240"/>
            <a:ext cx="495720" cy="495720"/>
          </a:xfrm>
          <a:prstGeom prst="rect">
            <a:avLst/>
          </a:prstGeom>
          <a:ln w="0">
            <a:noFill/>
          </a:ln>
        </p:spPr>
      </p:pic>
      <p:pic>
        <p:nvPicPr>
          <p:cNvPr id="149" name="Рисунок 3" descr=""/>
          <p:cNvPicPr/>
          <p:nvPr/>
        </p:nvPicPr>
        <p:blipFill>
          <a:blip r:embed="rId4"/>
          <a:stretch/>
        </p:blipFill>
        <p:spPr>
          <a:xfrm>
            <a:off x="10159920" y="1790640"/>
            <a:ext cx="529560" cy="59400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B9DB28D-DDC6-4D70-8341-EA0AB77E70B3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d5f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4"/>
          <p:cNvSpPr/>
          <p:nvPr/>
        </p:nvSpPr>
        <p:spPr>
          <a:xfrm>
            <a:off x="971640" y="707760"/>
            <a:ext cx="10229400" cy="4763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1" name="Рисунок 11" descr=""/>
          <p:cNvPicPr/>
          <p:nvPr/>
        </p:nvPicPr>
        <p:blipFill>
          <a:blip r:embed="rId1"/>
          <a:stretch/>
        </p:blipFill>
        <p:spPr>
          <a:xfrm>
            <a:off x="5289480" y="4429800"/>
            <a:ext cx="1290240" cy="2427840"/>
          </a:xfrm>
          <a:prstGeom prst="rect">
            <a:avLst/>
          </a:prstGeom>
          <a:ln w="0">
            <a:noFill/>
          </a:ln>
        </p:spPr>
      </p:pic>
      <p:sp>
        <p:nvSpPr>
          <p:cNvPr id="152" name="TextBox 3"/>
          <p:cNvSpPr/>
          <p:nvPr/>
        </p:nvSpPr>
        <p:spPr>
          <a:xfrm>
            <a:off x="1203480" y="1145880"/>
            <a:ext cx="9633600" cy="321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b">
            <a:spAutoFit/>
          </a:bodyPr>
          <a:p>
            <a:pPr algn="ctr">
              <a:lnSpc>
                <a:spcPct val="11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Курс поможет изучить основы финансовой грамотности легко и просто. Задания курса основаны на реальных жизненных ситуациях. Сотрудники научатся грамотнее управлять личным бюджетом, распознавать мошеннические схемы и ощущать большую уверенность в своем будущем.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10000"/>
              </a:lnSpc>
              <a:buNone/>
            </a:pPr>
            <a:endParaRPr b="0" lang="ru-RU" sz="2400" spc="-1" strike="noStrike">
              <a:latin typeface="XO Oriel"/>
            </a:endParaRPr>
          </a:p>
          <a:p>
            <a:pPr algn="ctr">
              <a:lnSpc>
                <a:spcPct val="11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Arial"/>
              </a:rPr>
              <a:t>Курс развивает навыки принятия осознанных финансовых решений.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Box 127"/>
          <p:cNvSpPr/>
          <p:nvPr/>
        </p:nvSpPr>
        <p:spPr>
          <a:xfrm>
            <a:off x="1343160" y="1175400"/>
            <a:ext cx="944640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Преимущества курса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54" name="Прямоугольник 51"/>
          <p:cNvSpPr/>
          <p:nvPr/>
        </p:nvSpPr>
        <p:spPr>
          <a:xfrm>
            <a:off x="990720" y="1816920"/>
            <a:ext cx="3919320" cy="253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0" bIns="36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Информация</a:t>
            </a:r>
            <a:br>
              <a:rPr sz="2400"/>
            </a:b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от мегарегулятора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Актуальный контент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и задания, составленные профильными экспертами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5" name="Прямоугольник 70"/>
          <p:cNvSpPr/>
          <p:nvPr/>
        </p:nvSpPr>
        <p:spPr>
          <a:xfrm>
            <a:off x="990720" y="4451760"/>
            <a:ext cx="3919320" cy="253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0" bIns="36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Без продаж услуг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Обучение бесплатно, без навязывания инвестиций, банковских, страховых и других фин. услуг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  <p:sp>
        <p:nvSpPr>
          <p:cNvPr id="156" name="Прямоугольник 74"/>
          <p:cNvSpPr/>
          <p:nvPr/>
        </p:nvSpPr>
        <p:spPr>
          <a:xfrm>
            <a:off x="4910400" y="1816920"/>
            <a:ext cx="3919320" cy="253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0" bIns="36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Жизненные ситуации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Обучение строится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на жизненных ситуациях,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нет «висящей в воздухе» теории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7" name="Прямоугольник 75"/>
          <p:cNvSpPr/>
          <p:nvPr/>
        </p:nvSpPr>
        <p:spPr>
          <a:xfrm>
            <a:off x="4910400" y="4352400"/>
            <a:ext cx="3919320" cy="253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0" bIns="36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План развития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Сотрудники могут следить за своим прогрессом и узнавать, какие есть возможности для улучшения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8" name="Прямоугольник 76"/>
          <p:cNvSpPr/>
          <p:nvPr/>
        </p:nvSpPr>
        <p:spPr>
          <a:xfrm>
            <a:off x="8814960" y="4402080"/>
            <a:ext cx="3361680" cy="253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0" bIns="36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Обратная связь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Возможность задать вопрос и получить разъяснения </a:t>
            </a:r>
            <a:endParaRPr b="0" lang="ru-RU" sz="1400" spc="-1" strike="noStrike">
              <a:latin typeface="XO Oriel"/>
            </a:endParaRPr>
          </a:p>
        </p:txBody>
      </p:sp>
      <p:sp>
        <p:nvSpPr>
          <p:cNvPr id="159" name="Прямоугольник 77"/>
          <p:cNvSpPr/>
          <p:nvPr/>
        </p:nvSpPr>
        <p:spPr>
          <a:xfrm>
            <a:off x="8814960" y="1685520"/>
            <a:ext cx="3361680" cy="2534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360000" rIns="360000" tIns="360000" bIns="360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ru-RU" sz="2400" spc="-1" strike="noStrike">
                <a:solidFill>
                  <a:srgbClr val="000000"/>
                </a:solidFill>
                <a:latin typeface="Arial"/>
              </a:rPr>
              <a:t>Удобство обучения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9 модулей от 10 до 40 минут,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к занятиям можно приступить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 любое время и проходить</a:t>
            </a:r>
            <a:br>
              <a:rPr sz="1400"/>
            </a:br>
            <a:r>
              <a:rPr b="0" lang="ru-RU" sz="1400" spc="-1" strike="noStrike">
                <a:solidFill>
                  <a:srgbClr val="000000"/>
                </a:solidFill>
                <a:latin typeface="Arial"/>
              </a:rPr>
              <a:t>в удобном темпе</a:t>
            </a:r>
            <a:endParaRPr b="0" lang="ru-RU" sz="1400" spc="-1" strike="noStrike">
              <a:latin typeface="XO Oriel"/>
            </a:endParaRPr>
          </a:p>
          <a:p>
            <a:pPr>
              <a:lnSpc>
                <a:spcPct val="100000"/>
              </a:lnSpc>
              <a:buNone/>
            </a:pPr>
            <a:endParaRPr b="0" lang="ru-RU" sz="1400" spc="-1" strike="noStrike">
              <a:latin typeface="XO Oriel"/>
            </a:endParaRPr>
          </a:p>
        </p:txBody>
      </p:sp>
      <p:sp>
        <p:nvSpPr>
          <p:cNvPr id="160" name="Овал 79"/>
          <p:cNvSpPr/>
          <p:nvPr/>
        </p:nvSpPr>
        <p:spPr>
          <a:xfrm>
            <a:off x="483480" y="2077560"/>
            <a:ext cx="659160" cy="659160"/>
          </a:xfrm>
          <a:prstGeom prst="ellipse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Треугольник 80"/>
          <p:cNvSpPr/>
          <p:nvPr/>
        </p:nvSpPr>
        <p:spPr>
          <a:xfrm rot="10800000">
            <a:off x="508680" y="4626360"/>
            <a:ext cx="659160" cy="659160"/>
          </a:xfrm>
          <a:prstGeom prst="triangle">
            <a:avLst>
              <a:gd name="adj" fmla="val 50000"/>
            </a:avLst>
          </a:prstGeom>
          <a:solidFill>
            <a:srgbClr val="ff36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2" name="Рисунок 87" descr=""/>
          <p:cNvPicPr/>
          <p:nvPr/>
        </p:nvPicPr>
        <p:blipFill>
          <a:blip r:embed="rId1"/>
          <a:stretch/>
        </p:blipFill>
        <p:spPr>
          <a:xfrm>
            <a:off x="8301240" y="4615200"/>
            <a:ext cx="680760" cy="680760"/>
          </a:xfrm>
          <a:prstGeom prst="rect">
            <a:avLst/>
          </a:prstGeom>
          <a:ln w="0">
            <a:noFill/>
          </a:ln>
        </p:spPr>
      </p:pic>
      <p:pic>
        <p:nvPicPr>
          <p:cNvPr id="163" name="Рисунок 1" descr=""/>
          <p:cNvPicPr/>
          <p:nvPr/>
        </p:nvPicPr>
        <p:blipFill>
          <a:blip r:embed="rId2"/>
          <a:stretch/>
        </p:blipFill>
        <p:spPr>
          <a:xfrm>
            <a:off x="8257320" y="2092680"/>
            <a:ext cx="768960" cy="768960"/>
          </a:xfrm>
          <a:prstGeom prst="rect">
            <a:avLst/>
          </a:prstGeom>
          <a:ln w="0">
            <a:noFill/>
          </a:ln>
        </p:spPr>
      </p:pic>
      <p:pic>
        <p:nvPicPr>
          <p:cNvPr id="164" name="Рисунок 18" descr=""/>
          <p:cNvPicPr/>
          <p:nvPr/>
        </p:nvPicPr>
        <p:blipFill>
          <a:blip r:embed="rId3"/>
          <a:stretch/>
        </p:blipFill>
        <p:spPr>
          <a:xfrm>
            <a:off x="4403160" y="4626000"/>
            <a:ext cx="659160" cy="659160"/>
          </a:xfrm>
          <a:prstGeom prst="rect">
            <a:avLst/>
          </a:prstGeom>
          <a:ln w="0">
            <a:noFill/>
          </a:ln>
        </p:spPr>
      </p:pic>
      <p:pic>
        <p:nvPicPr>
          <p:cNvPr id="165" name="Рисунок 3" descr=""/>
          <p:cNvPicPr/>
          <p:nvPr/>
        </p:nvPicPr>
        <p:blipFill>
          <a:blip r:embed="rId4"/>
          <a:stretch/>
        </p:blipFill>
        <p:spPr>
          <a:xfrm>
            <a:off x="4403160" y="2099880"/>
            <a:ext cx="659160" cy="659160"/>
          </a:xfrm>
          <a:prstGeom prst="rect">
            <a:avLst/>
          </a:prstGeom>
          <a:ln w="0">
            <a:noFill/>
          </a:ln>
        </p:spPr>
      </p:pic>
      <p:sp>
        <p:nvSpPr>
          <p:cNvPr id="166" name="Прямоугольник 4"/>
          <p:cNvSpPr/>
          <p:nvPr/>
        </p:nvSpPr>
        <p:spPr>
          <a:xfrm>
            <a:off x="2471760" y="37800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br>
              <a:rPr sz="1800"/>
            </a:br>
            <a:endParaRPr b="0" lang="ru-RU" sz="18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761631C-A561-403C-8CF8-856D756CBF16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Box 127"/>
          <p:cNvSpPr/>
          <p:nvPr/>
        </p:nvSpPr>
        <p:spPr>
          <a:xfrm>
            <a:off x="1374480" y="1175400"/>
            <a:ext cx="6769080" cy="107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Сформируйте полезные</a:t>
            </a:r>
            <a:br>
              <a:rPr sz="4400"/>
            </a:b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финансовые привычки</a:t>
            </a:r>
            <a:endParaRPr b="0" lang="ru-RU" sz="4400" spc="-1" strike="noStrike">
              <a:latin typeface="XO Oriel"/>
            </a:endParaRPr>
          </a:p>
        </p:txBody>
      </p:sp>
      <p:grpSp>
        <p:nvGrpSpPr>
          <p:cNvPr id="168" name="Группа 21"/>
          <p:cNvGrpSpPr/>
          <p:nvPr/>
        </p:nvGrpSpPr>
        <p:grpSpPr>
          <a:xfrm>
            <a:off x="3270960" y="2682000"/>
            <a:ext cx="8393040" cy="2816640"/>
            <a:chOff x="3270960" y="2682000"/>
            <a:chExt cx="8393040" cy="2816640"/>
          </a:xfrm>
        </p:grpSpPr>
        <p:sp>
          <p:nvSpPr>
            <p:cNvPr id="169" name="Прямоугольник 1"/>
            <p:cNvSpPr/>
            <p:nvPr/>
          </p:nvSpPr>
          <p:spPr>
            <a:xfrm>
              <a:off x="3270960" y="2682000"/>
              <a:ext cx="2797560" cy="2797560"/>
            </a:xfrm>
            <a:prstGeom prst="rect">
              <a:avLst/>
            </a:prstGeom>
            <a:solidFill>
              <a:srgbClr val="1f2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en-US" sz="1800" spc="-1" strike="noStrike">
                  <a:solidFill>
                    <a:srgbClr val="ffffff"/>
                  </a:solidFill>
                  <a:latin typeface="Arial"/>
                  <a:ea typeface="Cera Pro Medium"/>
                </a:rPr>
                <a:t>АКТУАЛЬНО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70" name="Овал 2"/>
            <p:cNvSpPr/>
            <p:nvPr/>
          </p:nvSpPr>
          <p:spPr>
            <a:xfrm>
              <a:off x="6068880" y="2691360"/>
              <a:ext cx="2797560" cy="2797560"/>
            </a:xfrm>
            <a:prstGeom prst="ellipse">
              <a:avLst/>
            </a:prstGeom>
            <a:solidFill>
              <a:srgbClr val="04cf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  <a:ea typeface="Cera Pro Medium"/>
                </a:rPr>
                <a:t>КОМФОРТНО</a:t>
              </a:r>
              <a:endParaRPr b="0" lang="ru-RU" sz="1800" spc="-1" strike="noStrike">
                <a:latin typeface="XO Oriel"/>
              </a:endParaRPr>
            </a:p>
          </p:txBody>
        </p:sp>
        <p:sp>
          <p:nvSpPr>
            <p:cNvPr id="171" name="Капля 3"/>
            <p:cNvSpPr/>
            <p:nvPr/>
          </p:nvSpPr>
          <p:spPr>
            <a:xfrm>
              <a:off x="8866440" y="2701080"/>
              <a:ext cx="2797560" cy="2797560"/>
            </a:xfrm>
            <a:prstGeom prst="teardrop">
              <a:avLst>
                <a:gd name="adj" fmla="val 100000"/>
              </a:avLst>
            </a:prstGeom>
            <a:solidFill>
              <a:srgbClr val="ff36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pPr algn="ctr">
                <a:lnSpc>
                  <a:spcPct val="100000"/>
                </a:lnSpc>
                <a:buNone/>
              </a:pPr>
              <a:r>
                <a:rPr b="1" lang="ru-RU" sz="1800" spc="-1" strike="noStrike">
                  <a:solidFill>
                    <a:srgbClr val="ffffff"/>
                  </a:solidFill>
                  <a:latin typeface="Arial"/>
                  <a:ea typeface="Cera Pro Medium"/>
                </a:rPr>
                <a:t>БЕСПЛАТНО</a:t>
              </a:r>
              <a:endParaRPr b="0" lang="ru-RU" sz="1800" spc="-1" strike="noStrike">
                <a:latin typeface="XO Oriel"/>
              </a:endParaRPr>
            </a:p>
          </p:txBody>
        </p:sp>
        <p:pic>
          <p:nvPicPr>
            <p:cNvPr id="172" name="Рисунок 11" descr=""/>
            <p:cNvPicPr/>
            <p:nvPr/>
          </p:nvPicPr>
          <p:blipFill>
            <a:blip r:embed="rId1"/>
            <a:stretch/>
          </p:blipFill>
          <p:spPr>
            <a:xfrm>
              <a:off x="4508280" y="3121560"/>
              <a:ext cx="322560" cy="47448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3" name="Рисунок 10" descr=""/>
            <p:cNvPicPr/>
            <p:nvPr/>
          </p:nvPicPr>
          <p:blipFill>
            <a:blip r:embed="rId2"/>
            <a:stretch/>
          </p:blipFill>
          <p:spPr>
            <a:xfrm>
              <a:off x="7197480" y="3071160"/>
              <a:ext cx="540000" cy="540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Рисунок 13" descr=""/>
            <p:cNvPicPr/>
            <p:nvPr/>
          </p:nvPicPr>
          <p:blipFill>
            <a:blip r:embed="rId3"/>
            <a:stretch/>
          </p:blipFill>
          <p:spPr>
            <a:xfrm>
              <a:off x="9995400" y="3073680"/>
              <a:ext cx="540000" cy="5400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75" name="Рисунок 20" descr=""/>
          <p:cNvPicPr/>
          <p:nvPr/>
        </p:nvPicPr>
        <p:blipFill>
          <a:blip r:embed="rId4"/>
          <a:stretch/>
        </p:blipFill>
        <p:spPr>
          <a:xfrm>
            <a:off x="1176840" y="2920680"/>
            <a:ext cx="2579760" cy="3958920"/>
          </a:xfrm>
          <a:prstGeom prst="rect">
            <a:avLst/>
          </a:prstGeom>
          <a:ln w="0">
            <a:noFill/>
          </a:ln>
        </p:spPr>
      </p:pic>
      <p:sp>
        <p:nvSpPr>
          <p:cNvPr id="176" name="Прямоугольник 5"/>
          <p:cNvSpPr/>
          <p:nvPr/>
        </p:nvSpPr>
        <p:spPr>
          <a:xfrm>
            <a:off x="2364480" y="40968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br>
              <a:rPr sz="1800"/>
            </a:br>
            <a:endParaRPr b="0" lang="ru-RU" sz="1800" spc="-1" strike="noStrike">
              <a:latin typeface="XO Oriel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3AAB3F1-4275-49B3-AF29-EAF12041AAC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9"/>
          <p:cNvSpPr/>
          <p:nvPr/>
        </p:nvSpPr>
        <p:spPr>
          <a:xfrm>
            <a:off x="0" y="2513160"/>
            <a:ext cx="12191760" cy="434448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PlaceHolder 1"/>
          <p:cNvSpPr>
            <a:spLocks noGrp="1"/>
          </p:cNvSpPr>
          <p:nvPr>
            <p:ph type="sldNum" idx="6"/>
          </p:nvPr>
        </p:nvSpPr>
        <p:spPr>
          <a:xfrm>
            <a:off x="11014200" y="431640"/>
            <a:ext cx="744120" cy="3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888a8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90E68A4A-A94A-47C5-975A-A8B2014024D7}" type="slidenum">
              <a:rPr b="0" lang="ru-RU" sz="1400" spc="-1" strike="noStrike">
                <a:solidFill>
                  <a:srgbClr val="888a8d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79" name="TextBox 127"/>
          <p:cNvSpPr/>
          <p:nvPr/>
        </p:nvSpPr>
        <p:spPr>
          <a:xfrm>
            <a:off x="1357920" y="1175400"/>
            <a:ext cx="321840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Темы курса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80" name="TextBox 1"/>
          <p:cNvSpPr/>
          <p:nvPr/>
        </p:nvSpPr>
        <p:spPr>
          <a:xfrm>
            <a:off x="1343160" y="1887480"/>
            <a:ext cx="10444320" cy="43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bIns="0" anchor="t">
            <a:spAutoFit/>
          </a:bodyPr>
          <a:p>
            <a:pPr>
              <a:lnSpc>
                <a:spcPct val="120000"/>
              </a:lnSpc>
              <a:buNone/>
            </a:pPr>
            <a:r>
              <a:rPr b="0" lang="ru-RU" sz="1200" spc="-1" strike="noStrike">
                <a:solidFill>
                  <a:srgbClr val="1a1a1a">
                    <a:alpha val="70000"/>
                  </a:srgbClr>
                </a:solidFill>
                <a:latin typeface="Arial"/>
                <a:ea typeface="Roboto Light"/>
              </a:rPr>
              <a:t>Курс разрабатывается при экспертной поддержке профильных департаментов</a:t>
            </a:r>
            <a:br>
              <a:rPr sz="1200"/>
            </a:br>
            <a:r>
              <a:rPr b="0" lang="ru-RU" sz="1200" spc="-1" strike="noStrike">
                <a:solidFill>
                  <a:srgbClr val="1a1a1a">
                    <a:alpha val="70000"/>
                  </a:srgbClr>
                </a:solidFill>
                <a:latin typeface="Arial"/>
                <a:ea typeface="Roboto Light"/>
              </a:rPr>
              <a:t>Банка России и других ведомств</a:t>
            </a:r>
            <a:endParaRPr b="0" lang="ru-RU" sz="1200" spc="-1" strike="noStrike">
              <a:latin typeface="XO Oriel"/>
            </a:endParaRPr>
          </a:p>
        </p:txBody>
      </p:sp>
      <p:pic>
        <p:nvPicPr>
          <p:cNvPr id="181" name="Рисунок 10" descr=""/>
          <p:cNvPicPr/>
          <p:nvPr/>
        </p:nvPicPr>
        <p:blipFill>
          <a:blip r:embed="rId1"/>
          <a:stretch/>
        </p:blipFill>
        <p:spPr>
          <a:xfrm>
            <a:off x="9214920" y="4969800"/>
            <a:ext cx="834120" cy="834120"/>
          </a:xfrm>
          <a:prstGeom prst="rect">
            <a:avLst/>
          </a:prstGeom>
          <a:ln w="0">
            <a:noFill/>
          </a:ln>
        </p:spPr>
      </p:pic>
      <p:pic>
        <p:nvPicPr>
          <p:cNvPr id="182" name="Рисунок 2" descr=""/>
          <p:cNvPicPr/>
          <p:nvPr/>
        </p:nvPicPr>
        <p:blipFill>
          <a:blip r:embed="rId2"/>
          <a:srcRect l="0" t="15304" r="0" b="14238"/>
          <a:stretch/>
        </p:blipFill>
        <p:spPr>
          <a:xfrm>
            <a:off x="1343160" y="2706120"/>
            <a:ext cx="9978120" cy="3966120"/>
          </a:xfrm>
          <a:prstGeom prst="rect">
            <a:avLst/>
          </a:prstGeom>
          <a:ln w="0">
            <a:noFill/>
          </a:ln>
        </p:spPr>
      </p:pic>
      <p:sp>
        <p:nvSpPr>
          <p:cNvPr id="183" name="Прямоугольник 5"/>
          <p:cNvSpPr/>
          <p:nvPr/>
        </p:nvSpPr>
        <p:spPr>
          <a:xfrm>
            <a:off x="2834280" y="38484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br>
              <a:rPr sz="1800"/>
            </a:b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9"/>
          <p:cNvSpPr/>
          <p:nvPr/>
        </p:nvSpPr>
        <p:spPr>
          <a:xfrm>
            <a:off x="0" y="2513160"/>
            <a:ext cx="12191760" cy="434448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sldNum" idx="7"/>
          </p:nvPr>
        </p:nvSpPr>
        <p:spPr>
          <a:xfrm>
            <a:off x="11014200" y="431640"/>
            <a:ext cx="744120" cy="3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888a8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67EB9BBB-6B40-491D-9BEF-E0572DD96C79}" type="slidenum">
              <a:rPr b="0" lang="ru-RU" sz="1400" spc="-1" strike="noStrike">
                <a:solidFill>
                  <a:srgbClr val="888a8d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86" name="TextBox 127"/>
          <p:cNvSpPr/>
          <p:nvPr/>
        </p:nvSpPr>
        <p:spPr>
          <a:xfrm>
            <a:off x="1361160" y="1175400"/>
            <a:ext cx="458532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Пример заданий</a:t>
            </a:r>
            <a:endParaRPr b="0" lang="ru-RU" sz="4400" spc="-1" strike="noStrike">
              <a:latin typeface="XO Oriel"/>
            </a:endParaRPr>
          </a:p>
        </p:txBody>
      </p:sp>
      <p:pic>
        <p:nvPicPr>
          <p:cNvPr id="187" name="Рисунок 8" descr=""/>
          <p:cNvPicPr/>
          <p:nvPr/>
        </p:nvPicPr>
        <p:blipFill>
          <a:blip r:embed="rId1"/>
          <a:stretch/>
        </p:blipFill>
        <p:spPr>
          <a:xfrm>
            <a:off x="1343160" y="1908000"/>
            <a:ext cx="7772040" cy="4609440"/>
          </a:xfrm>
          <a:prstGeom prst="rect">
            <a:avLst/>
          </a:prstGeom>
          <a:ln w="0">
            <a:noFill/>
          </a:ln>
        </p:spPr>
      </p:pic>
      <p:sp>
        <p:nvSpPr>
          <p:cNvPr id="188" name="Прямоугольник 2"/>
          <p:cNvSpPr/>
          <p:nvPr/>
        </p:nvSpPr>
        <p:spPr>
          <a:xfrm>
            <a:off x="2543760" y="38268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br>
              <a:rPr sz="1800"/>
            </a:b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9"/>
          <p:cNvSpPr/>
          <p:nvPr/>
        </p:nvSpPr>
        <p:spPr>
          <a:xfrm>
            <a:off x="7716240" y="0"/>
            <a:ext cx="4475520" cy="6857640"/>
          </a:xfrm>
          <a:prstGeom prst="rect">
            <a:avLst/>
          </a:prstGeom>
          <a:solidFill>
            <a:srgbClr val="04cf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PlaceHolder 1"/>
          <p:cNvSpPr>
            <a:spLocks noGrp="1"/>
          </p:cNvSpPr>
          <p:nvPr>
            <p:ph type="sldNum" idx="8"/>
          </p:nvPr>
        </p:nvSpPr>
        <p:spPr>
          <a:xfrm>
            <a:off x="11014200" y="431640"/>
            <a:ext cx="744120" cy="323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400" spc="-1" strike="noStrike">
                <a:solidFill>
                  <a:srgbClr val="888a8d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4DC3EBB-78D5-4019-89C7-7973A01D8784}" type="slidenum">
              <a:rPr b="0" lang="ru-RU" sz="1400" spc="-1" strike="noStrike">
                <a:solidFill>
                  <a:srgbClr val="888a8d"/>
                </a:solidFill>
                <a:latin typeface="Arial"/>
              </a:rPr>
              <a:t>&lt;номер&gt;</a:t>
            </a:fld>
            <a:endParaRPr b="0" lang="ru-RU" sz="1400" spc="-1" strike="noStrike">
              <a:latin typeface="Times New Roman"/>
            </a:endParaRPr>
          </a:p>
        </p:txBody>
      </p:sp>
      <p:sp>
        <p:nvSpPr>
          <p:cNvPr id="191" name="TextBox 127"/>
          <p:cNvSpPr/>
          <p:nvPr/>
        </p:nvSpPr>
        <p:spPr>
          <a:xfrm>
            <a:off x="1355400" y="1175400"/>
            <a:ext cx="3367440" cy="536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400" spc="-1" strike="noStrike">
                <a:solidFill>
                  <a:srgbClr val="000000"/>
                </a:solidFill>
                <a:latin typeface="Arial"/>
                <a:ea typeface="Bebas Neue"/>
              </a:rPr>
              <a:t>Сертификат</a:t>
            </a:r>
            <a:endParaRPr b="0" lang="ru-RU" sz="4400" spc="-1" strike="noStrike">
              <a:latin typeface="XO Oriel"/>
            </a:endParaRPr>
          </a:p>
        </p:txBody>
      </p:sp>
      <p:sp>
        <p:nvSpPr>
          <p:cNvPr id="192" name="TextBox 1"/>
          <p:cNvSpPr/>
          <p:nvPr/>
        </p:nvSpPr>
        <p:spPr>
          <a:xfrm>
            <a:off x="1343160" y="1887480"/>
            <a:ext cx="5318640" cy="43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tIns="0" bIns="0" anchor="t">
            <a:spAutoFit/>
          </a:bodyPr>
          <a:p>
            <a:pPr>
              <a:lnSpc>
                <a:spcPct val="120000"/>
              </a:lnSpc>
              <a:buNone/>
            </a:pPr>
            <a:r>
              <a:rPr b="0" lang="ru-RU" sz="1200" spc="-1" strike="noStrike">
                <a:solidFill>
                  <a:srgbClr val="1a1a1a">
                    <a:alpha val="70000"/>
                  </a:srgbClr>
                </a:solidFill>
                <a:latin typeface="Arial"/>
                <a:ea typeface="Roboto Light"/>
              </a:rPr>
              <a:t>После прохождения пяти обязательных модулей и завершающего теста выдаются именные сертификаты с уникальным номером</a:t>
            </a:r>
            <a:endParaRPr b="0" lang="ru-RU" sz="1200" spc="-1" strike="noStrike">
              <a:latin typeface="XO Oriel"/>
            </a:endParaRPr>
          </a:p>
        </p:txBody>
      </p:sp>
      <p:pic>
        <p:nvPicPr>
          <p:cNvPr id="193" name="Рисунок 6" descr=""/>
          <p:cNvPicPr/>
          <p:nvPr/>
        </p:nvPicPr>
        <p:blipFill>
          <a:blip r:embed="rId1"/>
          <a:stretch/>
        </p:blipFill>
        <p:spPr>
          <a:xfrm>
            <a:off x="4735440" y="2905200"/>
            <a:ext cx="3542760" cy="3542760"/>
          </a:xfrm>
          <a:prstGeom prst="rect">
            <a:avLst/>
          </a:prstGeom>
          <a:ln w="0">
            <a:noFill/>
          </a:ln>
        </p:spPr>
      </p:pic>
      <p:pic>
        <p:nvPicPr>
          <p:cNvPr id="194" name="Рисунок 12" descr=""/>
          <p:cNvPicPr/>
          <p:nvPr/>
        </p:nvPicPr>
        <p:blipFill>
          <a:blip r:embed="rId2"/>
          <a:stretch/>
        </p:blipFill>
        <p:spPr>
          <a:xfrm>
            <a:off x="1343160" y="2599920"/>
            <a:ext cx="4614480" cy="3309480"/>
          </a:xfrm>
          <a:prstGeom prst="rect">
            <a:avLst/>
          </a:prstGeom>
          <a:ln w="0">
            <a:noFill/>
          </a:ln>
        </p:spPr>
      </p:pic>
      <p:pic>
        <p:nvPicPr>
          <p:cNvPr id="195" name="Рисунок 7" descr=""/>
          <p:cNvPicPr/>
          <p:nvPr/>
        </p:nvPicPr>
        <p:blipFill>
          <a:blip r:embed="rId3"/>
          <a:stretch/>
        </p:blipFill>
        <p:spPr>
          <a:xfrm>
            <a:off x="8478720" y="934920"/>
            <a:ext cx="1904760" cy="1904760"/>
          </a:xfrm>
          <a:prstGeom prst="rect">
            <a:avLst/>
          </a:prstGeom>
          <a:ln w="0">
            <a:noFill/>
          </a:ln>
        </p:spPr>
      </p:pic>
      <p:sp>
        <p:nvSpPr>
          <p:cNvPr id="196" name="Прямоугольник 4"/>
          <p:cNvSpPr/>
          <p:nvPr/>
        </p:nvSpPr>
        <p:spPr>
          <a:xfrm>
            <a:off x="2001600" y="384480"/>
            <a:ext cx="60955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Arial"/>
              </a:rPr>
              <a:t>«Практичные финансы: от знаний к действиям»</a:t>
            </a:r>
            <a:br>
              <a:rPr sz="1800"/>
            </a:br>
            <a:endParaRPr b="0" lang="ru-RU" sz="1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9"/>
          <p:cNvSpPr/>
          <p:nvPr/>
        </p:nvSpPr>
        <p:spPr>
          <a:xfrm>
            <a:off x="199440" y="0"/>
            <a:ext cx="11991960" cy="6857640"/>
          </a:xfrm>
          <a:prstGeom prst="rect">
            <a:avLst/>
          </a:prstGeom>
          <a:solidFill>
            <a:srgbClr val="d5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Rectangle 9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rgbClr val="1f22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9" name="Рисунок 18" descr=""/>
          <p:cNvPicPr/>
          <p:nvPr/>
        </p:nvPicPr>
        <p:blipFill>
          <a:blip r:embed="rId1"/>
          <a:stretch/>
        </p:blipFill>
        <p:spPr>
          <a:xfrm>
            <a:off x="433440" y="461160"/>
            <a:ext cx="1345320" cy="335880"/>
          </a:xfrm>
          <a:prstGeom prst="rect">
            <a:avLst/>
          </a:prstGeom>
          <a:ln w="0">
            <a:noFill/>
          </a:ln>
        </p:spPr>
      </p:pic>
      <p:sp>
        <p:nvSpPr>
          <p:cNvPr id="200" name="TextBox 127"/>
          <p:cNvSpPr/>
          <p:nvPr/>
        </p:nvSpPr>
        <p:spPr>
          <a:xfrm>
            <a:off x="1378440" y="2808720"/>
            <a:ext cx="6878880" cy="97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80000"/>
              </a:lnSpc>
              <a:buNone/>
            </a:pPr>
            <a:r>
              <a:rPr b="1" lang="ru-RU" sz="4000" spc="-1" strike="noStrike">
                <a:solidFill>
                  <a:srgbClr val="ffffff"/>
                </a:solidFill>
                <a:latin typeface="Arial"/>
                <a:ea typeface="Bebas Neue"/>
              </a:rPr>
              <a:t>Зарегистрируйтесь на курс</a:t>
            </a:r>
            <a:br>
              <a:rPr sz="4000"/>
            </a:br>
            <a:r>
              <a:rPr b="1" lang="ru-RU" sz="4000" spc="-1" strike="noStrike">
                <a:solidFill>
                  <a:srgbClr val="ffffff"/>
                </a:solidFill>
                <a:latin typeface="Arial"/>
                <a:ea typeface="Bebas Neue"/>
              </a:rPr>
              <a:t>по QR-коду</a:t>
            </a:r>
            <a:endParaRPr b="0" lang="ru-RU" sz="4000" spc="-1" strike="noStrike">
              <a:latin typeface="XO Oriel"/>
            </a:endParaRPr>
          </a:p>
        </p:txBody>
      </p:sp>
      <p:pic>
        <p:nvPicPr>
          <p:cNvPr id="201" name="Рисунок 2" descr=""/>
          <p:cNvPicPr/>
          <p:nvPr/>
        </p:nvPicPr>
        <p:blipFill>
          <a:blip r:embed="rId2"/>
          <a:stretch/>
        </p:blipFill>
        <p:spPr>
          <a:xfrm>
            <a:off x="8954640" y="2409120"/>
            <a:ext cx="2031480" cy="2039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12306</TotalTime>
  <Application>Редактор_презентаций/2.3.0.0$Windows_x86 LibreOffice_project/d7069ca4099d5bcbebec49469997278131397f7e</Application>
  <AppVersion>15.0000</AppVersion>
  <Words>307</Words>
  <Paragraphs>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2018-11-05T17:34:13Z</dcterms:created>
  <dc:creator>brodik</dc:creator>
  <dc:description/>
  <dc:language>ru-RU</dc:language>
  <cp:lastModifiedBy>Клейменова Наталия Викторовна</cp:lastModifiedBy>
  <cp:lastPrinted>2024-02-20T13:12:00Z</cp:lastPrinted>
  <dcterms:modified xsi:type="dcterms:W3CDTF">2025-05-13T16:40:34Z</dcterms:modified>
  <cp:revision>745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9</vt:i4>
  </property>
</Properties>
</file>