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787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29251" cy="3429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6250" y="785748"/>
            <a:ext cx="3000375" cy="41433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5125" y="3143186"/>
            <a:ext cx="2286000" cy="339890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26223" y="370331"/>
            <a:ext cx="1700783" cy="58826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92975" y="142875"/>
            <a:ext cx="1360551" cy="62433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214312" y="3714686"/>
            <a:ext cx="3929379" cy="1214755"/>
          </a:xfrm>
          <a:custGeom>
            <a:avLst/>
            <a:gdLst/>
            <a:ahLst/>
            <a:cxnLst/>
            <a:rect l="l" t="t" r="r" b="b"/>
            <a:pathLst>
              <a:path w="3929379" h="1214754">
                <a:moveTo>
                  <a:pt x="3928999" y="0"/>
                </a:moveTo>
                <a:lnTo>
                  <a:pt x="0" y="0"/>
                </a:lnTo>
                <a:lnTo>
                  <a:pt x="0" y="1214437"/>
                </a:lnTo>
                <a:lnTo>
                  <a:pt x="3928999" y="1214437"/>
                </a:lnTo>
                <a:lnTo>
                  <a:pt x="3928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1354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4212" y="257175"/>
            <a:ext cx="900112" cy="901700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0" y="1268412"/>
            <a:ext cx="9144000" cy="36830"/>
          </a:xfrm>
          <a:custGeom>
            <a:avLst/>
            <a:gdLst/>
            <a:ahLst/>
            <a:cxnLst/>
            <a:rect l="l" t="t" r="r" b="b"/>
            <a:pathLst>
              <a:path w="9144000" h="36830">
                <a:moveTo>
                  <a:pt x="0" y="0"/>
                </a:moveTo>
                <a:lnTo>
                  <a:pt x="0" y="36512"/>
                </a:lnTo>
                <a:lnTo>
                  <a:pt x="9143999" y="3651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21376" y="4365625"/>
            <a:ext cx="3722623" cy="2492372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0" y="6567487"/>
            <a:ext cx="6156960" cy="290830"/>
          </a:xfrm>
          <a:custGeom>
            <a:avLst/>
            <a:gdLst/>
            <a:ahLst/>
            <a:cxnLst/>
            <a:rect l="l" t="t" r="r" b="b"/>
            <a:pathLst>
              <a:path w="6156960" h="290829">
                <a:moveTo>
                  <a:pt x="6156387" y="290509"/>
                </a:moveTo>
                <a:lnTo>
                  <a:pt x="6156387" y="0"/>
                </a:lnTo>
                <a:lnTo>
                  <a:pt x="0" y="0"/>
                </a:lnTo>
                <a:lnTo>
                  <a:pt x="0" y="290509"/>
                </a:lnTo>
                <a:lnTo>
                  <a:pt x="6156387" y="290509"/>
                </a:lnTo>
                <a:close/>
              </a:path>
            </a:pathLst>
          </a:custGeom>
          <a:solidFill>
            <a:srgbClr val="0043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6790" y="1768602"/>
            <a:ext cx="7562215" cy="2056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9221" y="513969"/>
            <a:ext cx="7385557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065" y="2810708"/>
            <a:ext cx="8267700" cy="2078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iro23.ru" TargetMode="External"/><Relationship Id="rId2" Type="http://schemas.openxmlformats.org/officeDocument/2006/relationships/hyperlink" Target="http://www.iro23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ogos-plus.narod.ru/docs1.jpg" TargetMode="External"/><Relationship Id="rId4" Type="http://schemas.openxmlformats.org/officeDocument/2006/relationships/hyperlink" Target="http://businessblog.winweb.com/wp-content/uploads/2010/06/BK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663" y="6598716"/>
            <a:ext cx="55968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ГБОУ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ИРО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Краснодарского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края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www.iro23.ru</a:t>
            </a:r>
            <a:r>
              <a:rPr sz="1000" spc="60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e-mail: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  <a:hlinkClick r:id="rId3"/>
              </a:rPr>
              <a:t>post@iro23.ru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  <a:hlinkClick r:id="rId3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тел.: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+7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(861)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232-85-78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914400" y="1828800"/>
            <a:ext cx="8001000" cy="206274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762635" marR="306070" indent="-451484">
              <a:lnSpc>
                <a:spcPts val="3890"/>
              </a:lnSpc>
              <a:spcBef>
                <a:spcPts val="585"/>
              </a:spcBef>
            </a:pPr>
            <a:r>
              <a:rPr dirty="0">
                <a:hlinkClick r:id="rId4"/>
              </a:rPr>
              <a:t>Единая методика </a:t>
            </a:r>
            <a:r>
              <a:rPr dirty="0"/>
              <a:t>для проведения  </a:t>
            </a:r>
            <a:r>
              <a:rPr dirty="0">
                <a:hlinkClick r:id="rId4"/>
              </a:rPr>
              <a:t>социально-псих</a:t>
            </a:r>
            <a:r>
              <a:rPr dirty="0"/>
              <a:t>ологического  </a:t>
            </a:r>
            <a:r>
              <a:rPr dirty="0">
                <a:hlinkClick r:id="rId4"/>
              </a:rPr>
              <a:t>тестирования о</a:t>
            </a:r>
            <a:r>
              <a:rPr dirty="0"/>
              <a:t>бучающихся</a:t>
            </a:r>
          </a:p>
          <a:p>
            <a:pPr marL="12700">
              <a:lnSpc>
                <a:spcPts val="3829"/>
              </a:lnSpc>
            </a:pPr>
            <a:r>
              <a:rPr dirty="0"/>
              <a:t>на склонность к употреблению </a:t>
            </a:r>
            <a:r>
              <a:rPr dirty="0">
                <a:hlinkClick r:id="rId5"/>
              </a:rPr>
              <a:t>ПАВ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12850" marR="5080" indent="158115">
              <a:lnSpc>
                <a:spcPts val="3460"/>
              </a:lnSpc>
              <a:spcBef>
                <a:spcPts val="535"/>
              </a:spcBef>
            </a:pPr>
            <a:r>
              <a:rPr spc="-25" dirty="0"/>
              <a:t>Компьютерная </a:t>
            </a:r>
            <a:r>
              <a:rPr spc="-5" dirty="0"/>
              <a:t>программа </a:t>
            </a:r>
            <a:r>
              <a:rPr spc="-785" dirty="0"/>
              <a:t> </a:t>
            </a:r>
            <a:r>
              <a:rPr spc="-5" dirty="0"/>
              <a:t>тестирования</a:t>
            </a:r>
            <a:r>
              <a:rPr spc="-75" dirty="0"/>
              <a:t> </a:t>
            </a:r>
            <a:r>
              <a:rPr spc="-5" dirty="0"/>
              <a:t>предполагает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4492" y="1477716"/>
            <a:ext cx="8413115" cy="349821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spc="-35" dirty="0">
                <a:latin typeface="Wingdings"/>
                <a:cs typeface="Wingdings"/>
              </a:rPr>
              <a:t></a:t>
            </a:r>
            <a:r>
              <a:rPr sz="2400" spc="-35" dirty="0">
                <a:latin typeface="Times New Roman"/>
                <a:cs typeface="Times New Roman"/>
              </a:rPr>
              <a:t>Деперсонализация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данных.</a:t>
            </a:r>
            <a:endParaRPr sz="2400">
              <a:latin typeface="Times New Roman"/>
              <a:cs typeface="Times New Roman"/>
            </a:endParaRPr>
          </a:p>
          <a:p>
            <a:pPr marL="184785" marR="1184910" indent="-172720">
              <a:lnSpc>
                <a:spcPts val="2590"/>
              </a:lnSpc>
              <a:spcBef>
                <a:spcPts val="844"/>
              </a:spcBef>
            </a:pPr>
            <a:r>
              <a:rPr sz="2400" spc="-50" dirty="0">
                <a:latin typeface="Wingdings"/>
                <a:cs typeface="Wingdings"/>
              </a:rPr>
              <a:t></a:t>
            </a:r>
            <a:r>
              <a:rPr sz="2400" spc="-50" dirty="0">
                <a:latin typeface="Times New Roman"/>
                <a:cs typeface="Times New Roman"/>
              </a:rPr>
              <a:t>Инструкция.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Замер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времени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ответов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вопросы </a:t>
            </a:r>
            <a:r>
              <a:rPr sz="2400" spc="10" dirty="0">
                <a:latin typeface="Times New Roman"/>
                <a:cs typeface="Times New Roman"/>
              </a:rPr>
              <a:t>теста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(секунды).</a:t>
            </a:r>
            <a:endParaRPr sz="2400">
              <a:latin typeface="Times New Roman"/>
              <a:cs typeface="Times New Roman"/>
            </a:endParaRPr>
          </a:p>
          <a:p>
            <a:pPr marL="184785" marR="795655" indent="-172720">
              <a:lnSpc>
                <a:spcPts val="2590"/>
              </a:lnSpc>
              <a:spcBef>
                <a:spcPts val="795"/>
              </a:spcBef>
            </a:pPr>
            <a:r>
              <a:rPr sz="2400" spc="-50" dirty="0">
                <a:latin typeface="Wingdings"/>
                <a:cs typeface="Wingdings"/>
              </a:rPr>
              <a:t></a:t>
            </a:r>
            <a:r>
              <a:rPr sz="2400" spc="-50" dirty="0">
                <a:latin typeface="Times New Roman"/>
                <a:cs typeface="Times New Roman"/>
              </a:rPr>
              <a:t>Возможность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продолжения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работы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заданиями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теста,</a:t>
            </a:r>
            <a:r>
              <a:rPr sz="2400" spc="-5" dirty="0">
                <a:latin typeface="Times New Roman"/>
                <a:cs typeface="Times New Roman"/>
              </a:rPr>
              <a:t> не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ответив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предыдущее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утверждение</a:t>
            </a:r>
            <a:r>
              <a:rPr sz="2400" dirty="0">
                <a:latin typeface="Times New Roman"/>
                <a:cs typeface="Times New Roman"/>
              </a:rPr>
              <a:t> (вопрос).</a:t>
            </a:r>
            <a:endParaRPr sz="2400">
              <a:latin typeface="Times New Roman"/>
              <a:cs typeface="Times New Roman"/>
            </a:endParaRPr>
          </a:p>
          <a:p>
            <a:pPr marL="184785" marR="5080" indent="-172720">
              <a:lnSpc>
                <a:spcPts val="2590"/>
              </a:lnSpc>
              <a:spcBef>
                <a:spcPts val="815"/>
              </a:spcBef>
            </a:pPr>
            <a:r>
              <a:rPr sz="2400" spc="-50" dirty="0">
                <a:latin typeface="Wingdings"/>
                <a:cs typeface="Wingdings"/>
              </a:rPr>
              <a:t></a:t>
            </a:r>
            <a:r>
              <a:rPr sz="2400" spc="-50" dirty="0">
                <a:latin typeface="Times New Roman"/>
                <a:cs typeface="Times New Roman"/>
              </a:rPr>
              <a:t>Возможность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вернуться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 </a:t>
            </a:r>
            <a:r>
              <a:rPr sz="2400" spc="-5" dirty="0">
                <a:latin typeface="Times New Roman"/>
                <a:cs typeface="Times New Roman"/>
              </a:rPr>
              <a:t>не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отвеченным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утверждениям,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после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ответа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последний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вопрос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(утверждение) </a:t>
            </a:r>
            <a:r>
              <a:rPr sz="2400" spc="10" dirty="0">
                <a:latin typeface="Times New Roman"/>
                <a:cs typeface="Times New Roman"/>
              </a:rPr>
              <a:t>теста.</a:t>
            </a:r>
            <a:endParaRPr sz="2400">
              <a:latin typeface="Times New Roman"/>
              <a:cs typeface="Times New Roman"/>
            </a:endParaRPr>
          </a:p>
          <a:p>
            <a:pPr marL="184785" marR="506730" indent="-172720">
              <a:lnSpc>
                <a:spcPts val="2590"/>
              </a:lnSpc>
              <a:spcBef>
                <a:spcPts val="805"/>
              </a:spcBef>
            </a:pPr>
            <a:r>
              <a:rPr sz="2400" spc="-180" dirty="0">
                <a:latin typeface="Wingdings"/>
                <a:cs typeface="Wingdings"/>
              </a:rPr>
              <a:t></a:t>
            </a:r>
            <a:r>
              <a:rPr sz="2400" spc="-180" dirty="0">
                <a:latin typeface="Times New Roman"/>
                <a:cs typeface="Times New Roman"/>
              </a:rPr>
              <a:t>Не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возможность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закончить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тестирование,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не </a:t>
            </a:r>
            <a:r>
              <a:rPr sz="2400" spc="-10" dirty="0">
                <a:latin typeface="Times New Roman"/>
                <a:cs typeface="Times New Roman"/>
              </a:rPr>
              <a:t>ответив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все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утверждения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(вопросы).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1866" y="389000"/>
            <a:ext cx="7089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Индикаторы</a:t>
            </a:r>
            <a:r>
              <a:rPr sz="4000" spc="-20" dirty="0"/>
              <a:t> недостоверности: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02742" y="1535633"/>
            <a:ext cx="8206740" cy="354837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179195">
              <a:lnSpc>
                <a:spcPts val="3020"/>
              </a:lnSpc>
              <a:spcBef>
                <a:spcPts val="480"/>
              </a:spcBef>
              <a:buSzPct val="85714"/>
              <a:buAutoNum type="arabicPeriod"/>
              <a:tabLst>
                <a:tab pos="317500" algn="l"/>
              </a:tabLst>
            </a:pPr>
            <a:r>
              <a:rPr sz="2800" spc="-5" dirty="0">
                <a:latin typeface="Times New Roman"/>
                <a:cs typeface="Times New Roman"/>
              </a:rPr>
              <a:t>Социальная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желательность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ответов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(СЖО)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субшкала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По.</a:t>
            </a:r>
            <a:endParaRPr sz="2800">
              <a:latin typeface="Times New Roman"/>
              <a:cs typeface="Times New Roman"/>
            </a:endParaRPr>
          </a:p>
          <a:p>
            <a:pPr marL="367665" indent="-355600">
              <a:lnSpc>
                <a:spcPts val="3195"/>
              </a:lnSpc>
              <a:spcBef>
                <a:spcPts val="430"/>
              </a:spcBef>
              <a:buAutoNum type="arabicPeriod"/>
              <a:tabLst>
                <a:tab pos="368300" algn="l"/>
              </a:tabLst>
            </a:pPr>
            <a:r>
              <a:rPr sz="2800" dirty="0">
                <a:latin typeface="Times New Roman"/>
                <a:cs typeface="Times New Roman"/>
              </a:rPr>
              <a:t>Несоответствие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ответов </a:t>
            </a:r>
            <a:r>
              <a:rPr sz="2800" spc="-5" dirty="0">
                <a:latin typeface="Times New Roman"/>
                <a:cs typeface="Times New Roman"/>
              </a:rPr>
              <a:t>на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синонимичные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вопросы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195"/>
              </a:lnSpc>
            </a:pP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контроль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соответствия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(КС).</a:t>
            </a:r>
            <a:endParaRPr sz="2800">
              <a:latin typeface="Times New Roman"/>
              <a:cs typeface="Times New Roman"/>
            </a:endParaRPr>
          </a:p>
          <a:p>
            <a:pPr marL="12700" marR="1000125">
              <a:lnSpc>
                <a:spcPts val="3020"/>
              </a:lnSpc>
              <a:spcBef>
                <a:spcPts val="850"/>
              </a:spcBef>
              <a:buAutoNum type="arabicPeriod" startAt="3"/>
              <a:tabLst>
                <a:tab pos="3683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Минимально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возможное </a:t>
            </a:r>
            <a:r>
              <a:rPr sz="2800" spc="-5" dirty="0">
                <a:latin typeface="Times New Roman"/>
                <a:cs typeface="Times New Roman"/>
              </a:rPr>
              <a:t>время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тестирования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(МВВТ).</a:t>
            </a:r>
            <a:endParaRPr sz="2800">
              <a:latin typeface="Times New Roman"/>
              <a:cs typeface="Times New Roman"/>
            </a:endParaRPr>
          </a:p>
          <a:p>
            <a:pPr marL="12700" marR="3545840">
              <a:lnSpc>
                <a:spcPts val="3829"/>
              </a:lnSpc>
              <a:spcBef>
                <a:spcPts val="45"/>
              </a:spcBef>
              <a:buAutoNum type="arabicPeriod" startAt="3"/>
              <a:tabLst>
                <a:tab pos="368300" algn="l"/>
              </a:tabLst>
            </a:pPr>
            <a:r>
              <a:rPr sz="2800" spc="-5" dirty="0">
                <a:latin typeface="Times New Roman"/>
                <a:cs typeface="Times New Roman"/>
              </a:rPr>
              <a:t>Однообразие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ответов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нежелание </a:t>
            </a:r>
            <a:r>
              <a:rPr sz="2800" spc="-30" dirty="0">
                <a:latin typeface="Times New Roman"/>
                <a:cs typeface="Times New Roman"/>
              </a:rPr>
              <a:t>сотрудничать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(НС).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250" y="4103751"/>
            <a:ext cx="2230501" cy="17731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9205" y="516382"/>
            <a:ext cx="40017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Обратная</a:t>
            </a:r>
            <a:r>
              <a:rPr sz="4400" spc="-85" dirty="0"/>
              <a:t> </a:t>
            </a:r>
            <a:r>
              <a:rPr sz="4400" spc="-15" dirty="0"/>
              <a:t>связь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675" y="1465199"/>
            <a:ext cx="1933575" cy="19431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8075" y="1466722"/>
            <a:ext cx="1941576" cy="19161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11751" y="1471549"/>
            <a:ext cx="1909699" cy="18859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8625" y="1484375"/>
            <a:ext cx="1871726" cy="18732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6892" y="3737864"/>
            <a:ext cx="8390890" cy="2307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Вы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успешно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прошли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социально-психологический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тест.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800" b="1" spc="-5" dirty="0">
                <a:latin typeface="Times New Roman"/>
                <a:cs typeface="Times New Roman"/>
              </a:rPr>
              <a:t>Ваша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психологическая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устойчивость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….</a:t>
            </a:r>
            <a:endParaRPr sz="2800">
              <a:latin typeface="Times New Roman"/>
              <a:cs typeface="Times New Roman"/>
            </a:endParaRPr>
          </a:p>
          <a:p>
            <a:pPr marL="12700" marR="1113790">
              <a:lnSpc>
                <a:spcPct val="100000"/>
              </a:lnSpc>
              <a:spcBef>
                <a:spcPts val="1155"/>
              </a:spcBef>
            </a:pPr>
            <a:r>
              <a:rPr sz="2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Обратная </a:t>
            </a:r>
            <a:r>
              <a:rPr sz="28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связь </a:t>
            </a:r>
            <a:r>
              <a:rPr sz="2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при </a:t>
            </a:r>
            <a:r>
              <a:rPr sz="2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достоверных</a:t>
            </a:r>
            <a:r>
              <a:rPr sz="28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ответах</a:t>
            </a:r>
            <a:r>
              <a:rPr sz="28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не </a:t>
            </a:r>
            <a:r>
              <a:rPr sz="2800" b="1" i="1" spc="-6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является </a:t>
            </a:r>
            <a:r>
              <a:rPr sz="28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интерпретацией</a:t>
            </a:r>
            <a:r>
              <a:rPr sz="2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индивидуальных </a:t>
            </a:r>
            <a:r>
              <a:rPr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результатов</a:t>
            </a:r>
            <a:r>
              <a:rPr sz="28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теста</a:t>
            </a:r>
            <a:r>
              <a:rPr sz="28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5770" y="408559"/>
            <a:ext cx="7154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Результаты</a:t>
            </a:r>
            <a:r>
              <a:rPr sz="3600" spc="-15" dirty="0"/>
              <a:t> </a:t>
            </a:r>
            <a:r>
              <a:rPr sz="3600" spc="-10" dirty="0"/>
              <a:t>единой </a:t>
            </a:r>
            <a:r>
              <a:rPr sz="3600" spc="-25" dirty="0"/>
              <a:t>методики</a:t>
            </a:r>
            <a:r>
              <a:rPr sz="3600" spc="-5" dirty="0"/>
              <a:t> </a:t>
            </a:r>
            <a:r>
              <a:rPr sz="3600" dirty="0"/>
              <a:t>СПТ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9292" y="1717293"/>
            <a:ext cx="8111490" cy="35477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4785" marR="5080" indent="-172720">
              <a:lnSpc>
                <a:spcPts val="3020"/>
              </a:lnSpc>
              <a:spcBef>
                <a:spcPts val="480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2800" spc="-10" dirty="0">
                <a:latin typeface="Times New Roman"/>
                <a:cs typeface="Times New Roman"/>
              </a:rPr>
              <a:t>Определение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вероятности </a:t>
            </a:r>
            <a:r>
              <a:rPr sz="2800" b="1" spc="-30" dirty="0">
                <a:latin typeface="Times New Roman"/>
                <a:cs typeface="Times New Roman"/>
              </a:rPr>
              <a:t>вовлечения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в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зависимое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поведение.</a:t>
            </a:r>
            <a:endParaRPr sz="2800">
              <a:latin typeface="Times New Roman"/>
              <a:cs typeface="Times New Roman"/>
            </a:endParaRPr>
          </a:p>
          <a:p>
            <a:pPr marL="184785" marR="109220" indent="-172720">
              <a:lnSpc>
                <a:spcPct val="90000"/>
              </a:lnSpc>
              <a:spcBef>
                <a:spcPts val="76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2800" spc="-10" dirty="0">
                <a:latin typeface="Times New Roman"/>
                <a:cs typeface="Times New Roman"/>
              </a:rPr>
              <a:t>Отдельно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оценивается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готовность</a:t>
            </a:r>
            <a:r>
              <a:rPr sz="2800" b="1" spc="-5" dirty="0">
                <a:latin typeface="Times New Roman"/>
                <a:cs typeface="Times New Roman"/>
              </a:rPr>
              <a:t> к </a:t>
            </a:r>
            <a:r>
              <a:rPr sz="2800" b="1" spc="-15" dirty="0">
                <a:latin typeface="Times New Roman"/>
                <a:cs typeface="Times New Roman"/>
              </a:rPr>
              <a:t>совершению </a:t>
            </a:r>
            <a:r>
              <a:rPr sz="2800" b="1" spc="-10" dirty="0">
                <a:latin typeface="Times New Roman"/>
                <a:cs typeface="Times New Roman"/>
              </a:rPr>
              <a:t> первой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пробы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ПАВ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Основана </a:t>
            </a:r>
            <a:r>
              <a:rPr sz="2800" spc="-5" dirty="0">
                <a:latin typeface="Times New Roman"/>
                <a:cs typeface="Times New Roman"/>
              </a:rPr>
              <a:t>на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накоплении 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(кумуляции)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баллов </a:t>
            </a:r>
            <a:r>
              <a:rPr sz="2800" spc="-15" dirty="0">
                <a:latin typeface="Times New Roman"/>
                <a:cs typeface="Times New Roman"/>
              </a:rPr>
              <a:t>ответов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на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вопросы-маркеры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45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Заключение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в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итоговый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акт: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800" spc="-800" dirty="0">
                <a:solidFill>
                  <a:srgbClr val="006FC0"/>
                </a:solidFill>
                <a:latin typeface="Wingdings"/>
                <a:cs typeface="Wingdings"/>
              </a:rPr>
              <a:t>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о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«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</a:t>
            </a:r>
            <a:r>
              <a:rPr sz="28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вышенно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й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вер</a:t>
            </a:r>
            <a:r>
              <a:rPr sz="28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ятнос</a:t>
            </a:r>
            <a:r>
              <a:rPr sz="2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т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ь</a:t>
            </a:r>
            <a:r>
              <a:rPr sz="28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28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28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л</a:t>
            </a:r>
            <a:r>
              <a:rPr sz="28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ч</a:t>
            </a:r>
            <a:r>
              <a:rPr sz="2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ния»;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800" spc="-405" dirty="0">
                <a:solidFill>
                  <a:srgbClr val="006FC0"/>
                </a:solidFill>
                <a:latin typeface="Wingdings"/>
                <a:cs typeface="Wingdings"/>
              </a:rPr>
              <a:t></a:t>
            </a:r>
            <a:r>
              <a:rPr sz="2800" b="1" spc="-405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2800" b="1" spc="-2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«незначительной</a:t>
            </a:r>
            <a:r>
              <a:rPr sz="28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вероятности</a:t>
            </a:r>
            <a:r>
              <a:rPr sz="28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вовлечения».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2845" y="161671"/>
            <a:ext cx="6694805" cy="10687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594610" marR="5080" indent="-2582545">
              <a:lnSpc>
                <a:spcPts val="3890"/>
              </a:lnSpc>
              <a:spcBef>
                <a:spcPts val="585"/>
              </a:spcBef>
            </a:pPr>
            <a:r>
              <a:rPr sz="3600" spc="-45" dirty="0"/>
              <a:t>Результаты </a:t>
            </a:r>
            <a:r>
              <a:rPr sz="3600" dirty="0"/>
              <a:t>для </a:t>
            </a:r>
            <a:r>
              <a:rPr sz="3600" spc="-10" dirty="0"/>
              <a:t>воспитательной </a:t>
            </a:r>
            <a:r>
              <a:rPr sz="3600" spc="-885" dirty="0"/>
              <a:t> </a:t>
            </a:r>
            <a:r>
              <a:rPr sz="3600" spc="-25" dirty="0"/>
              <a:t>работы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975" y="1557337"/>
            <a:ext cx="6335649" cy="45116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2133600"/>
            <a:ext cx="6079490" cy="158940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indent="1107440">
              <a:lnSpc>
                <a:spcPts val="5830"/>
              </a:lnSpc>
              <a:spcBef>
                <a:spcPts val="835"/>
              </a:spcBef>
            </a:pPr>
            <a:r>
              <a:rPr sz="5400" b="0" spc="-20" dirty="0">
                <a:latin typeface="Times New Roman"/>
                <a:cs typeface="Times New Roman"/>
              </a:rPr>
              <a:t>Новая </a:t>
            </a:r>
            <a:r>
              <a:rPr sz="5400" b="0" spc="-35" dirty="0">
                <a:latin typeface="Times New Roman"/>
                <a:cs typeface="Times New Roman"/>
              </a:rPr>
              <a:t>методика- </a:t>
            </a:r>
            <a:r>
              <a:rPr sz="5400" b="0" spc="-1335" dirty="0">
                <a:latin typeface="Times New Roman"/>
                <a:cs typeface="Times New Roman"/>
              </a:rPr>
              <a:t> </a:t>
            </a:r>
            <a:r>
              <a:rPr sz="5400" b="0" spc="-5" dirty="0">
                <a:latin typeface="Times New Roman"/>
                <a:cs typeface="Times New Roman"/>
              </a:rPr>
              <a:t>новые</a:t>
            </a:r>
            <a:r>
              <a:rPr sz="5400" b="0" spc="-40" dirty="0">
                <a:latin typeface="Times New Roman"/>
                <a:cs typeface="Times New Roman"/>
              </a:rPr>
              <a:t> </a:t>
            </a:r>
            <a:r>
              <a:rPr sz="5400" b="0" spc="-15" dirty="0">
                <a:latin typeface="Times New Roman"/>
                <a:cs typeface="Times New Roman"/>
              </a:rPr>
              <a:t>возможности!</a:t>
            </a:r>
            <a:endParaRPr sz="5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0422" y="366776"/>
            <a:ext cx="6272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37125" algn="l"/>
              </a:tabLst>
            </a:pPr>
            <a:r>
              <a:rPr sz="4800" dirty="0"/>
              <a:t>Единая</a:t>
            </a:r>
            <a:r>
              <a:rPr sz="4800" spc="-15" dirty="0"/>
              <a:t> </a:t>
            </a:r>
            <a:r>
              <a:rPr sz="4800" spc="-5" dirty="0"/>
              <a:t>ме</a:t>
            </a:r>
            <a:r>
              <a:rPr sz="4800" spc="-55" dirty="0"/>
              <a:t>т</a:t>
            </a:r>
            <a:r>
              <a:rPr sz="4800" spc="-145" dirty="0"/>
              <a:t>о</a:t>
            </a:r>
            <a:r>
              <a:rPr sz="4800" dirty="0"/>
              <a:t>ди</a:t>
            </a:r>
            <a:r>
              <a:rPr sz="4800" spc="-90" dirty="0"/>
              <a:t>к</a:t>
            </a:r>
            <a:r>
              <a:rPr sz="4800" dirty="0"/>
              <a:t>а	</a:t>
            </a:r>
            <a:r>
              <a:rPr sz="4800" spc="5" dirty="0"/>
              <a:t>С</a:t>
            </a:r>
            <a:r>
              <a:rPr sz="4800" dirty="0"/>
              <a:t>ПТ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34492" y="1327530"/>
            <a:ext cx="8723630" cy="14738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5080" indent="-172720" algn="just">
              <a:lnSpc>
                <a:spcPts val="2590"/>
              </a:lnSpc>
              <a:spcBef>
                <a:spcPts val="42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2400" dirty="0">
                <a:latin typeface="Times New Roman"/>
                <a:cs typeface="Times New Roman"/>
              </a:rPr>
              <a:t>«Единая </a:t>
            </a:r>
            <a:r>
              <a:rPr sz="2400" spc="-25" dirty="0">
                <a:latin typeface="Times New Roman"/>
                <a:cs typeface="Times New Roman"/>
              </a:rPr>
              <a:t>методика </a:t>
            </a:r>
            <a:r>
              <a:rPr sz="2400" dirty="0">
                <a:latin typeface="Times New Roman"/>
                <a:cs typeface="Times New Roman"/>
              </a:rPr>
              <a:t>социально – </a:t>
            </a:r>
            <a:r>
              <a:rPr sz="2400" spc="-20" dirty="0">
                <a:latin typeface="Times New Roman"/>
                <a:cs typeface="Times New Roman"/>
              </a:rPr>
              <a:t>психологического </a:t>
            </a:r>
            <a:r>
              <a:rPr sz="2400" dirty="0">
                <a:latin typeface="Times New Roman"/>
                <a:cs typeface="Times New Roman"/>
              </a:rPr>
              <a:t>тестирования»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(ЕМ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СПТ)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разработана</a:t>
            </a:r>
            <a:r>
              <a:rPr sz="2400" dirty="0">
                <a:latin typeface="Times New Roman"/>
                <a:cs typeface="Times New Roman"/>
              </a:rPr>
              <a:t> 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соответствии</a:t>
            </a:r>
            <a:r>
              <a:rPr sz="2400" dirty="0">
                <a:latin typeface="Times New Roman"/>
                <a:cs typeface="Times New Roman"/>
              </a:rPr>
              <a:t> с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поручением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Государственного</a:t>
            </a:r>
            <a:r>
              <a:rPr sz="2400" spc="-20" dirty="0">
                <a:latin typeface="Times New Roman"/>
                <a:cs typeface="Times New Roman"/>
              </a:rPr>
              <a:t> антинаркотического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комитета</a:t>
            </a:r>
            <a:endParaRPr sz="2400">
              <a:latin typeface="Times New Roman"/>
              <a:cs typeface="Times New Roman"/>
            </a:endParaRPr>
          </a:p>
          <a:p>
            <a:pPr marL="184785" indent="-172720" algn="just">
              <a:lnSpc>
                <a:spcPct val="100000"/>
              </a:lnSpc>
              <a:spcBef>
                <a:spcPts val="42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2400" spc="-30" dirty="0">
                <a:latin typeface="Times New Roman"/>
                <a:cs typeface="Times New Roman"/>
              </a:rPr>
              <a:t>(протокол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от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11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декабря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2017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г.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№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35)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492" y="2847213"/>
            <a:ext cx="541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185420" algn="l"/>
                <a:tab pos="588645" algn="l"/>
                <a:tab pos="1466215" algn="l"/>
                <a:tab pos="2284730" algn="l"/>
                <a:tab pos="3672204" algn="l"/>
              </a:tabLst>
            </a:pPr>
            <a:r>
              <a:rPr sz="2400" dirty="0">
                <a:latin typeface="Times New Roman"/>
                <a:cs typeface="Times New Roman"/>
              </a:rPr>
              <a:t>с	2019	</a:t>
            </a:r>
            <a:r>
              <a:rPr sz="2400" spc="-40" dirty="0">
                <a:latin typeface="Times New Roman"/>
                <a:cs typeface="Times New Roman"/>
              </a:rPr>
              <a:t>года	</a:t>
            </a:r>
            <a:r>
              <a:rPr sz="2400" spc="-5" dirty="0">
                <a:latin typeface="Times New Roman"/>
                <a:cs typeface="Times New Roman"/>
              </a:rPr>
              <a:t>является	</a:t>
            </a:r>
            <a:r>
              <a:rPr sz="2400" spc="-15" dirty="0">
                <a:latin typeface="Times New Roman"/>
                <a:cs typeface="Times New Roman"/>
              </a:rPr>
              <a:t>обязательной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3778" y="2847213"/>
            <a:ext cx="311531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43815">
              <a:lnSpc>
                <a:spcPts val="2590"/>
              </a:lnSpc>
              <a:spcBef>
                <a:spcPts val="425"/>
              </a:spcBef>
              <a:tabLst>
                <a:tab pos="774065" algn="l"/>
                <a:tab pos="1598930" algn="l"/>
                <a:tab pos="2957195" algn="l"/>
              </a:tabLst>
            </a:pPr>
            <a:r>
              <a:rPr sz="2400" dirty="0">
                <a:latin typeface="Times New Roman"/>
                <a:cs typeface="Times New Roman"/>
              </a:rPr>
              <a:t>для	</a:t>
            </a:r>
            <a:r>
              <a:rPr sz="2400" spc="-5" dirty="0">
                <a:latin typeface="Times New Roman"/>
                <a:cs typeface="Times New Roman"/>
              </a:rPr>
              <a:t>исп</a:t>
            </a:r>
            <a:r>
              <a:rPr sz="2400" spc="-35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ль</a:t>
            </a:r>
            <a:r>
              <a:rPr sz="2400" spc="-15" dirty="0">
                <a:latin typeface="Times New Roman"/>
                <a:cs typeface="Times New Roman"/>
              </a:rPr>
              <a:t>з</a:t>
            </a:r>
            <a:r>
              <a:rPr sz="2400" spc="5" dirty="0">
                <a:latin typeface="Times New Roman"/>
                <a:cs typeface="Times New Roman"/>
              </a:rPr>
              <a:t>о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ания	в  </a:t>
            </a:r>
            <a:r>
              <a:rPr sz="2400" spc="-50" dirty="0">
                <a:latin typeface="Times New Roman"/>
                <a:cs typeface="Times New Roman"/>
              </a:rPr>
              <a:t>с</a:t>
            </a:r>
            <a:r>
              <a:rPr sz="2400" spc="-15" dirty="0">
                <a:latin typeface="Times New Roman"/>
                <a:cs typeface="Times New Roman"/>
              </a:rPr>
              <a:t>у</a:t>
            </a:r>
            <a:r>
              <a:rPr sz="2400" spc="-60" dirty="0">
                <a:latin typeface="Times New Roman"/>
                <a:cs typeface="Times New Roman"/>
              </a:rPr>
              <a:t>б</a:t>
            </a:r>
            <a:r>
              <a:rPr sz="2400" spc="-5" dirty="0">
                <a:latin typeface="Times New Roman"/>
                <a:cs typeface="Times New Roman"/>
              </a:rPr>
              <a:t>ъе</a:t>
            </a:r>
            <a:r>
              <a:rPr sz="2400" spc="-45" dirty="0">
                <a:latin typeface="Times New Roman"/>
                <a:cs typeface="Times New Roman"/>
              </a:rPr>
              <a:t>кт</a:t>
            </a:r>
            <a:r>
              <a:rPr sz="2400" dirty="0">
                <a:latin typeface="Times New Roman"/>
                <a:cs typeface="Times New Roman"/>
              </a:rPr>
              <a:t>ов	</a:t>
            </a:r>
            <a:r>
              <a:rPr sz="2400" spc="-65" dirty="0">
                <a:latin typeface="Times New Roman"/>
                <a:cs typeface="Times New Roman"/>
              </a:rPr>
              <a:t>Р</a:t>
            </a:r>
            <a:r>
              <a:rPr sz="2400" spc="5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ссийс</a:t>
            </a:r>
            <a:r>
              <a:rPr sz="2400" spc="-114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704" y="3176396"/>
            <a:ext cx="5165090" cy="721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  <a:tabLst>
                <a:tab pos="2522855" algn="l"/>
                <a:tab pos="4587875" algn="l"/>
              </a:tabLst>
            </a:pPr>
            <a:r>
              <a:rPr sz="2400" dirty="0">
                <a:latin typeface="Times New Roman"/>
                <a:cs typeface="Times New Roman"/>
              </a:rPr>
              <a:t>обра</a:t>
            </a:r>
            <a:r>
              <a:rPr sz="2400" spc="-10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spc="-6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тельных	орг</a:t>
            </a:r>
            <a:r>
              <a:rPr sz="2400" spc="1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низация</a:t>
            </a:r>
            <a:r>
              <a:rPr sz="2400" dirty="0">
                <a:latin typeface="Times New Roman"/>
                <a:cs typeface="Times New Roman"/>
              </a:rPr>
              <a:t>х	</a:t>
            </a: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spc="20" dirty="0">
                <a:latin typeface="Times New Roman"/>
                <a:cs typeface="Times New Roman"/>
              </a:rPr>
              <a:t>с</a:t>
            </a:r>
            <a:r>
              <a:rPr sz="2400" spc="-3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х  </a:t>
            </a:r>
            <a:r>
              <a:rPr sz="2400" spc="-5" dirty="0">
                <a:latin typeface="Times New Roman"/>
                <a:cs typeface="Times New Roman"/>
              </a:rPr>
              <a:t>Федерации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492" y="3871722"/>
            <a:ext cx="4363720" cy="174180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spc="-80" dirty="0">
                <a:latin typeface="Wingdings"/>
                <a:cs typeface="Wingdings"/>
              </a:rPr>
              <a:t></a:t>
            </a:r>
            <a:r>
              <a:rPr sz="2400" spc="-80" dirty="0">
                <a:latin typeface="Times New Roman"/>
                <a:cs typeface="Times New Roman"/>
              </a:rPr>
              <a:t>Единый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порядок </a:t>
            </a:r>
            <a:r>
              <a:rPr sz="2400" spc="-10" dirty="0">
                <a:latin typeface="Times New Roman"/>
                <a:cs typeface="Times New Roman"/>
              </a:rPr>
              <a:t>проведения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400" spc="-80" dirty="0">
                <a:latin typeface="Wingdings"/>
                <a:cs typeface="Wingdings"/>
              </a:rPr>
              <a:t></a:t>
            </a:r>
            <a:r>
              <a:rPr sz="2400" spc="-80" dirty="0">
                <a:latin typeface="Times New Roman"/>
                <a:cs typeface="Times New Roman"/>
              </a:rPr>
              <a:t>Единые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инструкции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400" spc="-80" dirty="0">
                <a:latin typeface="Wingdings"/>
                <a:cs typeface="Wingdings"/>
              </a:rPr>
              <a:t></a:t>
            </a:r>
            <a:r>
              <a:rPr sz="2400" spc="-80" dirty="0">
                <a:latin typeface="Times New Roman"/>
                <a:cs typeface="Times New Roman"/>
              </a:rPr>
              <a:t>Единые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требования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обработке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400" spc="-80" dirty="0">
                <a:latin typeface="Wingdings"/>
                <a:cs typeface="Wingdings"/>
              </a:rPr>
              <a:t></a:t>
            </a:r>
            <a:r>
              <a:rPr sz="2400" spc="-80" dirty="0">
                <a:latin typeface="Times New Roman"/>
                <a:cs typeface="Times New Roman"/>
              </a:rPr>
              <a:t>Единые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формы </a:t>
            </a:r>
            <a:r>
              <a:rPr sz="2400" dirty="0">
                <a:latin typeface="Times New Roman"/>
                <a:cs typeface="Times New Roman"/>
              </a:rPr>
              <a:t>отчетности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8751" y="3933761"/>
            <a:ext cx="4029075" cy="17891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3494" y="439927"/>
            <a:ext cx="57550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Единая</a:t>
            </a:r>
            <a:r>
              <a:rPr sz="4400" spc="-20" dirty="0"/>
              <a:t> </a:t>
            </a:r>
            <a:r>
              <a:rPr sz="4400" spc="-40" dirty="0"/>
              <a:t>методика</a:t>
            </a:r>
            <a:r>
              <a:rPr sz="4400" spc="-20" dirty="0"/>
              <a:t> </a:t>
            </a:r>
            <a:r>
              <a:rPr sz="4400" spc="-5" dirty="0"/>
              <a:t>СПТ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74065" y="1327530"/>
            <a:ext cx="8269605" cy="46475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84785" marR="5080" indent="-172720" algn="just">
              <a:lnSpc>
                <a:spcPct val="90000"/>
              </a:lnSpc>
              <a:spcBef>
                <a:spcPts val="38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2400" spc="-10" dirty="0">
                <a:latin typeface="Times New Roman"/>
                <a:cs typeface="Times New Roman"/>
              </a:rPr>
              <a:t>выявляет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латентную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явную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рискогенность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социально-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психологических</a:t>
            </a:r>
            <a:r>
              <a:rPr sz="2400" spc="-5" dirty="0">
                <a:latin typeface="Times New Roman"/>
                <a:cs typeface="Times New Roman"/>
              </a:rPr>
              <a:t> условий,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формирующих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психологическую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готовность </a:t>
            </a:r>
            <a:r>
              <a:rPr sz="2400" dirty="0">
                <a:latin typeface="Times New Roman"/>
                <a:cs typeface="Times New Roman"/>
              </a:rPr>
              <a:t>к </a:t>
            </a:r>
            <a:r>
              <a:rPr sz="2400" spc="-10" dirty="0">
                <a:latin typeface="Times New Roman"/>
                <a:cs typeface="Times New Roman"/>
              </a:rPr>
              <a:t>аддиктивному </a:t>
            </a:r>
            <a:r>
              <a:rPr sz="2400" spc="-5" dirty="0">
                <a:latin typeface="Times New Roman"/>
                <a:cs typeface="Times New Roman"/>
              </a:rPr>
              <a:t>(зависимому) </a:t>
            </a:r>
            <a:r>
              <a:rPr sz="2400" spc="-10" dirty="0">
                <a:latin typeface="Times New Roman"/>
                <a:cs typeface="Times New Roman"/>
              </a:rPr>
              <a:t>поведению </a:t>
            </a:r>
            <a:r>
              <a:rPr sz="2400" dirty="0">
                <a:latin typeface="Times New Roman"/>
                <a:cs typeface="Times New Roman"/>
              </a:rPr>
              <a:t>у </a:t>
            </a:r>
            <a:r>
              <a:rPr sz="2400" spc="-5" dirty="0">
                <a:latin typeface="Times New Roman"/>
                <a:cs typeface="Times New Roman"/>
              </a:rPr>
              <a:t>лиц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подросткового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юношеского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возраста.</a:t>
            </a:r>
            <a:endParaRPr sz="2400">
              <a:latin typeface="Times New Roman"/>
              <a:cs typeface="Times New Roman"/>
            </a:endParaRPr>
          </a:p>
          <a:p>
            <a:pPr marL="184785" marR="187960" indent="-172720" algn="just">
              <a:lnSpc>
                <a:spcPct val="90000"/>
              </a:lnSpc>
              <a:spcBef>
                <a:spcPts val="80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2400" spc="-5" dirty="0">
                <a:latin typeface="Times New Roman"/>
                <a:cs typeface="Times New Roman"/>
              </a:rPr>
              <a:t>оценивает вероятность </a:t>
            </a:r>
            <a:r>
              <a:rPr sz="2400" spc="-15" dirty="0">
                <a:latin typeface="Times New Roman"/>
                <a:cs typeface="Times New Roman"/>
              </a:rPr>
              <a:t>вовлечения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аддиктивное </a:t>
            </a:r>
            <a:r>
              <a:rPr sz="2400" spc="-10" dirty="0">
                <a:latin typeface="Times New Roman"/>
                <a:cs typeface="Times New Roman"/>
              </a:rPr>
              <a:t>поведение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5" dirty="0">
                <a:latin typeface="Times New Roman"/>
                <a:cs typeface="Times New Roman"/>
              </a:rPr>
              <a:t>основе </a:t>
            </a:r>
            <a:r>
              <a:rPr sz="2400" spc="-10" dirty="0">
                <a:latin typeface="Times New Roman"/>
                <a:cs typeface="Times New Roman"/>
              </a:rPr>
              <a:t>соотношения </a:t>
            </a:r>
            <a:r>
              <a:rPr sz="2400" spc="-15" dirty="0">
                <a:latin typeface="Times New Roman"/>
                <a:cs typeface="Times New Roman"/>
              </a:rPr>
              <a:t>факторов </a:t>
            </a:r>
            <a:r>
              <a:rPr sz="2400" spc="-10" dirty="0">
                <a:latin typeface="Times New Roman"/>
                <a:cs typeface="Times New Roman"/>
              </a:rPr>
              <a:t>риска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5" dirty="0">
                <a:latin typeface="Times New Roman"/>
                <a:cs typeface="Times New Roman"/>
              </a:rPr>
              <a:t>факторов </a:t>
            </a:r>
            <a:r>
              <a:rPr sz="2400" spc="-5" dirty="0">
                <a:latin typeface="Times New Roman"/>
                <a:cs typeface="Times New Roman"/>
              </a:rPr>
              <a:t>защиты,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воздействующих </a:t>
            </a:r>
            <a:r>
              <a:rPr sz="2400" spc="-5" dirty="0">
                <a:latin typeface="Times New Roman"/>
                <a:cs typeface="Times New Roman"/>
              </a:rPr>
              <a:t>на обследуемых. </a:t>
            </a:r>
            <a:r>
              <a:rPr sz="2400" spc="-10" dirty="0">
                <a:latin typeface="Times New Roman"/>
                <a:cs typeface="Times New Roman"/>
              </a:rPr>
              <a:t>Выявляет </a:t>
            </a:r>
            <a:r>
              <a:rPr sz="2400" dirty="0">
                <a:latin typeface="Times New Roman"/>
                <a:cs typeface="Times New Roman"/>
              </a:rPr>
              <a:t>повышенную и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незначительную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вероятность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вовлечения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 зависимое</a:t>
            </a:r>
            <a:endParaRPr sz="2400">
              <a:latin typeface="Times New Roman"/>
              <a:cs typeface="Times New Roman"/>
            </a:endParaRPr>
          </a:p>
          <a:p>
            <a:pPr marL="184785">
              <a:lnSpc>
                <a:spcPts val="2590"/>
              </a:lnSpc>
            </a:pPr>
            <a:r>
              <a:rPr sz="2400" spc="-10" dirty="0">
                <a:latin typeface="Times New Roman"/>
                <a:cs typeface="Times New Roman"/>
              </a:rPr>
              <a:t>поведение.</a:t>
            </a: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ts val="2735"/>
              </a:lnSpc>
              <a:spcBef>
                <a:spcPts val="50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24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Методика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не</a:t>
            </a: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может</a:t>
            </a: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быть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использована</a:t>
            </a:r>
            <a:r>
              <a:rPr sz="24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endParaRPr sz="2400">
              <a:latin typeface="Times New Roman"/>
              <a:cs typeface="Times New Roman"/>
            </a:endParaRPr>
          </a:p>
          <a:p>
            <a:pPr marL="184785">
              <a:lnSpc>
                <a:spcPts val="2595"/>
              </a:lnSpc>
            </a:pPr>
            <a:r>
              <a:rPr sz="24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формулировки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заключения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о </a:t>
            </a:r>
            <a:r>
              <a:rPr sz="24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наркотической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или</a:t>
            </a:r>
            <a:r>
              <a:rPr sz="2400" b="1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иной</a:t>
            </a:r>
            <a:endParaRPr sz="2400">
              <a:latin typeface="Times New Roman"/>
              <a:cs typeface="Times New Roman"/>
            </a:endParaRPr>
          </a:p>
          <a:p>
            <a:pPr marL="184785">
              <a:lnSpc>
                <a:spcPts val="2735"/>
              </a:lnSpc>
            </a:pP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зависимости</a:t>
            </a: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респондента!!!</a:t>
            </a: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51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2400" spc="-15" dirty="0">
                <a:latin typeface="Times New Roman"/>
                <a:cs typeface="Times New Roman"/>
              </a:rPr>
              <a:t>использует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региональные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нормы.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0873" y="8636"/>
            <a:ext cx="5958205" cy="13811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12420" marR="308610" indent="446405">
              <a:lnSpc>
                <a:spcPts val="3460"/>
              </a:lnSpc>
              <a:spcBef>
                <a:spcPts val="535"/>
              </a:spcBef>
            </a:pPr>
            <a:r>
              <a:rPr dirty="0"/>
              <a:t>Возрастные </a:t>
            </a:r>
            <a:r>
              <a:rPr spc="-15" dirty="0"/>
              <a:t>модификации </a:t>
            </a:r>
            <a:r>
              <a:rPr spc="-785" dirty="0"/>
              <a:t> </a:t>
            </a:r>
            <a:r>
              <a:rPr dirty="0"/>
              <a:t>единой</a:t>
            </a:r>
            <a:r>
              <a:rPr spc="-35" dirty="0"/>
              <a:t> </a:t>
            </a:r>
            <a:r>
              <a:rPr spc="-15" dirty="0"/>
              <a:t>методики</a:t>
            </a:r>
            <a:r>
              <a:rPr spc="-25" dirty="0"/>
              <a:t> </a:t>
            </a:r>
            <a:r>
              <a:rPr dirty="0"/>
              <a:t>социально-</a:t>
            </a:r>
          </a:p>
          <a:p>
            <a:pPr marL="12700">
              <a:lnSpc>
                <a:spcPts val="3320"/>
              </a:lnSpc>
            </a:pPr>
            <a:r>
              <a:rPr spc="-15" dirty="0"/>
              <a:t>психологического</a:t>
            </a:r>
            <a:r>
              <a:rPr spc="-65" dirty="0"/>
              <a:t> </a:t>
            </a:r>
            <a:r>
              <a:rPr spc="-5" dirty="0"/>
              <a:t>тестирования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06575" y="1458975"/>
            <a:ext cx="6891655" cy="4799330"/>
            <a:chOff x="1306575" y="1458975"/>
            <a:chExt cx="6891655" cy="47993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975" y="1484375"/>
              <a:ext cx="6840474" cy="47481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19275" y="1471675"/>
              <a:ext cx="6866255" cy="4773930"/>
            </a:xfrm>
            <a:custGeom>
              <a:avLst/>
              <a:gdLst/>
              <a:ahLst/>
              <a:cxnLst/>
              <a:rect l="l" t="t" r="r" b="b"/>
              <a:pathLst>
                <a:path w="6866255" h="4773930">
                  <a:moveTo>
                    <a:pt x="0" y="4773549"/>
                  </a:moveTo>
                  <a:lnTo>
                    <a:pt x="6865874" y="4773549"/>
                  </a:lnTo>
                  <a:lnTo>
                    <a:pt x="6865874" y="0"/>
                  </a:lnTo>
                  <a:lnTo>
                    <a:pt x="0" y="0"/>
                  </a:lnTo>
                  <a:lnTo>
                    <a:pt x="0" y="4773549"/>
                  </a:lnTo>
                  <a:close/>
                </a:path>
              </a:pathLst>
            </a:custGeom>
            <a:ln w="25400">
              <a:solidFill>
                <a:srgbClr val="B98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8117" y="486537"/>
            <a:ext cx="69462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Старые</a:t>
            </a:r>
            <a:r>
              <a:rPr spc="-20" dirty="0"/>
              <a:t> </a:t>
            </a:r>
            <a:r>
              <a:rPr dirty="0"/>
              <a:t>и</a:t>
            </a:r>
            <a:r>
              <a:rPr spc="-20" dirty="0"/>
              <a:t> </a:t>
            </a:r>
            <a:r>
              <a:rPr spc="-15" dirty="0"/>
              <a:t>новые</a:t>
            </a:r>
            <a:r>
              <a:rPr spc="-20" dirty="0"/>
              <a:t> </a:t>
            </a:r>
            <a:r>
              <a:rPr dirty="0"/>
              <a:t>принципы</a:t>
            </a:r>
            <a:r>
              <a:rPr spc="-10" dirty="0"/>
              <a:t> </a:t>
            </a:r>
            <a:r>
              <a:rPr spc="-15" dirty="0"/>
              <a:t>методики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89813" y="1188283"/>
            <a:ext cx="4071620" cy="8890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2400" b="1" spc="-15" dirty="0">
                <a:latin typeface="Times New Roman"/>
                <a:cs typeface="Times New Roman"/>
              </a:rPr>
              <a:t>Информированные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согласия.</a:t>
            </a:r>
            <a:endParaRPr sz="2400">
              <a:latin typeface="Times New Roman"/>
              <a:cs typeface="Times New Roman"/>
            </a:endParaRPr>
          </a:p>
          <a:p>
            <a:pPr marL="318770" algn="ctr">
              <a:lnSpc>
                <a:spcPct val="100000"/>
              </a:lnSpc>
              <a:spcBef>
                <a:spcPts val="515"/>
              </a:spcBef>
            </a:pPr>
            <a:r>
              <a:rPr sz="2400" b="1" spc="-5" dirty="0">
                <a:latin typeface="Times New Roman"/>
                <a:cs typeface="Times New Roman"/>
              </a:rPr>
              <a:t>Индивидуальный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код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65" y="1188283"/>
            <a:ext cx="3268345" cy="164782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20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Добровольность.</a:t>
            </a:r>
            <a:endParaRPr sz="2400">
              <a:latin typeface="Times New Roman"/>
              <a:cs typeface="Times New Roman"/>
            </a:endParaRPr>
          </a:p>
          <a:p>
            <a:pPr marL="184785" marR="5080" indent="-172720">
              <a:lnSpc>
                <a:spcPts val="2590"/>
              </a:lnSpc>
              <a:spcBef>
                <a:spcPts val="844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2400" b="1" spc="-125" dirty="0">
                <a:latin typeface="Times New Roman"/>
                <a:cs typeface="Times New Roman"/>
              </a:rPr>
              <a:t>К</a:t>
            </a:r>
            <a:r>
              <a:rPr sz="2400" b="1" dirty="0">
                <a:latin typeface="Times New Roman"/>
                <a:cs typeface="Times New Roman"/>
              </a:rPr>
              <a:t>он</a:t>
            </a:r>
            <a:r>
              <a:rPr sz="2400" b="1" spc="-45" dirty="0">
                <a:latin typeface="Times New Roman"/>
                <a:cs typeface="Times New Roman"/>
              </a:rPr>
              <a:t>ф</a:t>
            </a:r>
            <a:r>
              <a:rPr sz="2400" b="1" spc="-5" dirty="0">
                <a:latin typeface="Times New Roman"/>
                <a:cs typeface="Times New Roman"/>
              </a:rPr>
              <a:t>иденци</a:t>
            </a:r>
            <a:r>
              <a:rPr sz="2400" b="1" spc="20" dirty="0">
                <a:latin typeface="Times New Roman"/>
                <a:cs typeface="Times New Roman"/>
              </a:rPr>
              <a:t>а</a:t>
            </a:r>
            <a:r>
              <a:rPr sz="2400" b="1" spc="5" dirty="0">
                <a:latin typeface="Times New Roman"/>
                <a:cs typeface="Times New Roman"/>
              </a:rPr>
              <a:t>л</a:t>
            </a:r>
            <a:r>
              <a:rPr sz="2400" b="1" dirty="0">
                <a:latin typeface="Times New Roman"/>
                <a:cs typeface="Times New Roman"/>
              </a:rPr>
              <a:t>ьность.  </a:t>
            </a:r>
            <a:r>
              <a:rPr sz="2400" b="1" spc="-5" dirty="0">
                <a:latin typeface="Times New Roman"/>
                <a:cs typeface="Times New Roman"/>
              </a:rPr>
              <a:t>участника.</a:t>
            </a: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470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Обратная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связь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8065" y="2444877"/>
            <a:ext cx="1690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/>
                <a:cs typeface="Times New Roman"/>
              </a:rPr>
              <a:t>Мотивация.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13384" indent="-401320">
              <a:lnSpc>
                <a:spcPct val="100000"/>
              </a:lnSpc>
              <a:spcBef>
                <a:spcPts val="615"/>
              </a:spcBef>
              <a:buFont typeface="Microsoft Sans Serif"/>
              <a:buChar char="•"/>
              <a:tabLst>
                <a:tab pos="413384" algn="l"/>
                <a:tab pos="414020" algn="l"/>
              </a:tabLst>
            </a:pPr>
            <a:r>
              <a:rPr spc="-35" dirty="0"/>
              <a:t>Результаты</a:t>
            </a:r>
            <a:r>
              <a:rPr dirty="0"/>
              <a:t> </a:t>
            </a:r>
            <a:r>
              <a:rPr spc="-25" dirty="0"/>
              <a:t>можно</a:t>
            </a:r>
            <a:r>
              <a:rPr spc="10" dirty="0"/>
              <a:t> </a:t>
            </a:r>
            <a:r>
              <a:rPr spc="-20" dirty="0"/>
              <a:t>использовать</a:t>
            </a:r>
            <a:r>
              <a:rPr spc="15" dirty="0"/>
              <a:t> </a:t>
            </a:r>
            <a:r>
              <a:rPr spc="-5" dirty="0"/>
              <a:t>для:</a:t>
            </a:r>
          </a:p>
          <a:p>
            <a:pPr marL="184785" marR="5080" indent="-172720">
              <a:lnSpc>
                <a:spcPts val="2590"/>
              </a:lnSpc>
              <a:spcBef>
                <a:spcPts val="844"/>
              </a:spcBef>
              <a:buSzPct val="95833"/>
              <a:buFont typeface="Wingdings"/>
              <a:buChar char=""/>
              <a:tabLst>
                <a:tab pos="261620" algn="l"/>
                <a:tab pos="2279015" algn="l"/>
                <a:tab pos="4119879" algn="l"/>
                <a:tab pos="6508750" algn="l"/>
              </a:tabLst>
            </a:pPr>
            <a:r>
              <a:rPr b="0" spc="-5" dirty="0">
                <a:latin typeface="Times New Roman"/>
                <a:cs typeface="Times New Roman"/>
              </a:rPr>
              <a:t>Диагн</a:t>
            </a:r>
            <a:r>
              <a:rPr b="0" spc="50" dirty="0">
                <a:latin typeface="Times New Roman"/>
                <a:cs typeface="Times New Roman"/>
              </a:rPr>
              <a:t>о</a:t>
            </a:r>
            <a:r>
              <a:rPr b="0" dirty="0">
                <a:latin typeface="Times New Roman"/>
                <a:cs typeface="Times New Roman"/>
              </a:rPr>
              <a:t>ст</a:t>
            </a:r>
            <a:r>
              <a:rPr b="0" spc="5" dirty="0">
                <a:latin typeface="Times New Roman"/>
                <a:cs typeface="Times New Roman"/>
              </a:rPr>
              <a:t>и</a:t>
            </a:r>
            <a:r>
              <a:rPr b="0" dirty="0">
                <a:latin typeface="Times New Roman"/>
                <a:cs typeface="Times New Roman"/>
              </a:rPr>
              <a:t>ки	</a:t>
            </a:r>
            <a:r>
              <a:rPr b="0" spc="-125" dirty="0">
                <a:latin typeface="Times New Roman"/>
                <a:cs typeface="Times New Roman"/>
              </a:rPr>
              <a:t>к</a:t>
            </a:r>
            <a:r>
              <a:rPr b="0" spc="-50" dirty="0">
                <a:latin typeface="Times New Roman"/>
                <a:cs typeface="Times New Roman"/>
              </a:rPr>
              <a:t>о</a:t>
            </a:r>
            <a:r>
              <a:rPr b="0" dirty="0">
                <a:latin typeface="Times New Roman"/>
                <a:cs typeface="Times New Roman"/>
              </a:rPr>
              <a:t>мпонен</a:t>
            </a:r>
            <a:r>
              <a:rPr b="0" spc="20" dirty="0">
                <a:latin typeface="Times New Roman"/>
                <a:cs typeface="Times New Roman"/>
              </a:rPr>
              <a:t>т</a:t>
            </a:r>
            <a:r>
              <a:rPr b="0" dirty="0">
                <a:latin typeface="Times New Roman"/>
                <a:cs typeface="Times New Roman"/>
              </a:rPr>
              <a:t>а	</a:t>
            </a:r>
            <a:r>
              <a:rPr b="0" spc="-20" dirty="0">
                <a:latin typeface="Times New Roman"/>
                <a:cs typeface="Times New Roman"/>
              </a:rPr>
              <a:t>в</a:t>
            </a:r>
            <a:r>
              <a:rPr b="0" spc="55" dirty="0">
                <a:latin typeface="Times New Roman"/>
                <a:cs typeface="Times New Roman"/>
              </a:rPr>
              <a:t>о</a:t>
            </a:r>
            <a:r>
              <a:rPr b="0" dirty="0">
                <a:latin typeface="Times New Roman"/>
                <a:cs typeface="Times New Roman"/>
              </a:rPr>
              <a:t>сп</a:t>
            </a:r>
            <a:r>
              <a:rPr b="0" spc="10" dirty="0">
                <a:latin typeface="Times New Roman"/>
                <a:cs typeface="Times New Roman"/>
              </a:rPr>
              <a:t>и</a:t>
            </a:r>
            <a:r>
              <a:rPr b="0" spc="15" dirty="0">
                <a:latin typeface="Times New Roman"/>
                <a:cs typeface="Times New Roman"/>
              </a:rPr>
              <a:t>т</a:t>
            </a:r>
            <a:r>
              <a:rPr b="0" spc="-60" dirty="0">
                <a:latin typeface="Times New Roman"/>
                <a:cs typeface="Times New Roman"/>
              </a:rPr>
              <a:t>а</a:t>
            </a:r>
            <a:r>
              <a:rPr b="0" dirty="0">
                <a:latin typeface="Times New Roman"/>
                <a:cs typeface="Times New Roman"/>
              </a:rPr>
              <a:t>тельн</a:t>
            </a:r>
            <a:r>
              <a:rPr b="0" spc="5" dirty="0">
                <a:latin typeface="Times New Roman"/>
                <a:cs typeface="Times New Roman"/>
              </a:rPr>
              <a:t>о</a:t>
            </a:r>
            <a:r>
              <a:rPr b="0" dirty="0">
                <a:latin typeface="Times New Roman"/>
                <a:cs typeface="Times New Roman"/>
              </a:rPr>
              <a:t>й	деятельн</a:t>
            </a:r>
            <a:r>
              <a:rPr b="0" spc="60" dirty="0">
                <a:latin typeface="Times New Roman"/>
                <a:cs typeface="Times New Roman"/>
              </a:rPr>
              <a:t>о</a:t>
            </a:r>
            <a:r>
              <a:rPr b="0" dirty="0">
                <a:latin typeface="Times New Roman"/>
                <a:cs typeface="Times New Roman"/>
              </a:rPr>
              <a:t>сти  </a:t>
            </a:r>
            <a:r>
              <a:rPr b="0" spc="-10" dirty="0">
                <a:latin typeface="Times New Roman"/>
                <a:cs typeface="Times New Roman"/>
              </a:rPr>
              <a:t>образовательной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организации.</a:t>
            </a: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b="0" spc="-45" dirty="0">
                <a:latin typeface="Wingdings"/>
                <a:cs typeface="Wingdings"/>
              </a:rPr>
              <a:t></a:t>
            </a:r>
            <a:r>
              <a:rPr b="0" spc="-45" dirty="0">
                <a:latin typeface="Times New Roman"/>
                <a:cs typeface="Times New Roman"/>
              </a:rPr>
              <a:t>Диагностики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психоэмоционального</a:t>
            </a:r>
            <a:r>
              <a:rPr b="0" spc="3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состояния.</a:t>
            </a: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b="0" spc="-55" dirty="0">
                <a:latin typeface="Wingdings"/>
                <a:cs typeface="Wingdings"/>
              </a:rPr>
              <a:t></a:t>
            </a:r>
            <a:r>
              <a:rPr b="0" spc="-55" dirty="0">
                <a:latin typeface="Times New Roman"/>
                <a:cs typeface="Times New Roman"/>
              </a:rPr>
              <a:t>Адресной</a:t>
            </a:r>
            <a:r>
              <a:rPr b="0" spc="2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психолого-педагогической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помощи.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10373" y="4929632"/>
            <a:ext cx="1430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групповых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065" y="4929632"/>
            <a:ext cx="602297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5080" indent="-172720">
              <a:lnSpc>
                <a:spcPts val="2590"/>
              </a:lnSpc>
              <a:spcBef>
                <a:spcPts val="425"/>
              </a:spcBef>
              <a:tabLst>
                <a:tab pos="2484755" algn="l"/>
                <a:tab pos="5531485" algn="l"/>
              </a:tabLst>
            </a:pPr>
            <a:r>
              <a:rPr sz="2400" spc="-530" dirty="0">
                <a:latin typeface="Wingdings"/>
                <a:cs typeface="Wingdings"/>
              </a:rPr>
              <a:t></a:t>
            </a:r>
            <a:r>
              <a:rPr sz="2400" spc="-5" dirty="0">
                <a:latin typeface="Times New Roman"/>
                <a:cs typeface="Times New Roman"/>
              </a:rPr>
              <a:t>Разраб</a:t>
            </a:r>
            <a:r>
              <a:rPr sz="2400" spc="-3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1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и	</a:t>
            </a:r>
            <a:r>
              <a:rPr sz="2400" spc="-5" dirty="0">
                <a:latin typeface="Times New Roman"/>
                <a:cs typeface="Times New Roman"/>
              </a:rPr>
              <a:t>инд</a:t>
            </a:r>
            <a:r>
              <a:rPr sz="2400" spc="1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вид</a:t>
            </a:r>
            <a:r>
              <a:rPr sz="2400" spc="-15" dirty="0">
                <a:latin typeface="Times New Roman"/>
                <a:cs typeface="Times New Roman"/>
              </a:rPr>
              <a:t>у</a:t>
            </a:r>
            <a:r>
              <a:rPr sz="2400" spc="2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льны</a:t>
            </a:r>
            <a:r>
              <a:rPr sz="2400" dirty="0">
                <a:latin typeface="Times New Roman"/>
                <a:cs typeface="Times New Roman"/>
              </a:rPr>
              <a:t>х	</a:t>
            </a:r>
            <a:r>
              <a:rPr sz="2400" spc="-5" dirty="0">
                <a:latin typeface="Times New Roman"/>
                <a:cs typeface="Times New Roman"/>
              </a:rPr>
              <a:t>или  профилактических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программ.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25851" y="1238250"/>
            <a:ext cx="990600" cy="497205"/>
            <a:chOff x="3125851" y="1238250"/>
            <a:chExt cx="990600" cy="497205"/>
          </a:xfrm>
        </p:grpSpPr>
        <p:sp>
          <p:nvSpPr>
            <p:cNvPr id="10" name="object 10"/>
            <p:cNvSpPr/>
            <p:nvPr/>
          </p:nvSpPr>
          <p:spPr>
            <a:xfrm>
              <a:off x="3132201" y="1244600"/>
              <a:ext cx="977900" cy="484505"/>
            </a:xfrm>
            <a:custGeom>
              <a:avLst/>
              <a:gdLst/>
              <a:ahLst/>
              <a:cxnLst/>
              <a:rect l="l" t="t" r="r" b="b"/>
              <a:pathLst>
                <a:path w="977900" h="484505">
                  <a:moveTo>
                    <a:pt x="735711" y="0"/>
                  </a:moveTo>
                  <a:lnTo>
                    <a:pt x="735711" y="121030"/>
                  </a:lnTo>
                  <a:lnTo>
                    <a:pt x="0" y="121030"/>
                  </a:lnTo>
                  <a:lnTo>
                    <a:pt x="0" y="363092"/>
                  </a:lnTo>
                  <a:lnTo>
                    <a:pt x="735711" y="363092"/>
                  </a:lnTo>
                  <a:lnTo>
                    <a:pt x="735711" y="484250"/>
                  </a:lnTo>
                  <a:lnTo>
                    <a:pt x="977900" y="242062"/>
                  </a:lnTo>
                  <a:lnTo>
                    <a:pt x="735711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32201" y="1244600"/>
              <a:ext cx="977900" cy="484505"/>
            </a:xfrm>
            <a:custGeom>
              <a:avLst/>
              <a:gdLst/>
              <a:ahLst/>
              <a:cxnLst/>
              <a:rect l="l" t="t" r="r" b="b"/>
              <a:pathLst>
                <a:path w="977900" h="484505">
                  <a:moveTo>
                    <a:pt x="0" y="121030"/>
                  </a:moveTo>
                  <a:lnTo>
                    <a:pt x="735711" y="121030"/>
                  </a:lnTo>
                  <a:lnTo>
                    <a:pt x="735711" y="0"/>
                  </a:lnTo>
                  <a:lnTo>
                    <a:pt x="977900" y="242062"/>
                  </a:lnTo>
                  <a:lnTo>
                    <a:pt x="735711" y="484250"/>
                  </a:lnTo>
                  <a:lnTo>
                    <a:pt x="735711" y="363092"/>
                  </a:lnTo>
                  <a:lnTo>
                    <a:pt x="0" y="363092"/>
                  </a:lnTo>
                  <a:lnTo>
                    <a:pt x="0" y="121030"/>
                  </a:lnTo>
                  <a:close/>
                </a:path>
              </a:pathLst>
            </a:custGeom>
            <a:ln w="1270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011551" y="1990725"/>
            <a:ext cx="1968500" cy="925830"/>
            <a:chOff x="3011551" y="1990725"/>
            <a:chExt cx="1968500" cy="925830"/>
          </a:xfrm>
        </p:grpSpPr>
        <p:sp>
          <p:nvSpPr>
            <p:cNvPr id="13" name="object 13"/>
            <p:cNvSpPr/>
            <p:nvPr/>
          </p:nvSpPr>
          <p:spPr>
            <a:xfrm>
              <a:off x="3017901" y="2425700"/>
              <a:ext cx="977900" cy="484505"/>
            </a:xfrm>
            <a:custGeom>
              <a:avLst/>
              <a:gdLst/>
              <a:ahLst/>
              <a:cxnLst/>
              <a:rect l="l" t="t" r="r" b="b"/>
              <a:pathLst>
                <a:path w="977900" h="484505">
                  <a:moveTo>
                    <a:pt x="735711" y="0"/>
                  </a:moveTo>
                  <a:lnTo>
                    <a:pt x="735711" y="121030"/>
                  </a:lnTo>
                  <a:lnTo>
                    <a:pt x="0" y="121030"/>
                  </a:lnTo>
                  <a:lnTo>
                    <a:pt x="0" y="363092"/>
                  </a:lnTo>
                  <a:lnTo>
                    <a:pt x="735711" y="363092"/>
                  </a:lnTo>
                  <a:lnTo>
                    <a:pt x="735711" y="484124"/>
                  </a:lnTo>
                  <a:lnTo>
                    <a:pt x="977900" y="242062"/>
                  </a:lnTo>
                  <a:lnTo>
                    <a:pt x="735711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17901" y="2425700"/>
              <a:ext cx="977900" cy="484505"/>
            </a:xfrm>
            <a:custGeom>
              <a:avLst/>
              <a:gdLst/>
              <a:ahLst/>
              <a:cxnLst/>
              <a:rect l="l" t="t" r="r" b="b"/>
              <a:pathLst>
                <a:path w="977900" h="484505">
                  <a:moveTo>
                    <a:pt x="0" y="121030"/>
                  </a:moveTo>
                  <a:lnTo>
                    <a:pt x="735711" y="121030"/>
                  </a:lnTo>
                  <a:lnTo>
                    <a:pt x="735711" y="0"/>
                  </a:lnTo>
                  <a:lnTo>
                    <a:pt x="977900" y="242062"/>
                  </a:lnTo>
                  <a:lnTo>
                    <a:pt x="735711" y="484124"/>
                  </a:lnTo>
                  <a:lnTo>
                    <a:pt x="735711" y="363092"/>
                  </a:lnTo>
                  <a:lnTo>
                    <a:pt x="0" y="363092"/>
                  </a:lnTo>
                  <a:lnTo>
                    <a:pt x="0" y="121030"/>
                  </a:lnTo>
                  <a:close/>
                </a:path>
              </a:pathLst>
            </a:custGeom>
            <a:ln w="1270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95801" y="1997075"/>
              <a:ext cx="977900" cy="485775"/>
            </a:xfrm>
            <a:custGeom>
              <a:avLst/>
              <a:gdLst/>
              <a:ahLst/>
              <a:cxnLst/>
              <a:rect l="l" t="t" r="r" b="b"/>
              <a:pathLst>
                <a:path w="977900" h="485775">
                  <a:moveTo>
                    <a:pt x="734949" y="0"/>
                  </a:moveTo>
                  <a:lnTo>
                    <a:pt x="734949" y="121412"/>
                  </a:lnTo>
                  <a:lnTo>
                    <a:pt x="0" y="121412"/>
                  </a:lnTo>
                  <a:lnTo>
                    <a:pt x="0" y="364363"/>
                  </a:lnTo>
                  <a:lnTo>
                    <a:pt x="734949" y="364363"/>
                  </a:lnTo>
                  <a:lnTo>
                    <a:pt x="734949" y="485775"/>
                  </a:lnTo>
                  <a:lnTo>
                    <a:pt x="977900" y="242824"/>
                  </a:lnTo>
                  <a:lnTo>
                    <a:pt x="734949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95801" y="1997075"/>
              <a:ext cx="977900" cy="485775"/>
            </a:xfrm>
            <a:custGeom>
              <a:avLst/>
              <a:gdLst/>
              <a:ahLst/>
              <a:cxnLst/>
              <a:rect l="l" t="t" r="r" b="b"/>
              <a:pathLst>
                <a:path w="977900" h="485775">
                  <a:moveTo>
                    <a:pt x="0" y="121412"/>
                  </a:moveTo>
                  <a:lnTo>
                    <a:pt x="734949" y="121412"/>
                  </a:lnTo>
                  <a:lnTo>
                    <a:pt x="734949" y="0"/>
                  </a:lnTo>
                  <a:lnTo>
                    <a:pt x="977900" y="242824"/>
                  </a:lnTo>
                  <a:lnTo>
                    <a:pt x="734949" y="485775"/>
                  </a:lnTo>
                  <a:lnTo>
                    <a:pt x="734949" y="364363"/>
                  </a:lnTo>
                  <a:lnTo>
                    <a:pt x="0" y="364363"/>
                  </a:lnTo>
                  <a:lnTo>
                    <a:pt x="0" y="121412"/>
                  </a:lnTo>
                  <a:close/>
                </a:path>
              </a:pathLst>
            </a:custGeom>
            <a:ln w="1270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9089" y="360375"/>
            <a:ext cx="40151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Факторы</a:t>
            </a:r>
            <a:r>
              <a:rPr sz="4400" spc="-60" dirty="0"/>
              <a:t> </a:t>
            </a:r>
            <a:r>
              <a:rPr sz="4400" spc="-20" dirty="0"/>
              <a:t>риска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8416" y="1319911"/>
            <a:ext cx="8514080" cy="2988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b="1" i="1" spc="-50" dirty="0">
                <a:solidFill>
                  <a:srgbClr val="006FC0"/>
                </a:solidFill>
                <a:latin typeface="Times New Roman"/>
                <a:cs typeface="Times New Roman"/>
              </a:rPr>
              <a:t>КАЧЕСТВА</a:t>
            </a:r>
            <a:r>
              <a:rPr sz="2800" b="1" i="1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И УСЛОВИЯ,</a:t>
            </a:r>
            <a:r>
              <a:rPr sz="2800" b="1" i="1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i="1" spc="-40" dirty="0">
                <a:solidFill>
                  <a:srgbClr val="006FC0"/>
                </a:solidFill>
                <a:latin typeface="Times New Roman"/>
                <a:cs typeface="Times New Roman"/>
              </a:rPr>
              <a:t>РЕГУЛИРУЮЩИЕ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190"/>
              </a:lnSpc>
            </a:pPr>
            <a:r>
              <a:rPr sz="2800" b="1" i="1" spc="-15" dirty="0">
                <a:solidFill>
                  <a:srgbClr val="006FC0"/>
                </a:solidFill>
                <a:latin typeface="Times New Roman"/>
                <a:cs typeface="Times New Roman"/>
              </a:rPr>
              <a:t>ВЗАИМООТНОШЕНИЯ</a:t>
            </a:r>
            <a:r>
              <a:rPr sz="2800" b="1" i="1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ЛИЧНОСТИ</a:t>
            </a:r>
            <a:r>
              <a:rPr sz="2800" b="1" i="1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И </a:t>
            </a:r>
            <a:r>
              <a:rPr sz="2800"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СОЦИУМА:</a:t>
            </a:r>
            <a:endParaRPr sz="2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40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3200" b="1" dirty="0">
                <a:latin typeface="Times New Roman"/>
                <a:cs typeface="Times New Roman"/>
              </a:rPr>
              <a:t>Потребность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latin typeface="Times New Roman"/>
                <a:cs typeface="Times New Roman"/>
              </a:rPr>
              <a:t>одобрении</a:t>
            </a:r>
            <a:endParaRPr sz="32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420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3200" b="1" spc="-10" dirty="0">
                <a:latin typeface="Times New Roman"/>
                <a:cs typeface="Times New Roman"/>
              </a:rPr>
              <a:t>Подверженность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влиянию</a:t>
            </a:r>
            <a:r>
              <a:rPr sz="3200" b="1" spc="-5" dirty="0">
                <a:latin typeface="Times New Roman"/>
                <a:cs typeface="Times New Roman"/>
              </a:rPr>
              <a:t> группы</a:t>
            </a:r>
            <a:endParaRPr sz="32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420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3200" b="1" dirty="0">
                <a:latin typeface="Times New Roman"/>
                <a:cs typeface="Times New Roman"/>
              </a:rPr>
              <a:t>Принятие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асоциальных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установок </a:t>
            </a:r>
            <a:r>
              <a:rPr sz="3200" b="1" spc="-10" dirty="0">
                <a:latin typeface="Times New Roman"/>
                <a:cs typeface="Times New Roman"/>
              </a:rPr>
              <a:t>социума</a:t>
            </a:r>
            <a:endParaRPr sz="32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340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3200" b="1" spc="-10" dirty="0">
                <a:latin typeface="Times New Roman"/>
                <a:cs typeface="Times New Roman"/>
              </a:rPr>
              <a:t>Наркопотребление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социальном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окружении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2070" y="401828"/>
            <a:ext cx="4968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45" dirty="0">
                <a:solidFill>
                  <a:srgbClr val="006FC0"/>
                </a:solidFill>
                <a:latin typeface="Times New Roman"/>
                <a:cs typeface="Times New Roman"/>
              </a:rPr>
              <a:t>КАЧЕСТВА,</a:t>
            </a:r>
            <a:r>
              <a:rPr sz="2800" b="1" i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ВЛИЯЮЩИЕ</a:t>
            </a:r>
            <a:r>
              <a:rPr sz="2800" b="1" i="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НА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0738" y="785875"/>
            <a:ext cx="6471285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036445" marR="5080" indent="-2024380">
              <a:lnSpc>
                <a:spcPts val="3030"/>
              </a:lnSpc>
              <a:spcBef>
                <a:spcPts val="470"/>
              </a:spcBef>
            </a:pPr>
            <a:r>
              <a:rPr sz="2800" i="1" spc="-25" dirty="0">
                <a:latin typeface="Times New Roman"/>
                <a:cs typeface="Times New Roman"/>
              </a:rPr>
              <a:t>ИНДИВИДУАЛЬНЫЕ</a:t>
            </a:r>
            <a:r>
              <a:rPr sz="2800" i="1" spc="45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Times New Roman"/>
                <a:cs typeface="Times New Roman"/>
              </a:rPr>
              <a:t>ОСОБЕННОСТИ </a:t>
            </a:r>
            <a:r>
              <a:rPr sz="2800" i="1" spc="-685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ПОВЕДЕНИЯ: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1980413"/>
            <a:ext cx="3937635" cy="21869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3200" b="1" dirty="0">
                <a:latin typeface="Times New Roman"/>
                <a:cs typeface="Times New Roman"/>
              </a:rPr>
              <a:t>Склонность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к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риску</a:t>
            </a:r>
            <a:endParaRPr sz="32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409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Импульсивность</a:t>
            </a:r>
            <a:endParaRPr sz="32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420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3200" b="1" spc="-25" dirty="0">
                <a:latin typeface="Times New Roman"/>
                <a:cs typeface="Times New Roman"/>
              </a:rPr>
              <a:t>Тревожность</a:t>
            </a:r>
            <a:endParaRPr sz="32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420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3200" b="1" spc="-15" dirty="0">
                <a:latin typeface="Times New Roman"/>
                <a:cs typeface="Times New Roman"/>
              </a:rPr>
              <a:t>Фрустрация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4951" y="1557400"/>
            <a:ext cx="2989199" cy="3166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594" y="350342"/>
            <a:ext cx="45523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Факторы</a:t>
            </a:r>
            <a:r>
              <a:rPr sz="4400" spc="-70" dirty="0"/>
              <a:t> </a:t>
            </a:r>
            <a:r>
              <a:rPr sz="4400" dirty="0"/>
              <a:t>защиты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38452" y="1261173"/>
            <a:ext cx="6445885" cy="272859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045844">
              <a:lnSpc>
                <a:spcPct val="100000"/>
              </a:lnSpc>
              <a:spcBef>
                <a:spcPts val="505"/>
              </a:spcBef>
            </a:pPr>
            <a:r>
              <a:rPr sz="3200" spc="-100" dirty="0">
                <a:latin typeface="Wingdings"/>
                <a:cs typeface="Wingdings"/>
              </a:rPr>
              <a:t></a:t>
            </a:r>
            <a:r>
              <a:rPr sz="3200" b="1" spc="-100" dirty="0">
                <a:latin typeface="Times New Roman"/>
                <a:cs typeface="Times New Roman"/>
              </a:rPr>
              <a:t>Принятие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родителями</a:t>
            </a:r>
            <a:endParaRPr sz="3200">
              <a:latin typeface="Times New Roman"/>
              <a:cs typeface="Times New Roman"/>
            </a:endParaRPr>
          </a:p>
          <a:p>
            <a:pPr marL="504825">
              <a:lnSpc>
                <a:spcPct val="100000"/>
              </a:lnSpc>
              <a:spcBef>
                <a:spcPts val="409"/>
              </a:spcBef>
            </a:pPr>
            <a:r>
              <a:rPr sz="3200" spc="-105" dirty="0">
                <a:latin typeface="Wingdings"/>
                <a:cs typeface="Wingdings"/>
              </a:rPr>
              <a:t></a:t>
            </a:r>
            <a:r>
              <a:rPr sz="3200" b="1" spc="-105" dirty="0">
                <a:latin typeface="Times New Roman"/>
                <a:cs typeface="Times New Roman"/>
              </a:rPr>
              <a:t>Принятие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одноклассниками</a:t>
            </a:r>
            <a:endParaRPr sz="3200">
              <a:latin typeface="Times New Roman"/>
              <a:cs typeface="Times New Roman"/>
            </a:endParaRPr>
          </a:p>
          <a:p>
            <a:pPr marL="867410">
              <a:lnSpc>
                <a:spcPct val="100000"/>
              </a:lnSpc>
              <a:spcBef>
                <a:spcPts val="420"/>
              </a:spcBef>
            </a:pPr>
            <a:r>
              <a:rPr sz="3200" spc="-85" dirty="0">
                <a:latin typeface="Wingdings"/>
                <a:cs typeface="Wingdings"/>
              </a:rPr>
              <a:t></a:t>
            </a:r>
            <a:r>
              <a:rPr sz="3200" b="1" spc="-85" dirty="0">
                <a:latin typeface="Times New Roman"/>
                <a:cs typeface="Times New Roman"/>
              </a:rPr>
              <a:t>Социальная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активность</a:t>
            </a:r>
            <a:endParaRPr sz="3200">
              <a:latin typeface="Times New Roman"/>
              <a:cs typeface="Times New Roman"/>
            </a:endParaRPr>
          </a:p>
          <a:p>
            <a:pPr marL="763905">
              <a:lnSpc>
                <a:spcPct val="100000"/>
              </a:lnSpc>
              <a:spcBef>
                <a:spcPts val="420"/>
              </a:spcBef>
            </a:pPr>
            <a:r>
              <a:rPr sz="3200" spc="-80" dirty="0">
                <a:latin typeface="Wingdings"/>
                <a:cs typeface="Wingdings"/>
              </a:rPr>
              <a:t></a:t>
            </a:r>
            <a:r>
              <a:rPr sz="3200" b="1" spc="-80" dirty="0">
                <a:latin typeface="Times New Roman"/>
                <a:cs typeface="Times New Roman"/>
              </a:rPr>
              <a:t>Самоконтроль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latin typeface="Times New Roman"/>
                <a:cs typeface="Times New Roman"/>
              </a:rPr>
              <a:t>поведения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3200" spc="-50" dirty="0">
                <a:latin typeface="Wingdings"/>
                <a:cs typeface="Wingdings"/>
              </a:rPr>
              <a:t></a:t>
            </a:r>
            <a:r>
              <a:rPr sz="3200" b="1" spc="-50" dirty="0">
                <a:latin typeface="Times New Roman"/>
                <a:cs typeface="Times New Roman"/>
              </a:rPr>
              <a:t>Самоэффективность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(self-efficacy)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6301" y="4076700"/>
            <a:ext cx="3962400" cy="2076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910714" marR="5080" indent="-154305">
              <a:lnSpc>
                <a:spcPts val="3460"/>
              </a:lnSpc>
              <a:spcBef>
                <a:spcPts val="535"/>
              </a:spcBef>
            </a:pPr>
            <a:r>
              <a:rPr spc="-5" dirty="0"/>
              <a:t>Стандартное обращение </a:t>
            </a:r>
            <a:r>
              <a:rPr spc="-10" dirty="0"/>
              <a:t>перед </a:t>
            </a:r>
            <a:r>
              <a:rPr spc="-785" dirty="0"/>
              <a:t> </a:t>
            </a:r>
            <a:r>
              <a:rPr spc="-25" dirty="0"/>
              <a:t>началом</a:t>
            </a:r>
            <a:r>
              <a:rPr spc="-40" dirty="0"/>
              <a:t> </a:t>
            </a:r>
            <a:r>
              <a:rPr spc="-5" dirty="0"/>
              <a:t>тестирования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4492" y="1559433"/>
            <a:ext cx="8387715" cy="45453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715" indent="508634" algn="just">
              <a:lnSpc>
                <a:spcPct val="90000"/>
              </a:lnSpc>
              <a:spcBef>
                <a:spcPts val="385"/>
              </a:spcBef>
            </a:pPr>
            <a:r>
              <a:rPr sz="2400" spc="-10" dirty="0">
                <a:latin typeface="Times New Roman"/>
                <a:cs typeface="Times New Roman"/>
              </a:rPr>
              <a:t>«Каждый</a:t>
            </a:r>
            <a:r>
              <a:rPr sz="2400" spc="-5" dirty="0">
                <a:latin typeface="Times New Roman"/>
                <a:cs typeface="Times New Roman"/>
              </a:rPr>
              <a:t> человек</a:t>
            </a:r>
            <a:r>
              <a:rPr sz="2400" dirty="0">
                <a:latin typeface="Times New Roman"/>
                <a:cs typeface="Times New Roman"/>
              </a:rPr>
              <a:t> 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жизни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сталкивается</a:t>
            </a:r>
            <a:r>
              <a:rPr sz="2400" dirty="0">
                <a:latin typeface="Times New Roman"/>
                <a:cs typeface="Times New Roman"/>
              </a:rPr>
              <a:t> с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трудностями,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рисками,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но</a:t>
            </a:r>
            <a:r>
              <a:rPr sz="2400" dirty="0">
                <a:latin typeface="Times New Roman"/>
                <a:cs typeface="Times New Roman"/>
              </a:rPr>
              <a:t> все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преодолевают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по-разному.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условиях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трудных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жизненных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ситуаций</a:t>
            </a:r>
            <a:r>
              <a:rPr sz="2400" spc="-5" dirty="0">
                <a:latin typeface="Times New Roman"/>
                <a:cs typeface="Times New Roman"/>
              </a:rPr>
              <a:t> нужно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проявлять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психологическую </a:t>
            </a:r>
            <a:r>
              <a:rPr sz="2400" b="1" i="1" spc="-10" dirty="0">
                <a:latin typeface="Times New Roman"/>
                <a:cs typeface="Times New Roman"/>
              </a:rPr>
              <a:t>устойчивость</a:t>
            </a:r>
            <a:r>
              <a:rPr sz="2400" spc="-10" dirty="0">
                <a:latin typeface="Times New Roman"/>
                <a:cs typeface="Times New Roman"/>
              </a:rPr>
              <a:t>. </a:t>
            </a:r>
            <a:r>
              <a:rPr sz="2400" spc="-15" dirty="0">
                <a:latin typeface="Times New Roman"/>
                <a:cs typeface="Times New Roman"/>
              </a:rPr>
              <a:t>Научиться </a:t>
            </a:r>
            <a:r>
              <a:rPr sz="2400" spc="-20" dirty="0">
                <a:latin typeface="Times New Roman"/>
                <a:cs typeface="Times New Roman"/>
              </a:rPr>
              <a:t>этому </a:t>
            </a:r>
            <a:r>
              <a:rPr sz="2400" spc="-10" dirty="0">
                <a:latin typeface="Times New Roman"/>
                <a:cs typeface="Times New Roman"/>
              </a:rPr>
              <a:t>можно, </a:t>
            </a:r>
            <a:r>
              <a:rPr sz="2400" spc="15" dirty="0">
                <a:latin typeface="Times New Roman"/>
                <a:cs typeface="Times New Roman"/>
              </a:rPr>
              <a:t>если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хорошо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себе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разобраться.</a:t>
            </a:r>
            <a:endParaRPr sz="2400">
              <a:latin typeface="Times New Roman"/>
              <a:cs typeface="Times New Roman"/>
            </a:endParaRPr>
          </a:p>
          <a:p>
            <a:pPr marL="12700" marR="6350" indent="990600" algn="just">
              <a:lnSpc>
                <a:spcPct val="90000"/>
              </a:lnSpc>
              <a:spcBef>
                <a:spcPts val="795"/>
              </a:spcBef>
            </a:pPr>
            <a:r>
              <a:rPr sz="2400" spc="-15" dirty="0">
                <a:latin typeface="Times New Roman"/>
                <a:cs typeface="Times New Roman"/>
              </a:rPr>
              <a:t>Тест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выявит</a:t>
            </a:r>
            <a:r>
              <a:rPr sz="2400" dirty="0">
                <a:latin typeface="Times New Roman"/>
                <a:cs typeface="Times New Roman"/>
              </a:rPr>
              <a:t> степень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вашей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психологической 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устойчивости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трудных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жизненных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ситуациях.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чем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откровеннее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будут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ваши</a:t>
            </a:r>
            <a:r>
              <a:rPr sz="2400" spc="-10" dirty="0">
                <a:latin typeface="Times New Roman"/>
                <a:cs typeface="Times New Roman"/>
              </a:rPr>
              <a:t> ответы,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тем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точнее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получите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результат.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Конфиденциальность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личных </a:t>
            </a:r>
            <a:r>
              <a:rPr sz="2400" dirty="0">
                <a:latin typeface="Times New Roman"/>
                <a:cs typeface="Times New Roman"/>
              </a:rPr>
              <a:t>данных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гарантируется.</a:t>
            </a:r>
            <a:endParaRPr sz="2400">
              <a:latin typeface="Times New Roman"/>
              <a:cs typeface="Times New Roman"/>
            </a:endParaRPr>
          </a:p>
          <a:p>
            <a:pPr marL="12700" marR="5080" indent="304800" algn="just">
              <a:lnSpc>
                <a:spcPct val="90000"/>
              </a:lnSpc>
              <a:spcBef>
                <a:spcPts val="805"/>
              </a:spcBef>
            </a:pPr>
            <a:r>
              <a:rPr sz="2400" spc="5" dirty="0">
                <a:latin typeface="Times New Roman"/>
                <a:cs typeface="Times New Roman"/>
              </a:rPr>
              <a:t>После </a:t>
            </a:r>
            <a:r>
              <a:rPr sz="2400" spc="-10" dirty="0">
                <a:latin typeface="Times New Roman"/>
                <a:cs typeface="Times New Roman"/>
              </a:rPr>
              <a:t>обработки </a:t>
            </a:r>
            <a:r>
              <a:rPr sz="2400" spc="15" dirty="0">
                <a:latin typeface="Times New Roman"/>
                <a:cs typeface="Times New Roman"/>
              </a:rPr>
              <a:t>теста </a:t>
            </a:r>
            <a:r>
              <a:rPr sz="2400" spc="-5" dirty="0">
                <a:latin typeface="Times New Roman"/>
                <a:cs typeface="Times New Roman"/>
              </a:rPr>
              <a:t>вы получите общее представление </a:t>
            </a:r>
            <a:r>
              <a:rPr sz="2400" dirty="0">
                <a:latin typeface="Times New Roman"/>
                <a:cs typeface="Times New Roman"/>
              </a:rPr>
              <a:t>о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своей </a:t>
            </a:r>
            <a:r>
              <a:rPr sz="2400" b="1" i="1" spc="-20" dirty="0">
                <a:latin typeface="Times New Roman"/>
                <a:cs typeface="Times New Roman"/>
              </a:rPr>
              <a:t>психологической </a:t>
            </a:r>
            <a:r>
              <a:rPr sz="2400" b="1" i="1" spc="-10" dirty="0">
                <a:latin typeface="Times New Roman"/>
                <a:cs typeface="Times New Roman"/>
              </a:rPr>
              <a:t>устойчивости</a:t>
            </a:r>
            <a:r>
              <a:rPr sz="2400" spc="-10" dirty="0">
                <a:latin typeface="Times New Roman"/>
                <a:cs typeface="Times New Roman"/>
              </a:rPr>
              <a:t>. </a:t>
            </a:r>
            <a:r>
              <a:rPr sz="2400" spc="-35" dirty="0">
                <a:latin typeface="Times New Roman"/>
                <a:cs typeface="Times New Roman"/>
              </a:rPr>
              <a:t>Те, </a:t>
            </a:r>
            <a:r>
              <a:rPr sz="2400" spc="-50" dirty="0">
                <a:latin typeface="Times New Roman"/>
                <a:cs typeface="Times New Roman"/>
              </a:rPr>
              <a:t>кого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заинтересует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более подробная информация </a:t>
            </a:r>
            <a:r>
              <a:rPr sz="2400" dirty="0">
                <a:latin typeface="Times New Roman"/>
                <a:cs typeface="Times New Roman"/>
              </a:rPr>
              <a:t>о </a:t>
            </a:r>
            <a:r>
              <a:rPr sz="2400" spc="-5" dirty="0">
                <a:latin typeface="Times New Roman"/>
                <a:cs typeface="Times New Roman"/>
              </a:rPr>
              <a:t>своем </a:t>
            </a:r>
            <a:r>
              <a:rPr sz="2400" dirty="0">
                <a:latin typeface="Times New Roman"/>
                <a:cs typeface="Times New Roman"/>
              </a:rPr>
              <a:t>внутреннем мире, могут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подойти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ко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мне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отдельно».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546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Microsoft Sans Serif</vt:lpstr>
      <vt:lpstr>Times New Roman</vt:lpstr>
      <vt:lpstr>Wingdings</vt:lpstr>
      <vt:lpstr>Office Theme</vt:lpstr>
      <vt:lpstr>Единая методика для проведения  социально-психологического  тестирования обучающихся на склонность к употреблению ПАВ</vt:lpstr>
      <vt:lpstr>Единая методика СПТ</vt:lpstr>
      <vt:lpstr>Единая методика СПТ</vt:lpstr>
      <vt:lpstr>Возрастные модификации  единой методики социально- психологического тестирования</vt:lpstr>
      <vt:lpstr>Старые и новые принципы методики</vt:lpstr>
      <vt:lpstr>Факторы риска</vt:lpstr>
      <vt:lpstr>ИНДИВИДУАЛЬНЫЕ ОСОБЕННОСТИ  ПОВЕДЕНИЯ:</vt:lpstr>
      <vt:lpstr>Факторы защиты</vt:lpstr>
      <vt:lpstr>Стандартное обращение перед  началом тестирования</vt:lpstr>
      <vt:lpstr>Компьютерная программа  тестирования предполагает</vt:lpstr>
      <vt:lpstr>Индикаторы недостоверности:</vt:lpstr>
      <vt:lpstr>Обратная связь</vt:lpstr>
      <vt:lpstr>Результаты единой методики СПТ</vt:lpstr>
      <vt:lpstr>Результаты для воспитательной  работы</vt:lpstr>
      <vt:lpstr>Новая методика-  новые возможности!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user</cp:lastModifiedBy>
  <cp:revision>1</cp:revision>
  <dcterms:created xsi:type="dcterms:W3CDTF">2022-09-15T16:42:20Z</dcterms:created>
  <dcterms:modified xsi:type="dcterms:W3CDTF">2022-09-15T16:39:09Z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2022-09-15T00:00:00Z</vt:filetime>
  </property>
</Properties>
</file>