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+mn-cs"/>
      </a:defRPr>
    </a:lvl1pPr>
    <a:lvl2pPr marL="742950" indent="-28575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+mn-cs"/>
      </a:defRPr>
    </a:lvl2pPr>
    <a:lvl3pPr marL="11430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+mn-cs"/>
      </a:defRPr>
    </a:lvl3pPr>
    <a:lvl4pPr marL="16002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+mn-cs"/>
      </a:defRPr>
    </a:lvl4pPr>
    <a:lvl5pPr marL="20574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Пользователь" initials="П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6" y="7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5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-11798300" y="-11796713"/>
            <a:ext cx="11796712" cy="1249045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2051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3225" cy="411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17120383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4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83070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86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57798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96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915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7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32095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7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38022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27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14445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37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30021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481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82381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481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99142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4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42792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5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69369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253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66874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355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99430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45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14306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6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08084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66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37635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76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91759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1ADA631-FA43-4369-8685-2F7F74C7015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8449909-C79F-4DA3-AD8C-272354BE084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7813" y="128588"/>
            <a:ext cx="2055812" cy="5994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28588"/>
            <a:ext cx="6018213" cy="5994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3493D476-24F4-4B83-AA94-F284D19DCD4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1C2E4984-FD08-4625-B2C6-F461088944A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0A16010D-E7F5-4888-89AC-87AB3452CDE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B6410BAE-9B97-4A84-84CA-7E8C944AA9C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A6F46FC-1FA4-494B-8648-088128572CB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84A0E877-4A0F-4440-ADE7-C793B7B79FB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348E4FC-5B33-435B-AFAD-C662ACE6D6B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733668A-F7DB-4EB0-9DA9-9A3733CED3F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21FCE255-1D7C-47DA-AA4A-A41900344B1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8588"/>
            <a:ext cx="8226425" cy="1433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текста заголовка щелкните мышью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структуры щелкните мышью</a:t>
            </a:r>
          </a:p>
          <a:p>
            <a:pPr lvl="1"/>
            <a:r>
              <a:rPr lang="en-GB" smtClean="0"/>
              <a:t>Второй уровень структуры</a:t>
            </a:r>
          </a:p>
          <a:p>
            <a:pPr lvl="2"/>
            <a:r>
              <a:rPr lang="en-GB" smtClean="0"/>
              <a:t>Третий уровень структуры</a:t>
            </a:r>
          </a:p>
          <a:p>
            <a:pPr lvl="3"/>
            <a:r>
              <a:rPr lang="en-GB" smtClean="0"/>
              <a:t>Четвертый уровень структуры</a:t>
            </a:r>
          </a:p>
          <a:p>
            <a:pPr lvl="4"/>
            <a:r>
              <a:rPr lang="en-GB" smtClean="0"/>
              <a:t>Пятый уровень структуры</a:t>
            </a:r>
          </a:p>
          <a:p>
            <a:pPr lvl="4"/>
            <a:r>
              <a:rPr lang="en-GB" smtClean="0"/>
              <a:t>Шестой уровень структуры</a:t>
            </a:r>
          </a:p>
          <a:p>
            <a:pPr lvl="4"/>
            <a:r>
              <a:rPr lang="en-GB" smtClean="0"/>
              <a:t>Седьмой уровень структуры</a:t>
            </a:r>
          </a:p>
          <a:p>
            <a:pPr lvl="4"/>
            <a:r>
              <a:rPr lang="en-GB" smtClean="0"/>
              <a:t>Восьмой уровень структуры</a:t>
            </a:r>
          </a:p>
          <a:p>
            <a:pPr lvl="4"/>
            <a:r>
              <a:rPr lang="en-GB" smtClean="0"/>
              <a:t>Девятый уровень структуры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30425" cy="473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ea typeface="+mn-ea"/>
                <a:cs typeface="+mn-cs"/>
              </a:defRPr>
            </a:lvl1pPr>
          </a:lstStyle>
          <a:p>
            <a:endParaRPr lang="ru-RU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92425" cy="473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ea typeface="+mn-ea"/>
                <a:cs typeface="+mn-cs"/>
              </a:defRPr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30425" cy="473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ea typeface="+mn-ea"/>
                <a:cs typeface="+mn-cs"/>
              </a:defRPr>
            </a:lvl1pPr>
          </a:lstStyle>
          <a:p>
            <a:fld id="{18054F45-4729-4065-88FE-BF9CDC728F68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Lucida Sans Unicode" charset="0"/>
          <a:cs typeface="Lucida Sans Unicode" charset="0"/>
        </a:defRPr>
      </a:lvl2pPr>
      <a:lvl3pPr marL="11430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Lucida Sans Unicode" charset="0"/>
          <a:cs typeface="Lucida Sans Unicode" charset="0"/>
        </a:defRPr>
      </a:lvl3pPr>
      <a:lvl4pPr marL="16002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Lucida Sans Unicode" charset="0"/>
          <a:cs typeface="Lucida Sans Unicode" charset="0"/>
        </a:defRPr>
      </a:lvl4pPr>
      <a:lvl5pPr marL="20574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Lucida Sans Unicode" charset="0"/>
          <a:cs typeface="Lucida Sans Unicode" charset="0"/>
        </a:defRPr>
      </a:lvl5pPr>
      <a:lvl6pPr marL="25146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Lucida Sans Unicode" charset="0"/>
          <a:cs typeface="Lucida Sans Unicode" charset="0"/>
        </a:defRPr>
      </a:lvl6pPr>
      <a:lvl7pPr marL="29718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Lucida Sans Unicode" charset="0"/>
          <a:cs typeface="Lucida Sans Unicode" charset="0"/>
        </a:defRPr>
      </a:lvl7pPr>
      <a:lvl8pPr marL="34290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Lucida Sans Unicode" charset="0"/>
          <a:cs typeface="Lucida Sans Unicode" charset="0"/>
        </a:defRPr>
      </a:lvl8pPr>
      <a:lvl9pPr marL="38862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Lucida Sans Unicode" charset="0"/>
          <a:cs typeface="Lucida Sans Unicode" charset="0"/>
        </a:defRPr>
      </a:lvl9pPr>
    </p:titleStyle>
    <p:bodyStyle>
      <a:lvl1pPr marL="342900" indent="-342900" algn="l" defTabSz="449263" rtl="0" fontAlgn="base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fontAlgn="base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-684213" y="2801938"/>
            <a:ext cx="9144001" cy="15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74" name="WordArt 2"/>
          <p:cNvSpPr>
            <a:spLocks noChangeArrowheads="1" noChangeShapeType="1" noTextEdit="1"/>
          </p:cNvSpPr>
          <p:nvPr/>
        </p:nvSpPr>
        <p:spPr bwMode="auto">
          <a:xfrm>
            <a:off x="533400" y="1295400"/>
            <a:ext cx="8143875" cy="8286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9080">
                  <a:solidFill>
                    <a:srgbClr val="99CCFF"/>
                  </a:solidFill>
                  <a:miter lim="800000"/>
                  <a:headEnd/>
                  <a:tailEnd/>
                </a:ln>
                <a:solidFill>
                  <a:srgbClr val="0066CC"/>
                </a:solidFill>
                <a:effectLst>
                  <a:outerShdw dist="17819" dir="2700000" algn="ctr" rotWithShape="0">
                    <a:srgbClr val="990000"/>
                  </a:outerShdw>
                </a:effectLst>
                <a:latin typeface="Impact"/>
              </a:rPr>
              <a:t>Воспитание толерантности</a:t>
            </a: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-684213" y="2801938"/>
            <a:ext cx="9144001" cy="15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09800" y="2590800"/>
            <a:ext cx="3581400" cy="3536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6000750" y="4953000"/>
            <a:ext cx="3143249" cy="92551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b="1" dirty="0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Выполнила: </a:t>
            </a:r>
            <a:r>
              <a:rPr lang="ru-RU" b="1" dirty="0" smtClean="0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Ковалева Н.Б.</a:t>
            </a:r>
            <a:endParaRPr lang="ru-RU" b="1" dirty="0">
              <a:solidFill>
                <a:srgbClr val="000000"/>
              </a:solidFill>
              <a:latin typeface="Times New Roman" pitchFamily="16" charset="0"/>
              <a:ea typeface="Lucida Sans Unicode" charset="0"/>
              <a:cs typeface="Lucida Sans Unicode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b="1" dirty="0" smtClean="0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Социальный педагог </a:t>
            </a:r>
            <a:r>
              <a:rPr lang="ru-RU" b="1" dirty="0" smtClean="0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МБОУ СОШ 29 с.Цыпка</a:t>
            </a:r>
            <a:endParaRPr lang="ru-RU" b="1" dirty="0">
              <a:solidFill>
                <a:srgbClr val="000000"/>
              </a:solidFill>
              <a:latin typeface="Times New Roman" pitchFamily="16" charset="0"/>
              <a:ea typeface="Lucida Sans Unicode" charset="0"/>
              <a:cs typeface="Lucida Sans Unicode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2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228600" y="715963"/>
            <a:ext cx="8458200" cy="5307012"/>
          </a:xfrm>
          <a:prstGeom prst="rect">
            <a:avLst/>
          </a:prstGeom>
          <a:solidFill>
            <a:srgbClr val="FFFF99">
              <a:alpha val="0"/>
            </a:srgbClr>
          </a:solidFill>
          <a:ln w="34920">
            <a:solidFill>
              <a:srgbClr val="FF99CC"/>
            </a:solidFill>
            <a:miter lim="800000"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6" charset="0"/>
                <a:ea typeface="Lucida Sans Unicode" charset="0"/>
                <a:cs typeface="Lucida Sans Unicode" charset="0"/>
              </a:rPr>
              <a:t>В «Декларации принципов толерантности» ЮНЕСКО</a:t>
            </a: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1000" b="1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6" charset="0"/>
              <a:ea typeface="Lucida Sans Unicode" charset="0"/>
              <a:cs typeface="Lucida Sans Unicode" charset="0"/>
            </a:endParaRP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6" charset="0"/>
                <a:ea typeface="Lucida Sans Unicode" charset="0"/>
                <a:cs typeface="Lucida Sans Unicode" charset="0"/>
              </a:rPr>
              <a:t> мы найдем следующие формулировки толерантности:</a:t>
            </a: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240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6" charset="0"/>
              <a:ea typeface="Lucida Sans Unicode" charset="0"/>
              <a:cs typeface="Lucida Sans Unicode" charset="0"/>
            </a:endParaRPr>
          </a:p>
          <a:p>
            <a:pPr algn="just"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b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ru-RU" sz="2000" b="1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«Толерантность означает уважение, принятие и понимание многообразия культур нашего мира, форм самовыражения и способов проявлений человеческой индивидуальности».</a:t>
            </a:r>
          </a:p>
          <a:p>
            <a:pPr algn="just">
              <a:buClrTx/>
              <a:buSz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2000">
              <a:solidFill>
                <a:srgbClr val="000000"/>
              </a:solidFill>
              <a:latin typeface="Times New Roman" pitchFamily="16" charset="0"/>
              <a:ea typeface="Lucida Sans Unicode" charset="0"/>
              <a:cs typeface="Lucida Sans Unicode" charset="0"/>
            </a:endParaRPr>
          </a:p>
          <a:p>
            <a:pPr algn="just">
              <a:buFont typeface="Times New Roman" pitchFamily="16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b="1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 «Толерантности способствуют знания, открытость, свобода мысли, совести и убеждений».</a:t>
            </a:r>
          </a:p>
          <a:p>
            <a:pPr algn="just">
              <a:buClrTx/>
              <a:buSz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2000">
              <a:solidFill>
                <a:srgbClr val="000000"/>
              </a:solidFill>
              <a:latin typeface="Times New Roman" pitchFamily="16" charset="0"/>
              <a:ea typeface="Lucida Sans Unicode" charset="0"/>
              <a:cs typeface="Lucida Sans Unicode" charset="0"/>
            </a:endParaRPr>
          </a:p>
          <a:p>
            <a:pPr algn="just">
              <a:buFont typeface="Times New Roman" pitchFamily="16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b="1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 «Толерантность – не терпимое отношение к несправедливости (в смысле внутреннего сопротивления), не отказ от своих убеждений или уступка чужим, не снисхождение или потворство, а активное  отношение, признание и уважение прав и свобод человека.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500"/>
                                        <p:tgtEl>
                                          <p:spTgt spid="122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22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500" fill="hold"/>
                                        <p:tgtEl>
                                          <p:spTgt spid="122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3" name="Group 1"/>
          <p:cNvGraphicFramePr>
            <a:graphicFrameLocks noGrp="1"/>
          </p:cNvGraphicFramePr>
          <p:nvPr/>
        </p:nvGraphicFramePr>
        <p:xfrm>
          <a:off x="381000" y="1981200"/>
          <a:ext cx="8307388" cy="3918814"/>
        </p:xfrm>
        <a:graphic>
          <a:graphicData uri="http://schemas.openxmlformats.org/drawingml/2006/table">
            <a:tbl>
              <a:tblPr/>
              <a:tblGrid>
                <a:gridCol w="4154488"/>
                <a:gridCol w="4152900"/>
              </a:tblGrid>
              <a:tr h="460375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6" charset="0"/>
                        </a:rPr>
                        <a:t>Толерантная личность</a:t>
                      </a:r>
                    </a:p>
                  </a:txBody>
                  <a:tcPr marL="90000" marR="90000" marT="107352" marB="46800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6" charset="0"/>
                        </a:rPr>
                        <a:t>Интолерантная личность</a:t>
                      </a:r>
                    </a:p>
                  </a:txBody>
                  <a:tcPr marL="90000" marR="90000" marT="107352" marB="46800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46463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6" charset="0"/>
                        </a:rPr>
                        <a:t>Уважение мнения других</a:t>
                      </a:r>
                    </a:p>
                    <a:p>
                      <a:pPr marL="0" marR="0" lvl="0" indent="0" algn="ctr" defTabSz="449263" rtl="0" eaLnBrk="0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6" charset="0"/>
                        </a:rPr>
                        <a:t>Доброжелательность</a:t>
                      </a:r>
                    </a:p>
                    <a:p>
                      <a:pPr marL="0" marR="0" lvl="0" indent="0" algn="ctr" defTabSz="449263" rtl="0" eaLnBrk="0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6" charset="0"/>
                        </a:rPr>
                        <a:t>Желание что-либо делать вместе</a:t>
                      </a:r>
                    </a:p>
                    <a:p>
                      <a:pPr marL="0" marR="0" lvl="0" indent="0" algn="ctr" defTabSz="449263" rtl="0" eaLnBrk="0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6" charset="0"/>
                        </a:rPr>
                        <a:t>Понимание и принятие</a:t>
                      </a:r>
                    </a:p>
                    <a:p>
                      <a:pPr marL="0" marR="0" lvl="0" indent="0" algn="ctr" defTabSz="449263" rtl="0" eaLnBrk="0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6" charset="0"/>
                        </a:rPr>
                        <a:t>Чуткость</a:t>
                      </a:r>
                    </a:p>
                    <a:p>
                      <a:pPr marL="0" marR="0" lvl="0" indent="0" algn="ctr" defTabSz="449263" rtl="0" eaLnBrk="0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6" charset="0"/>
                        </a:rPr>
                        <a:t>Любознательность</a:t>
                      </a:r>
                    </a:p>
                    <a:p>
                      <a:pPr marL="0" marR="0" lvl="0" indent="0" algn="ctr" defTabSz="449263" rtl="0" eaLnBrk="0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6" charset="0"/>
                        </a:rPr>
                        <a:t>Снисходительность</a:t>
                      </a:r>
                    </a:p>
                    <a:p>
                      <a:pPr marL="0" marR="0" lvl="0" indent="0" algn="ctr" defTabSz="449263" rtl="0" eaLnBrk="0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6" charset="0"/>
                        </a:rPr>
                        <a:t>Доверие</a:t>
                      </a:r>
                    </a:p>
                    <a:p>
                      <a:pPr marL="0" marR="0" lvl="0" indent="0" algn="ctr" defTabSz="449263" rtl="0" eaLnBrk="0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Г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6" charset="0"/>
                        </a:rPr>
                        <a:t>уманизм</a:t>
                      </a:r>
                    </a:p>
                  </a:txBody>
                  <a:tcPr marL="90000" marR="90000" marT="97200" marB="46800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6" charset="0"/>
                        </a:rPr>
                        <a:t>Непонимание</a:t>
                      </a:r>
                    </a:p>
                    <a:p>
                      <a:pPr marL="0" marR="0" lvl="0" indent="0" algn="ctr" defTabSz="449263" rtl="0" eaLnBrk="0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6" charset="0"/>
                        </a:rPr>
                        <a:t>Игнорирование</a:t>
                      </a:r>
                    </a:p>
                    <a:p>
                      <a:pPr marL="0" marR="0" lvl="0" indent="0" algn="ctr" defTabSz="449263" rtl="0" eaLnBrk="0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6" charset="0"/>
                        </a:rPr>
                        <a:t>Эгоизм</a:t>
                      </a:r>
                    </a:p>
                    <a:p>
                      <a:pPr marL="0" marR="0" lvl="0" indent="0" algn="ctr" defTabSz="449263" rtl="0" eaLnBrk="0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6" charset="0"/>
                        </a:rPr>
                        <a:t>Нетерпимость</a:t>
                      </a:r>
                    </a:p>
                    <a:p>
                      <a:pPr marL="0" marR="0" lvl="0" indent="0" algn="ctr" defTabSz="449263" rtl="0" eaLnBrk="0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6" charset="0"/>
                        </a:rPr>
                        <a:t>Выражение пренебрежения</a:t>
                      </a:r>
                    </a:p>
                    <a:p>
                      <a:pPr marL="0" marR="0" lvl="0" indent="0" algn="ctr" defTabSz="449263" rtl="0" eaLnBrk="0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6" charset="0"/>
                        </a:rPr>
                        <a:t>Раздражительность</a:t>
                      </a:r>
                    </a:p>
                    <a:p>
                      <a:pPr marL="0" marR="0" lvl="0" indent="0" algn="ctr" defTabSz="449263" rtl="0" eaLnBrk="0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6" charset="0"/>
                        </a:rPr>
                        <a:t>Равнодушие</a:t>
                      </a:r>
                    </a:p>
                    <a:p>
                      <a:pPr marL="0" marR="0" lvl="0" indent="0" algn="ctr" defTabSz="449263" rtl="0" eaLnBrk="0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6" charset="0"/>
                        </a:rPr>
                        <a:t>Цинизм</a:t>
                      </a:r>
                    </a:p>
                    <a:p>
                      <a:pPr marL="0" marR="0" lvl="0" indent="0" algn="ctr" defTabSz="449263" rtl="0" eaLnBrk="0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6" charset="0"/>
                        </a:rPr>
                        <a:t>Немотивированная агрессивность</a:t>
                      </a:r>
                    </a:p>
                  </a:txBody>
                  <a:tcPr marL="90000" marR="90000" marT="97200" marB="46800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330" name="Text Box 18"/>
          <p:cNvSpPr txBox="1">
            <a:spLocks noChangeArrowheads="1"/>
          </p:cNvSpPr>
          <p:nvPr/>
        </p:nvSpPr>
        <p:spPr bwMode="auto">
          <a:xfrm>
            <a:off x="1827213" y="685800"/>
            <a:ext cx="5449887" cy="70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4000" b="1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  <a:ea typeface="Lucida Sans Unicode" charset="0"/>
                <a:cs typeface="Lucida Sans Unicode" charset="0"/>
              </a:rPr>
              <a:t>Особенности личности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2000"/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1" dur="2000"/>
                                        <p:tgtEl>
                                          <p:spTgt spid="13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304800" y="-1588"/>
            <a:ext cx="8534400" cy="6161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  <a:ea typeface="Lucida Sans Unicode" charset="0"/>
                <a:cs typeface="Lucida Sans Unicode" charset="0"/>
              </a:rPr>
              <a:t>Советы интолерантному человеку</a:t>
            </a: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10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6" charset="0"/>
              <a:ea typeface="Lucida Sans Unicode" charset="0"/>
              <a:cs typeface="Lucida Sans Unicode" charset="0"/>
            </a:endParaRP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b="1" i="1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*  </a:t>
            </a:r>
            <a:r>
              <a:rPr lang="ru-RU" sz="2000" b="1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Помните, что самые главные вопросы задаются не людям, а        	самому себе, но ответы на них следует искать вместе.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b="1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*  Учитесь путем тренировок отстраняться от своего привычного 	взгляда и смотреть на проблему и людей беспристрастно.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b="1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*  Помните, что изменение взглядов, мыслей и поведения требует 	многих усилий, большой внутренней работы и активности.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b="1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* Помните, если другие не разделяют ваших точек зрения, это не 	показатель их несостоятельности.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b="1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*  Относитесь с иронией к значимости своей персоны, чаще 	улыбайтесь.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b="1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*  Принимайте окружающий мир таким, какой он есть, ведь для нас 	этот мир - единственный.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b="1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* Взаимоотношения с единомышленниками и оппонентами 	стимулируют когнитивные (</a:t>
            </a:r>
            <a:r>
              <a:rPr lang="ru-RU" sz="2000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познавательные)</a:t>
            </a:r>
            <a:r>
              <a:rPr lang="ru-RU" sz="2000" b="1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 и творческие 	процессы.  Больше общайтесь с разными людьми.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b="1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*  Будьте реалистами, не ждите легкости в процессе позитивного  	изменения окружающих людей, но при обнаружении</a:t>
            </a:r>
            <a:r>
              <a:rPr lang="ru-RU" sz="2000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 </a:t>
            </a:r>
            <a:r>
              <a:rPr lang="ru-RU" sz="2000" b="1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изменений 	искренне порадуйтесь</a:t>
            </a:r>
            <a:r>
              <a:rPr lang="ru-RU" sz="2000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 </a:t>
            </a:r>
            <a:r>
              <a:rPr lang="ru-RU" sz="2000" b="1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за них</a:t>
            </a:r>
            <a:r>
              <a:rPr lang="ru-RU" b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.</a:t>
            </a:r>
          </a:p>
        </p:txBody>
      </p:sp>
      <p:sp>
        <p:nvSpPr>
          <p:cNvPr id="14338" name="Oval 2"/>
          <p:cNvSpPr>
            <a:spLocks noChangeArrowheads="1"/>
          </p:cNvSpPr>
          <p:nvPr/>
        </p:nvSpPr>
        <p:spPr bwMode="auto">
          <a:xfrm>
            <a:off x="609600" y="685800"/>
            <a:ext cx="228600" cy="22860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339" name="Oval 3"/>
          <p:cNvSpPr>
            <a:spLocks noChangeArrowheads="1"/>
          </p:cNvSpPr>
          <p:nvPr/>
        </p:nvSpPr>
        <p:spPr bwMode="auto">
          <a:xfrm>
            <a:off x="609600" y="1295400"/>
            <a:ext cx="228600" cy="22860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340" name="Oval 4"/>
          <p:cNvSpPr>
            <a:spLocks noChangeArrowheads="1"/>
          </p:cNvSpPr>
          <p:nvPr/>
        </p:nvSpPr>
        <p:spPr bwMode="auto">
          <a:xfrm>
            <a:off x="609600" y="1905000"/>
            <a:ext cx="228600" cy="22860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341" name="Oval 5"/>
          <p:cNvSpPr>
            <a:spLocks noChangeArrowheads="1"/>
          </p:cNvSpPr>
          <p:nvPr/>
        </p:nvSpPr>
        <p:spPr bwMode="auto">
          <a:xfrm>
            <a:off x="609600" y="2514600"/>
            <a:ext cx="228600" cy="22860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342" name="Oval 6"/>
          <p:cNvSpPr>
            <a:spLocks noChangeArrowheads="1"/>
          </p:cNvSpPr>
          <p:nvPr/>
        </p:nvSpPr>
        <p:spPr bwMode="auto">
          <a:xfrm>
            <a:off x="609600" y="3733800"/>
            <a:ext cx="228600" cy="22860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343" name="Oval 7"/>
          <p:cNvSpPr>
            <a:spLocks noChangeArrowheads="1"/>
          </p:cNvSpPr>
          <p:nvPr/>
        </p:nvSpPr>
        <p:spPr bwMode="auto">
          <a:xfrm>
            <a:off x="609600" y="3048000"/>
            <a:ext cx="228600" cy="22860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344" name="Oval 8"/>
          <p:cNvSpPr>
            <a:spLocks noChangeArrowheads="1"/>
          </p:cNvSpPr>
          <p:nvPr/>
        </p:nvSpPr>
        <p:spPr bwMode="auto">
          <a:xfrm>
            <a:off x="609600" y="4343400"/>
            <a:ext cx="228600" cy="22860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345" name="Oval 9"/>
          <p:cNvSpPr>
            <a:spLocks noChangeArrowheads="1"/>
          </p:cNvSpPr>
          <p:nvPr/>
        </p:nvSpPr>
        <p:spPr bwMode="auto">
          <a:xfrm>
            <a:off x="609600" y="5257800"/>
            <a:ext cx="228600" cy="22860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2000"/>
                                        <p:tgtEl>
                                          <p:spTgt spid="143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 additive="repl">
                                        <p:cTn id="11" dur="2000"/>
                                        <p:tgtEl>
                                          <p:spTgt spid="143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 additive="repl">
                                        <p:cTn id="15" dur="500"/>
                                        <p:tgtEl>
                                          <p:spTgt spid="143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 additive="repl">
                                        <p:cTn id="19" dur="2000"/>
                                        <p:tgtEl>
                                          <p:spTgt spid="143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500"/>
                            </p:stCondLst>
                            <p:childTnLst>
                              <p:par>
                                <p:cTn id="21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 additive="repl">
                                        <p:cTn id="23" dur="2000"/>
                                        <p:tgtEl>
                                          <p:spTgt spid="143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500"/>
                            </p:stCondLst>
                            <p:childTnLst>
                              <p:par>
                                <p:cTn id="2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 additive="repl">
                                        <p:cTn id="27" dur="2000"/>
                                        <p:tgtEl>
                                          <p:spTgt spid="143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500"/>
                            </p:stCondLst>
                            <p:childTnLst>
                              <p:par>
                                <p:cTn id="2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 additive="repl">
                                        <p:cTn id="31" dur="2000"/>
                                        <p:tgtEl>
                                          <p:spTgt spid="143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2500"/>
                            </p:stCondLst>
                            <p:childTnLst>
                              <p:par>
                                <p:cTn id="33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 additive="repl">
                                        <p:cTn id="35" dur="2000"/>
                                        <p:tgtEl>
                                          <p:spTgt spid="143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4500"/>
                            </p:stCondLst>
                            <p:childTnLst>
                              <p:par>
                                <p:cTn id="37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 additive="repl">
                                        <p:cTn id="39" dur="2000"/>
                                        <p:tgtEl>
                                          <p:spTgt spid="1433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 Box 1"/>
          <p:cNvSpPr txBox="1">
            <a:spLocks noChangeArrowheads="1"/>
          </p:cNvSpPr>
          <p:nvPr/>
        </p:nvSpPr>
        <p:spPr bwMode="auto">
          <a:xfrm>
            <a:off x="3387725" y="304800"/>
            <a:ext cx="2076450" cy="642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600" b="1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Lucida Sans Unicode" charset="0"/>
                <a:cs typeface="Lucida Sans Unicode" charset="0"/>
              </a:rPr>
              <a:t>Памятка</a:t>
            </a: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228600" y="1311275"/>
            <a:ext cx="8686800" cy="3017838"/>
          </a:xfrm>
          <a:prstGeom prst="rect">
            <a:avLst/>
          </a:prstGeom>
          <a:solidFill>
            <a:srgbClr val="FFFF99">
              <a:alpha val="75000"/>
            </a:srgbClr>
          </a:solidFill>
          <a:ln w="34920">
            <a:solidFill>
              <a:srgbClr val="FF99CC"/>
            </a:solidFill>
            <a:miter lim="800000"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pPr algn="just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ru-RU" sz="3200" b="1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	Сделав добро, человек сам становится лучше, чище, светлее. Если мы будем внимательны к любому человеку, с которым вступаем во взаимодействие, будь-то случайный попутчик, бродяга или друг, - это и будет проявление доброты.</a:t>
            </a:r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86400" y="3832225"/>
            <a:ext cx="3276600" cy="30257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53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53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2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47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7" dur="10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8" dur="1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" dur="1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8638" y="2667000"/>
            <a:ext cx="2265362" cy="3429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228600" y="1111250"/>
            <a:ext cx="8382000" cy="4100513"/>
          </a:xfrm>
          <a:prstGeom prst="rect">
            <a:avLst/>
          </a:prstGeom>
          <a:solidFill>
            <a:srgbClr val="FFFF99">
              <a:alpha val="0"/>
            </a:srgbClr>
          </a:solidFill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20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                                    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800" b="1" i="1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Уважай собеседника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900" b="1" i="1">
              <a:solidFill>
                <a:srgbClr val="000000"/>
              </a:solidFill>
              <a:latin typeface="Times New Roman" pitchFamily="16" charset="0"/>
              <a:ea typeface="Lucida Sans Unicode" charset="0"/>
              <a:cs typeface="Lucida Sans Unicode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800" b="1" i="1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Старайся понять то, о чем говорят другие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900" b="1" i="1">
              <a:solidFill>
                <a:srgbClr val="000000"/>
              </a:solidFill>
              <a:latin typeface="Times New Roman" pitchFamily="16" charset="0"/>
              <a:ea typeface="Lucida Sans Unicode" charset="0"/>
              <a:cs typeface="Lucida Sans Unicode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800" b="1" i="1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Отстаивай свое мнение тактично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900" b="1" i="1">
              <a:solidFill>
                <a:srgbClr val="000000"/>
              </a:solidFill>
              <a:latin typeface="Times New Roman" pitchFamily="16" charset="0"/>
              <a:ea typeface="Lucida Sans Unicode" charset="0"/>
              <a:cs typeface="Lucida Sans Unicode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800" b="1" i="1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Ищи лучшие аргументы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900" b="1" i="1">
              <a:solidFill>
                <a:srgbClr val="000000"/>
              </a:solidFill>
              <a:latin typeface="Times New Roman" pitchFamily="16" charset="0"/>
              <a:ea typeface="Lucida Sans Unicode" charset="0"/>
              <a:cs typeface="Lucida Sans Unicode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800" b="1" i="1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Будь справедливым, 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800" b="1" i="1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готовым признать правоту другого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900" b="1" i="1">
              <a:solidFill>
                <a:srgbClr val="000000"/>
              </a:solidFill>
              <a:latin typeface="Times New Roman" pitchFamily="16" charset="0"/>
              <a:ea typeface="Lucida Sans Unicode" charset="0"/>
              <a:cs typeface="Lucida Sans Unicode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800" b="1" i="1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Стремись учитывать интересы других</a:t>
            </a: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1193800" y="555625"/>
            <a:ext cx="6983413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800" b="1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Lucida Sans Unicode" charset="0"/>
                <a:cs typeface="Lucida Sans Unicode" charset="0"/>
              </a:rPr>
              <a:t>ПРАВИЛА ТОЛЕРАНТНОГО ОБЩЕНИЯ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-.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 additive="repl">
                                        <p:cTn id="9" dur="1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 additive="repl">
                                        <p:cTn id="13" dur="500"/>
                                        <p:tgtEl>
                                          <p:spTgt spid="16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 additive="repl">
                                        <p:cTn id="7" dur="2000"/>
                                        <p:tgtEl>
                                          <p:spTgt spid="17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349250" y="1006475"/>
            <a:ext cx="7975600" cy="5429250"/>
          </a:xfrm>
          <a:prstGeom prst="rect">
            <a:avLst/>
          </a:prstGeom>
          <a:solidFill>
            <a:srgbClr val="FFFF99">
              <a:alpha val="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S Mincho" pitchFamily="49" charset="0"/>
                <a:ea typeface="Lucida Sans Unicode" charset="0"/>
                <a:cs typeface="Lucida Sans Unicode" charset="0"/>
              </a:rPr>
              <a:t>Молитва о встрече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>
              <a:solidFill>
                <a:srgbClr val="000000"/>
              </a:solidFill>
              <a:latin typeface="MS Mincho" pitchFamily="49" charset="0"/>
              <a:ea typeface="Lucida Sans Unicode" charset="0"/>
              <a:cs typeface="Lucida Sans Unicode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b="1">
                <a:solidFill>
                  <a:srgbClr val="CC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Я пришел в этот мир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b="1">
                <a:solidFill>
                  <a:srgbClr val="CC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не для того, чтобы оправдывать твои надежды,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b="1">
                <a:solidFill>
                  <a:srgbClr val="CC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не для того, чтобы отвечать твоим интересам,                     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b="1">
                <a:solidFill>
                  <a:srgbClr val="CC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не для того, чтобы соответствовать твоим ожиданиям.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2000" b="1">
              <a:solidFill>
                <a:srgbClr val="CC0000"/>
              </a:solidFill>
              <a:latin typeface="Times New Roman" pitchFamily="16" charset="0"/>
              <a:ea typeface="Lucida Sans Unicode" charset="0"/>
              <a:cs typeface="Lucida Sans Unicode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b="1">
                <a:solidFill>
                  <a:srgbClr val="CC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И ты пришел в это мир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b="1">
                <a:solidFill>
                  <a:srgbClr val="CC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не для того, чтобы соответствовать моим ожиданиям,  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b="1">
                <a:solidFill>
                  <a:srgbClr val="CC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не для того, чтобы отвечать моим интересам,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b="1">
                <a:solidFill>
                  <a:srgbClr val="CC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не для того, чтобы оправдывать мои надежды.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2000" b="1">
              <a:solidFill>
                <a:srgbClr val="CC0000"/>
              </a:solidFill>
              <a:latin typeface="Times New Roman" pitchFamily="16" charset="0"/>
              <a:ea typeface="Lucida Sans Unicode" charset="0"/>
              <a:cs typeface="Lucida Sans Unicode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b="1">
                <a:solidFill>
                  <a:srgbClr val="CC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Потому что я - это я, а ты - это ты. 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2000" b="1">
              <a:solidFill>
                <a:srgbClr val="CC0000"/>
              </a:solidFill>
              <a:latin typeface="Times New Roman" pitchFamily="16" charset="0"/>
              <a:ea typeface="Lucida Sans Unicode" charset="0"/>
              <a:cs typeface="Lucida Sans Unicode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b="1">
                <a:solidFill>
                  <a:srgbClr val="CC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Но если мы встретились и поняли друг друга - то это </a:t>
            </a:r>
            <a:r>
              <a:rPr lang="ru-RU" sz="2400" b="1">
                <a:solidFill>
                  <a:srgbClr val="FF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прекрасно</a:t>
            </a:r>
            <a:r>
              <a:rPr lang="ru-RU" sz="2000" b="1">
                <a:solidFill>
                  <a:srgbClr val="CC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! 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2000" b="1">
              <a:solidFill>
                <a:srgbClr val="CC0000"/>
              </a:solidFill>
              <a:latin typeface="Times New Roman" pitchFamily="16" charset="0"/>
              <a:ea typeface="Lucida Sans Unicode" charset="0"/>
              <a:cs typeface="Lucida Sans Unicode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b="1">
                <a:solidFill>
                  <a:srgbClr val="CC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А если нет - ну что ж, ничего не поделаешь.</a:t>
            </a:r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53200" y="228600"/>
            <a:ext cx="2209800" cy="1695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 additive="repl">
                                        <p:cTn id="7" dur="2000"/>
                                        <p:tgtEl>
                                          <p:spTgt spid="18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3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395536" y="2276872"/>
            <a:ext cx="8368679" cy="833178"/>
          </a:xfrm>
          <a:prstGeom prst="rect">
            <a:avLst/>
          </a:prstGeom>
          <a:solidFill>
            <a:srgbClr val="FFFF99">
              <a:alpha val="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4800" b="1" dirty="0" smtClean="0">
                <a:solidFill>
                  <a:srgbClr val="CC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СПАСИБО ЗА ВНИМАНИЕ!</a:t>
            </a:r>
            <a:endParaRPr lang="ru-RU" sz="4800" b="1" dirty="0">
              <a:solidFill>
                <a:srgbClr val="CC0000"/>
              </a:solidFill>
              <a:latin typeface="Times New Roman" pitchFamily="16" charset="0"/>
              <a:ea typeface="Lucida Sans Unicode" charset="0"/>
              <a:cs typeface="Lucida Sans Unicod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783197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 additive="repl">
                                        <p:cTn id="7" dur="2000"/>
                                        <p:tgtEl>
                                          <p:spTgt spid="18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381000" y="1552575"/>
            <a:ext cx="8077200" cy="3386138"/>
          </a:xfrm>
          <a:prstGeom prst="rect">
            <a:avLst/>
          </a:prstGeom>
          <a:solidFill>
            <a:srgbClr val="FFFF99">
              <a:alpha val="75000"/>
            </a:srgbClr>
          </a:solidFill>
          <a:ln w="34920">
            <a:solidFill>
              <a:srgbClr val="FF99CC"/>
            </a:solidFill>
            <a:miter lim="800000"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6" charset="0"/>
                <a:ea typeface="Lucida Sans Unicode" charset="0"/>
                <a:cs typeface="Lucida Sans Unicode" charset="0"/>
              </a:rPr>
              <a:t> - взаимопонимание, 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6" charset="0"/>
                <a:ea typeface="Lucida Sans Unicode" charset="0"/>
                <a:cs typeface="Lucida Sans Unicode" charset="0"/>
              </a:rPr>
              <a:t> - взаимоуважение, 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6" charset="0"/>
                <a:ea typeface="Lucida Sans Unicode" charset="0"/>
                <a:cs typeface="Lucida Sans Unicode" charset="0"/>
              </a:rPr>
              <a:t> - ответственность, 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6" charset="0"/>
                <a:ea typeface="Lucida Sans Unicode" charset="0"/>
                <a:cs typeface="Lucida Sans Unicode" charset="0"/>
              </a:rPr>
              <a:t> - доброжелательность, 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6" charset="0"/>
                <a:ea typeface="Lucida Sans Unicode" charset="0"/>
                <a:cs typeface="Lucida Sans Unicode" charset="0"/>
              </a:rPr>
              <a:t> - сдержанность, 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6" charset="0"/>
                <a:ea typeface="Lucida Sans Unicode" charset="0"/>
                <a:cs typeface="Lucida Sans Unicode" charset="0"/>
              </a:rPr>
              <a:t> - уступчивость, 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6" charset="0"/>
                <a:ea typeface="Lucida Sans Unicode" charset="0"/>
                <a:cs typeface="Lucida Sans Unicode" charset="0"/>
              </a:rPr>
              <a:t> - коммуникабельность, 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6" charset="0"/>
                <a:ea typeface="Lucida Sans Unicode" charset="0"/>
                <a:cs typeface="Lucida Sans Unicode" charset="0"/>
              </a:rPr>
              <a:t> - терпимость... 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2400" b="1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6" charset="0"/>
              <a:ea typeface="Lucida Sans Unicode" charset="0"/>
              <a:cs typeface="Lucida Sans Unicode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8800" y="1066800"/>
            <a:ext cx="2870200" cy="2895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309563" y="457200"/>
            <a:ext cx="5087937" cy="642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600" b="1" i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  <a:ea typeface="Lucida Sans Unicode" charset="0"/>
                <a:cs typeface="Lucida Sans Unicode" charset="0"/>
              </a:rPr>
              <a:t>Человеческие качества: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153988" y="5334000"/>
            <a:ext cx="8745537" cy="1190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6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  <a:ea typeface="Lucida Sans Unicode" charset="0"/>
                <a:cs typeface="Lucida Sans Unicode" charset="0"/>
              </a:rPr>
              <a:t>Важно формировать у каждого человека </a:t>
            </a: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6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  <a:ea typeface="Lucida Sans Unicode" charset="0"/>
                <a:cs typeface="Lucida Sans Unicode" charset="0"/>
              </a:rPr>
              <a:t>с самого детства терпимость!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 additive="repl">
                                        <p:cTn id="7" dur="500"/>
                                        <p:tgtEl>
                                          <p:spTgt spid="4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457200" y="558800"/>
            <a:ext cx="7924800" cy="3751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 i="1" u="sng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  <a:ea typeface="Lucida Sans Unicode" charset="0"/>
                <a:cs typeface="Lucida Sans Unicode" charset="0"/>
              </a:rPr>
              <a:t>К сожалению</a:t>
            </a:r>
            <a:r>
              <a:rPr lang="ru-RU" sz="2400" b="1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  <a:ea typeface="Lucida Sans Unicode" charset="0"/>
                <a:cs typeface="Lucida Sans Unicode" charset="0"/>
              </a:rPr>
              <a:t>,</a:t>
            </a:r>
            <a:r>
              <a:rPr lang="ru-RU" sz="24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  <a:ea typeface="Lucida Sans Unicode" charset="0"/>
                <a:cs typeface="Lucida Sans Unicode" charset="0"/>
              </a:rPr>
              <a:t> 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  <a:ea typeface="Lucida Sans Unicode" charset="0"/>
                <a:cs typeface="Lucida Sans Unicode" charset="0"/>
              </a:rPr>
              <a:t>нетерпимость, неприязнь к другой культуре, образу жизни, привычкам всегда существовала и продолжает существовать в наше время.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2400" b="1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6" charset="0"/>
              <a:ea typeface="Lucida Sans Unicode" charset="0"/>
              <a:cs typeface="Lucida Sans Unicode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  <a:ea typeface="Lucida Sans Unicode" charset="0"/>
                <a:cs typeface="Lucida Sans Unicode" charset="0"/>
              </a:rPr>
              <a:t> </a:t>
            </a:r>
            <a:r>
              <a:rPr lang="ru-RU" sz="2400" b="1" i="1" u="sng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  <a:ea typeface="Lucida Sans Unicode" charset="0"/>
                <a:cs typeface="Lucida Sans Unicode" charset="0"/>
              </a:rPr>
              <a:t>Следует отметить</a:t>
            </a:r>
            <a:r>
              <a:rPr lang="ru-RU" sz="2400" b="1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  <a:ea typeface="Lucida Sans Unicode" charset="0"/>
                <a:cs typeface="Lucida Sans Unicode" charset="0"/>
              </a:rPr>
              <a:t>,</a:t>
            </a:r>
            <a:r>
              <a:rPr lang="ru-RU" sz="24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  <a:ea typeface="Lucida Sans Unicode" charset="0"/>
                <a:cs typeface="Lucida Sans Unicode" charset="0"/>
              </a:rPr>
              <a:t> 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  <a:ea typeface="Lucida Sans Unicode" charset="0"/>
                <a:cs typeface="Lucida Sans Unicode" charset="0"/>
              </a:rPr>
              <a:t>что предметом нетерпимости может выступать как национальная, религиозная, социальная, половая принадлежность ребенка, так и особенности его внешнего вида, интересы, увлечения, привычки. 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8800" y="4343400"/>
            <a:ext cx="3173413" cy="2333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1000"/>
                                        <p:tgtEl>
                                          <p:spTgt spid="5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5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w*0.7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3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228600" y="1139825"/>
            <a:ext cx="3657600" cy="3446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2800">
              <a:solidFill>
                <a:srgbClr val="CC0000"/>
              </a:solidFill>
              <a:effectLst>
                <a:outerShdw blurRad="38100" dist="38100" dir="2700000" algn="tl">
                  <a:srgbClr val="C0C0C0"/>
                </a:outerShdw>
              </a:effectLst>
              <a:ea typeface="Lucida Sans Unicode" charset="0"/>
              <a:cs typeface="Lucida Sans Unicode" charset="0"/>
            </a:endParaRP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b="1">
                <a:solidFill>
                  <a:srgbClr val="CC0000"/>
                </a:solidFill>
                <a:ea typeface="Lucida Sans Unicode" charset="0"/>
                <a:cs typeface="Lucida Sans Unicode" charset="0"/>
              </a:rPr>
              <a:t>- </a:t>
            </a:r>
            <a:r>
              <a:rPr lang="ru-RU" sz="2400" b="1" i="1">
                <a:solidFill>
                  <a:srgbClr val="CC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это уважение,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 i="1">
                <a:solidFill>
                  <a:srgbClr val="CC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 принятие и понимание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 i="1">
                <a:solidFill>
                  <a:srgbClr val="CC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 богатого многообразия 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 i="1">
                <a:solidFill>
                  <a:srgbClr val="CC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культур нашего мира, 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 i="1">
                <a:solidFill>
                  <a:srgbClr val="CC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форм самовыражения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 i="1">
                <a:solidFill>
                  <a:srgbClr val="CC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 и способов проявления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 i="1">
                <a:solidFill>
                  <a:srgbClr val="CC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 человеческой</a:t>
            </a:r>
            <a:r>
              <a:rPr lang="ru-RU" sz="2400" b="1" i="1" u="sng">
                <a:solidFill>
                  <a:srgbClr val="CC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 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 i="1">
                <a:solidFill>
                  <a:srgbClr val="CC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индивидуальности.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33800" y="914400"/>
            <a:ext cx="4740275" cy="4335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153988" y="914400"/>
            <a:ext cx="3419475" cy="642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600" b="1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  <a:ea typeface="Lucida Sans Unicode" charset="0"/>
                <a:cs typeface="Lucida Sans Unicode" charset="0"/>
              </a:rPr>
              <a:t>Толерантность</a:t>
            </a:r>
            <a:r>
              <a:rPr lang="ru-RU" sz="3600">
                <a:solidFill>
                  <a:srgbClr val="CC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1000" fill="hold"/>
                                        <p:tgtEl>
                                          <p:spTgt spid="6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w*0.7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1000" fill="hold"/>
                                        <p:tgtEl>
                                          <p:spTgt spid="6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9" dur="1000"/>
                                        <p:tgtEl>
                                          <p:spTgt spid="6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 additive="repl">
                                        <p:cTn id="13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1524000" y="1155700"/>
            <a:ext cx="3048000" cy="3781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pPr algn="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b="1">
              <a:solidFill>
                <a:srgbClr val="CC0000"/>
              </a:solidFill>
              <a:ea typeface="Lucida Sans Unicode" charset="0"/>
              <a:cs typeface="Lucida Sans Unicode" charset="0"/>
            </a:endParaRPr>
          </a:p>
          <a:p>
            <a:pPr>
              <a:buClr>
                <a:srgbClr val="CC0000"/>
              </a:buClr>
              <a:buFont typeface="Times New Roman" pitchFamily="16" charset="0"/>
              <a:buChar char="-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200" b="1" i="1">
                <a:solidFill>
                  <a:srgbClr val="CC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это значит</a:t>
            </a:r>
            <a:r>
              <a:rPr lang="ru-RU" sz="2400" b="1" i="1">
                <a:solidFill>
                  <a:srgbClr val="CC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 </a:t>
            </a:r>
          </a:p>
          <a:p>
            <a:pPr>
              <a:buClrTx/>
              <a:buSz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 i="1">
                <a:solidFill>
                  <a:srgbClr val="CC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признавать то,</a:t>
            </a:r>
          </a:p>
          <a:p>
            <a:pPr>
              <a:buClrTx/>
              <a:buSz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 i="1">
                <a:solidFill>
                  <a:srgbClr val="CC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что люди различаются </a:t>
            </a:r>
          </a:p>
          <a:p>
            <a:pPr>
              <a:buClrTx/>
              <a:buSz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 i="1">
                <a:solidFill>
                  <a:srgbClr val="CC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по внешнему виду, </a:t>
            </a:r>
          </a:p>
          <a:p>
            <a:pPr>
              <a:buClrTx/>
              <a:buSz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 i="1">
                <a:solidFill>
                  <a:srgbClr val="CC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положению,</a:t>
            </a:r>
          </a:p>
          <a:p>
            <a:pPr>
              <a:buClrTx/>
              <a:buSz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 i="1">
                <a:solidFill>
                  <a:srgbClr val="CC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интересам, </a:t>
            </a:r>
          </a:p>
          <a:p>
            <a:pPr>
              <a:buClrTx/>
              <a:buSz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 i="1">
                <a:solidFill>
                  <a:srgbClr val="CC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поведению </a:t>
            </a:r>
          </a:p>
          <a:p>
            <a:pPr>
              <a:buClrTx/>
              <a:buSz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 i="1">
                <a:solidFill>
                  <a:srgbClr val="CC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и ценностям. 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1143000"/>
            <a:ext cx="3302000" cy="4495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1298575" y="457200"/>
            <a:ext cx="5640388" cy="642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600" b="1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  <a:ea typeface="Lucida Sans Unicode" charset="0"/>
                <a:cs typeface="Lucida Sans Unicode" charset="0"/>
              </a:rPr>
              <a:t>Проявлять толерантность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5562600"/>
            <a:ext cx="9144000" cy="825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 i="1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Каждый человек обладают правом жить в мире, </a:t>
            </a: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 i="1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сохраняя при этом свою  индивидуальность.</a:t>
            </a:r>
            <a:r>
              <a:rPr lang="ru-RU" sz="2400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 additive="repl">
                                        <p:cTn id="7" dur="500"/>
                                        <p:tgtEl>
                                          <p:spTgt spid="7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1447800" y="455613"/>
            <a:ext cx="6096000" cy="10683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200" b="1" i="1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  <a:ea typeface="Lucida Sans Unicode" charset="0"/>
                <a:cs typeface="Lucida Sans Unicode" charset="0"/>
              </a:rPr>
              <a:t>Монада – это древняя восточная</a:t>
            </a:r>
            <a:r>
              <a:rPr lang="ru-RU" sz="3200" b="1">
                <a:solidFill>
                  <a:srgbClr val="CC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ru-RU" sz="3200" b="1" i="1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  <a:ea typeface="Lucida Sans Unicode" charset="0"/>
                <a:cs typeface="Lucida Sans Unicode" charset="0"/>
              </a:rPr>
              <a:t>теория о двух силах</a:t>
            </a:r>
            <a:r>
              <a:rPr lang="ru-RU" sz="320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609600" y="1768475"/>
            <a:ext cx="7924800" cy="2960688"/>
          </a:xfrm>
          <a:prstGeom prst="rect">
            <a:avLst/>
          </a:prstGeom>
          <a:noFill/>
          <a:ln w="34920">
            <a:solidFill>
              <a:srgbClr val="FF99CC"/>
            </a:solidFill>
            <a:miter lim="800000"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  <a:ea typeface="Lucida Sans Unicode" charset="0"/>
                <a:cs typeface="Lucida Sans Unicode" charset="0"/>
              </a:rPr>
              <a:t>«Инь»</a:t>
            </a:r>
            <a:r>
              <a:rPr lang="ru-RU" b="1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 </a:t>
            </a:r>
            <a:r>
              <a:rPr lang="ru-RU" sz="2000" b="1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(темная, земная, пассивная женская сила)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2000" b="1">
              <a:solidFill>
                <a:srgbClr val="000000"/>
              </a:solidFill>
              <a:latin typeface="Times New Roman" pitchFamily="16" charset="0"/>
              <a:ea typeface="Lucida Sans Unicode" charset="0"/>
              <a:cs typeface="Lucida Sans Unicode" charset="0"/>
            </a:endParaRP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  <a:ea typeface="Lucida Sans Unicode" charset="0"/>
                <a:cs typeface="Lucida Sans Unicode" charset="0"/>
              </a:rPr>
              <a:t>«Янь»</a:t>
            </a:r>
            <a:r>
              <a:rPr lang="ru-RU" b="1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 </a:t>
            </a:r>
            <a:r>
              <a:rPr lang="ru-RU" sz="2000" b="1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(светлая, небесная, активная мужская сила)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2000" b="1">
              <a:solidFill>
                <a:srgbClr val="000000"/>
              </a:solidFill>
              <a:latin typeface="Times New Roman" pitchFamily="16" charset="0"/>
              <a:ea typeface="Lucida Sans Unicode" charset="0"/>
              <a:cs typeface="Lucida Sans Unicode" charset="0"/>
            </a:endParaRP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b="1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 </a:t>
            </a:r>
            <a:r>
              <a:rPr lang="ru-RU" sz="2000" b="1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Вся Вселенная покоится на взаимодействии, сотрудничестве и борьбе этих двух начал, которые составляют единство хаоса. 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2000" b="1">
              <a:solidFill>
                <a:srgbClr val="000000"/>
              </a:solidFill>
              <a:latin typeface="Times New Roman" pitchFamily="16" charset="0"/>
              <a:ea typeface="Lucida Sans Unicode" charset="0"/>
              <a:cs typeface="Lucida Sans Unicode" charset="0"/>
            </a:endParaRP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b="1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Этот знак используется для формирования толерантного сознания учащихся.</a:t>
            </a:r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29400" y="4924425"/>
            <a:ext cx="1790700" cy="1704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" y="5029200"/>
            <a:ext cx="1562100" cy="1562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1000" fill="hold"/>
                                        <p:tgtEl>
                                          <p:spTgt spid="81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w*0.7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1000" fill="hold"/>
                                        <p:tgtEl>
                                          <p:spTgt spid="81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9" dur="1000"/>
                                        <p:tgtEl>
                                          <p:spTgt spid="8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8" presetClass="emph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additive="repl">
                                        <p:cTn id="12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500"/>
                            </p:stCondLst>
                            <p:childTnLst>
                              <p:par>
                                <p:cTn id="1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6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7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1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228600" y="2378075"/>
            <a:ext cx="8686800" cy="4117975"/>
          </a:xfrm>
          <a:prstGeom prst="rect">
            <a:avLst/>
          </a:prstGeom>
          <a:solidFill>
            <a:srgbClr val="FFFF99">
              <a:alpha val="75000"/>
            </a:srgbClr>
          </a:solidFill>
          <a:ln w="34920">
            <a:solidFill>
              <a:srgbClr val="FF99CC"/>
            </a:solidFill>
            <a:miter lim="800000"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240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ea typeface="Lucida Sans Unicode" charset="0"/>
              <a:cs typeface="Lucida Sans Unicode" charset="0"/>
            </a:endParaRP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b="1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Согласно Э. Берну, существует четыре жизненные позиции по отношению к себе и другим: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b="1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1. </a:t>
            </a:r>
            <a:r>
              <a:rPr lang="ru-RU" sz="2000" b="1">
                <a:solidFill>
                  <a:srgbClr val="FF33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«Я - о'кей, ты - о'кей.»</a:t>
            </a:r>
            <a:r>
              <a:rPr lang="ru-RU" sz="2000" b="1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 Эта позиция вполне здоровой личности, символизирующая достойную жизнь, позиция Героев и Принцев, Героинь и Принцесс.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b="1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2. </a:t>
            </a:r>
            <a:r>
              <a:rPr lang="ru-RU" sz="2000" b="1">
                <a:solidFill>
                  <a:srgbClr val="FF33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«Я - о'кей, ты - не о'кей.»</a:t>
            </a:r>
            <a:r>
              <a:rPr lang="ru-RU" sz="2000" b="1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 Я - Принц, а ты - Лягушка. Эта позиция  сходства, надменности, нетерпимости по отношению к людям, которых человек считает недостойным себя.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b="1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3. </a:t>
            </a:r>
            <a:r>
              <a:rPr lang="ru-RU" sz="2000" b="1">
                <a:solidFill>
                  <a:srgbClr val="FF33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«Я - не о'кей, ты - о'кей.»</a:t>
            </a:r>
            <a:r>
              <a:rPr lang="ru-RU" sz="2000" b="1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 Эта позиция неудачника, который потерял себя, занимается самоунижением и самоедством.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b="1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4. </a:t>
            </a:r>
            <a:r>
              <a:rPr lang="ru-RU" sz="2000" b="1">
                <a:solidFill>
                  <a:srgbClr val="FF33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«Я - не о'кей, ты - не о'кей.»</a:t>
            </a:r>
            <a:r>
              <a:rPr lang="ru-RU" sz="2000" b="1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 Эта позиция безнадежности, отчаяния,  жизненного смысла.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37450" y="0"/>
            <a:ext cx="1606550" cy="2514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0"/>
            <a:ext cx="1570038" cy="2590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2209800" y="685800"/>
            <a:ext cx="4953000" cy="1739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600" b="1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2" charset="0"/>
                <a:ea typeface="Lucida Sans Unicode" charset="0"/>
                <a:cs typeface="Lucida Sans Unicode" charset="0"/>
              </a:rPr>
              <a:t>Поиск </a:t>
            </a: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600" b="1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2" charset="0"/>
                <a:ea typeface="Lucida Sans Unicode" charset="0"/>
                <a:cs typeface="Lucida Sans Unicode" charset="0"/>
              </a:rPr>
              <a:t>толерантной позиции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2000"/>
                                        <p:tgtEl>
                                          <p:spTgt spid="9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7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1" dur="1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2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7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6" dur="1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7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2971800" y="2759075"/>
            <a:ext cx="3140075" cy="520700"/>
          </a:xfrm>
          <a:prstGeom prst="rect">
            <a:avLst/>
          </a:prstGeom>
          <a:solidFill>
            <a:srgbClr val="FFFF99">
              <a:alpha val="75000"/>
            </a:srgbClr>
          </a:solidFill>
          <a:ln w="34920">
            <a:solidFill>
              <a:srgbClr val="FF99CC"/>
            </a:solidFill>
            <a:miter lim="800000"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8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6" charset="0"/>
                <a:ea typeface="Lucida Sans Unicode" charset="0"/>
                <a:cs typeface="Lucida Sans Unicode" charset="0"/>
              </a:rPr>
              <a:t>Толерантность</a:t>
            </a:r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304800" y="1065213"/>
            <a:ext cx="2362200" cy="1312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b="1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Терпимость </a:t>
            </a: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b="1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к чужим мнениям, верованиям, поведению.</a:t>
            </a:r>
            <a:r>
              <a:rPr lang="ru-RU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 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3429000" y="1065213"/>
            <a:ext cx="1724025" cy="3984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b="1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Сострадание 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6096000" y="1141413"/>
            <a:ext cx="2286000" cy="1008062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b="1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Принятие другого таким, какой он есть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7315200" y="2817813"/>
            <a:ext cx="1381125" cy="398462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b="1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Прощение</a:t>
            </a: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6248400" y="4265613"/>
            <a:ext cx="2057400" cy="703262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b="1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Уважение прав других</a:t>
            </a:r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152400" y="2817813"/>
            <a:ext cx="1657350" cy="3984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b="1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Милосердие</a:t>
            </a:r>
            <a:r>
              <a:rPr lang="ru-RU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762000" y="4265613"/>
            <a:ext cx="2362200" cy="703262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b="1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Сотрудничество, дух партнерства</a:t>
            </a:r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3581400" y="4189413"/>
            <a:ext cx="2057400" cy="1008062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b="1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Уважение человеческого достоинства</a:t>
            </a:r>
          </a:p>
        </p:txBody>
      </p:sp>
      <p:sp>
        <p:nvSpPr>
          <p:cNvPr id="10250" name="Line 10"/>
          <p:cNvSpPr>
            <a:spLocks noChangeShapeType="1"/>
          </p:cNvSpPr>
          <p:nvPr/>
        </p:nvSpPr>
        <p:spPr bwMode="auto">
          <a:xfrm flipV="1">
            <a:off x="4343400" y="1520825"/>
            <a:ext cx="1588" cy="1073150"/>
          </a:xfrm>
          <a:prstGeom prst="line">
            <a:avLst/>
          </a:prstGeom>
          <a:noFill/>
          <a:ln w="38160">
            <a:solidFill>
              <a:srgbClr val="FF99CC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51" name="Line 11"/>
          <p:cNvSpPr>
            <a:spLocks noChangeShapeType="1"/>
          </p:cNvSpPr>
          <p:nvPr/>
        </p:nvSpPr>
        <p:spPr bwMode="auto">
          <a:xfrm flipH="1" flipV="1">
            <a:off x="2282825" y="1901825"/>
            <a:ext cx="768350" cy="692150"/>
          </a:xfrm>
          <a:prstGeom prst="line">
            <a:avLst/>
          </a:prstGeom>
          <a:noFill/>
          <a:ln w="38160">
            <a:solidFill>
              <a:srgbClr val="FF99CC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52" name="Line 12"/>
          <p:cNvSpPr>
            <a:spLocks noChangeShapeType="1"/>
          </p:cNvSpPr>
          <p:nvPr/>
        </p:nvSpPr>
        <p:spPr bwMode="auto">
          <a:xfrm flipV="1">
            <a:off x="5410200" y="2054225"/>
            <a:ext cx="533400" cy="539750"/>
          </a:xfrm>
          <a:prstGeom prst="line">
            <a:avLst/>
          </a:prstGeom>
          <a:noFill/>
          <a:ln w="38160">
            <a:solidFill>
              <a:srgbClr val="FF99CC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53" name="Line 13"/>
          <p:cNvSpPr>
            <a:spLocks noChangeShapeType="1"/>
          </p:cNvSpPr>
          <p:nvPr/>
        </p:nvSpPr>
        <p:spPr bwMode="auto">
          <a:xfrm>
            <a:off x="6400800" y="2971800"/>
            <a:ext cx="838200" cy="1588"/>
          </a:xfrm>
          <a:prstGeom prst="line">
            <a:avLst/>
          </a:prstGeom>
          <a:noFill/>
          <a:ln w="38160">
            <a:solidFill>
              <a:srgbClr val="FF99CC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54" name="Line 14"/>
          <p:cNvSpPr>
            <a:spLocks noChangeShapeType="1"/>
          </p:cNvSpPr>
          <p:nvPr/>
        </p:nvSpPr>
        <p:spPr bwMode="auto">
          <a:xfrm flipH="1">
            <a:off x="1901825" y="2971800"/>
            <a:ext cx="844550" cy="1588"/>
          </a:xfrm>
          <a:prstGeom prst="line">
            <a:avLst/>
          </a:prstGeom>
          <a:noFill/>
          <a:ln w="38160">
            <a:solidFill>
              <a:srgbClr val="FF99CC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55" name="Line 15"/>
          <p:cNvSpPr>
            <a:spLocks noChangeShapeType="1"/>
          </p:cNvSpPr>
          <p:nvPr/>
        </p:nvSpPr>
        <p:spPr bwMode="auto">
          <a:xfrm>
            <a:off x="4343400" y="3352800"/>
            <a:ext cx="1588" cy="838200"/>
          </a:xfrm>
          <a:prstGeom prst="line">
            <a:avLst/>
          </a:prstGeom>
          <a:noFill/>
          <a:ln w="38160">
            <a:solidFill>
              <a:srgbClr val="FF99CC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56" name="Line 16"/>
          <p:cNvSpPr>
            <a:spLocks noChangeShapeType="1"/>
          </p:cNvSpPr>
          <p:nvPr/>
        </p:nvSpPr>
        <p:spPr bwMode="auto">
          <a:xfrm flipH="1">
            <a:off x="2435225" y="3429000"/>
            <a:ext cx="615950" cy="762000"/>
          </a:xfrm>
          <a:prstGeom prst="line">
            <a:avLst/>
          </a:prstGeom>
          <a:noFill/>
          <a:ln w="38160">
            <a:solidFill>
              <a:srgbClr val="FF99CC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57" name="Line 17"/>
          <p:cNvSpPr>
            <a:spLocks noChangeShapeType="1"/>
          </p:cNvSpPr>
          <p:nvPr/>
        </p:nvSpPr>
        <p:spPr bwMode="auto">
          <a:xfrm>
            <a:off x="5715000" y="3429000"/>
            <a:ext cx="609600" cy="762000"/>
          </a:xfrm>
          <a:prstGeom prst="line">
            <a:avLst/>
          </a:prstGeom>
          <a:noFill/>
          <a:ln w="38160">
            <a:solidFill>
              <a:srgbClr val="FF99CC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2000"/>
                                        <p:tgtEl>
                                          <p:spTgt spid="10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5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1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4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9" dur="5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0" dur="5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3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4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8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9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2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3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7" dur="5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8" dur="5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1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2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500"/>
                            </p:stCondLst>
                            <p:childTnLst>
                              <p:par>
                                <p:cTn id="5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6" dur="5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7" dur="5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0" dur="5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1" dur="5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0"/>
                            </p:stCondLst>
                            <p:childTnLst>
                              <p:par>
                                <p:cTn id="6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5" dur="5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6" dur="5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9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0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500"/>
                            </p:stCondLst>
                            <p:childTnLst>
                              <p:par>
                                <p:cTn id="7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4" dur="5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5" dur="5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8" dur="500" fill="hold"/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9" dur="500" fill="hold"/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0" grpId="0" animBg="1"/>
      <p:bldP spid="10251" grpId="0" animBg="1"/>
      <p:bldP spid="10252" grpId="0" animBg="1"/>
      <p:bldP spid="10253" grpId="0" animBg="1"/>
      <p:bldP spid="10254" grpId="0" animBg="1"/>
      <p:bldP spid="10255" grpId="0" animBg="1"/>
      <p:bldP spid="10256" grpId="0" animBg="1"/>
      <p:bldP spid="1025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152400" y="366713"/>
            <a:ext cx="8839200" cy="4422775"/>
          </a:xfrm>
          <a:prstGeom prst="rect">
            <a:avLst/>
          </a:prstGeom>
          <a:solidFill>
            <a:srgbClr val="FFFF99">
              <a:alpha val="75000"/>
            </a:srgbClr>
          </a:solidFill>
          <a:ln w="34920">
            <a:solidFill>
              <a:srgbClr val="FF99CC"/>
            </a:solidFill>
            <a:miter lim="800000"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200" b="1" i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6" charset="0"/>
                <a:ea typeface="Lucida Sans Unicode" charset="0"/>
                <a:cs typeface="Lucida Sans Unicode" charset="0"/>
              </a:rPr>
              <a:t>Определение слова «толерантность» на разных языках земного шара 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b="1" i="1" u="sng">
                <a:solidFill>
                  <a:srgbClr val="FF33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На испанском языке</a:t>
            </a:r>
            <a:r>
              <a:rPr lang="ru-RU" b="1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  - </a:t>
            </a:r>
            <a:r>
              <a:rPr lang="ru-RU" sz="2000" b="1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это «способность признавать отличные от своих  собственных идеи или мнения».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b="1" i="1" u="sng">
                <a:solidFill>
                  <a:srgbClr val="FF33CC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На французском</a:t>
            </a:r>
            <a:r>
              <a:rPr lang="ru-RU" b="1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 – «</a:t>
            </a:r>
            <a:r>
              <a:rPr lang="ru-RU" sz="2000" b="1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отношение, при котором допускается, что другие могут думать или действовать иначе, нежели ты сам».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b="1" i="1" u="sng">
                <a:solidFill>
                  <a:srgbClr val="9900CC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На английском</a:t>
            </a:r>
            <a:r>
              <a:rPr lang="ru-RU" b="1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 – «</a:t>
            </a:r>
            <a:r>
              <a:rPr lang="ru-RU" sz="2000" b="1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готовность быть терпимым, снисходительным»</a:t>
            </a:r>
            <a:r>
              <a:rPr lang="ru-RU" b="1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.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b="1" i="1" u="sng">
                <a:solidFill>
                  <a:srgbClr val="6633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На китайском</a:t>
            </a:r>
            <a:r>
              <a:rPr lang="ru-RU" b="1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 – «</a:t>
            </a:r>
            <a:r>
              <a:rPr lang="ru-RU" sz="2000" b="1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позволять, принимать, быть по отношению к другим великодушным».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b="1" i="1" u="sng">
                <a:solidFill>
                  <a:srgbClr val="008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На арабском</a:t>
            </a:r>
            <a:r>
              <a:rPr lang="ru-RU" b="1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 – </a:t>
            </a:r>
            <a:r>
              <a:rPr lang="ru-RU" sz="2000" b="1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это «прощение, снисходительность, мягкость, милосердие, сострадание, благосклонность, терпение, расположенность к другим».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b="1" i="1" u="sng">
                <a:solidFill>
                  <a:srgbClr val="0000FF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На русском</a:t>
            </a:r>
            <a:r>
              <a:rPr lang="ru-RU" b="1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 – «</a:t>
            </a:r>
            <a:r>
              <a:rPr lang="ru-RU" sz="2000" b="1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способность терпеть что-то или кого-то» (быть выдержанным, выносливым, стойким, уметь мириться с существованием чего-либо, кого-либо</a:t>
            </a:r>
            <a:r>
              <a:rPr lang="ru-RU" b="1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rPr>
              <a:t>).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5105400"/>
            <a:ext cx="712788" cy="1600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24200" y="5562600"/>
            <a:ext cx="2336800" cy="9096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86600" y="4724400"/>
            <a:ext cx="1647825" cy="1905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770" decel="100000"/>
                                        <p:tgtEl>
                                          <p:spTgt spid="11265"/>
                                        </p:tgtEl>
                                      </p:cBhvr>
                                    </p:animEffect>
                                    <p:animScale>
                                      <p:cBhvr additive="repl">
                                        <p:cTn id="8" dur="770" decel="100000" fill="hold"/>
                                        <p:tgtEl>
                                          <p:spTgt spid="1126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 additive="repl">
                                        <p:cTn id="9" dur="1230" ac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 additive="repl">
                                        <p:cTn id="10" dur="770" fill="hold"/>
                                        <p:tgtEl>
                                          <p:spTgt spid="11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 additive="repl">
                                        <p:cTn id="11" dur="1230" ac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 additive="repl">
                                        <p:cTn id="12" dur="770" fill="hold"/>
                                        <p:tgtEl>
                                          <p:spTgt spid="11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 additive="repl">
                                        <p:cTn id="13" dur="1230" ac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3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7" dur="800" decel="100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8" dur="800" decel="100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-90"/>
                                          </p:val>
                                        </p:tav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" dur="800" decel="100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+0.4"/>
                                          </p:val>
                                        </p:tav>
                                        <p:tav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800" decel="100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0.4"/>
                                          </p:val>
                                        </p:tav>
                                        <p:tav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1" dur="200" ac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" dur="200" ac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0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5" dur="800" decel="100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6" dur="800" decel="100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-90"/>
                                          </p:val>
                                        </p:tav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7" dur="800" decel="100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+0.4"/>
                                          </p:val>
                                        </p:tav>
                                        <p:tav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8" dur="800" decel="100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0.4"/>
                                          </p:val>
                                        </p:tav>
                                        <p:tav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9" dur="200" ac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0" dur="200" ac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0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3" dur="800" decel="100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34" dur="800" decel="100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-90"/>
                                          </p:val>
                                        </p:tav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5" dur="800" decel="100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+0.4"/>
                                          </p:val>
                                        </p:tav>
                                        <p:tav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" dur="800" decel="100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0.4"/>
                                          </p:val>
                                        </p:tav>
                                        <p:tav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7" dur="200" ac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" dur="200" ac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Arial"/>
        <a:ea typeface="Lucida Sans Unicode"/>
        <a:cs typeface="Lucida Sans Unicode"/>
      </a:majorFont>
      <a:minorFont>
        <a:latin typeface="Arial"/>
        <a:ea typeface="Lucida Sans Unicode"/>
        <a:cs typeface="Lucida Sans Unicode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637</TotalTime>
  <Words>807</Words>
  <Application>Microsoft Office PowerPoint</Application>
  <PresentationFormat>Экран (4:3)</PresentationFormat>
  <Paragraphs>150</Paragraphs>
  <Slides>17</Slides>
  <Notes>17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Arial Unicode MS</vt:lpstr>
      <vt:lpstr>MS Mincho</vt:lpstr>
      <vt:lpstr>Arial</vt:lpstr>
      <vt:lpstr>Impact</vt:lpstr>
      <vt:lpstr>Lucida Sans Unicode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Пользователь</dc:creator>
  <cp:lastModifiedBy>User</cp:lastModifiedBy>
  <cp:revision>18</cp:revision>
  <cp:lastPrinted>2010-02-09T12:40:52Z</cp:lastPrinted>
  <dcterms:created xsi:type="dcterms:W3CDTF">1601-01-01T00:00:00Z</dcterms:created>
  <dcterms:modified xsi:type="dcterms:W3CDTF">2017-11-20T12:36:29Z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