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89" r:id="rId4"/>
    <p:sldId id="262" r:id="rId5"/>
    <p:sldId id="261" r:id="rId6"/>
    <p:sldId id="304" r:id="rId7"/>
    <p:sldId id="288" r:id="rId8"/>
    <p:sldId id="305" r:id="rId9"/>
    <p:sldId id="306" r:id="rId10"/>
    <p:sldId id="329" r:id="rId11"/>
    <p:sldId id="308" r:id="rId12"/>
    <p:sldId id="309" r:id="rId13"/>
    <p:sldId id="312" r:id="rId14"/>
    <p:sldId id="311" r:id="rId15"/>
    <p:sldId id="310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8" r:id="rId28"/>
    <p:sldId id="324" r:id="rId29"/>
    <p:sldId id="326" r:id="rId30"/>
    <p:sldId id="32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CC33"/>
    <a:srgbClr val="FF0066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05E03-521A-48C1-9DA3-FE7659A60B73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405C7-F620-4E47-9966-348772D02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6;&#1090;&#1082;&#1088;&#1099;&#1090;&#1099;&#1081;%20&#1091;&#1088;&#1086;&#1082;%2011.12.19\1%20&#1063;&#1091;&#1076;&#1072;&#1088;&#1080;&#1082;&#1080;%20&#1076;&#1077;&#1076;%20&#1084;&#1086;&#1088;&#1086;&#1079;,%20&#1076;&#1072;!.mp4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59766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  <a:t>Литературное чтение – </a:t>
            </a:r>
            <a:b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</a:br>
            <a: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  <a:t>прекрасный урок,</a:t>
            </a:r>
            <a:b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</a:br>
            <a: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  <a:t>Много полезного в каждой из строк,</a:t>
            </a:r>
            <a:b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</a:br>
            <a: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  <a:t>Стих это будет, сказка, рассказ –</a:t>
            </a:r>
            <a:b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</a:br>
            <a:r>
              <a:rPr lang="ru-RU" sz="3600" b="1" dirty="0" smtClean="0">
                <a:solidFill>
                  <a:srgbClr val="00B050"/>
                </a:solidFill>
                <a:latin typeface="a_AlgeriusNr" pitchFamily="82" charset="-52"/>
              </a:rPr>
              <a:t>Вы учите их – они учат вас!</a:t>
            </a:r>
            <a:endParaRPr lang="ru-RU" sz="3600" b="1" dirty="0">
              <a:solidFill>
                <a:srgbClr val="00B050"/>
              </a:solidFill>
              <a:latin typeface="a_AlgeriusNr" pitchFamily="82" charset="-5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40352" cy="432048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Физкультминутка.</a:t>
            </a:r>
            <a:endParaRPr lang="ru-RU" sz="7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4" name="1 Чударики дед мороз, да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971346"/>
            <a:ext cx="7848872" cy="588665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0"/>
            <a:ext cx="766834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AlgeriusNr" pitchFamily="82" charset="-52"/>
                <a:cs typeface="Arial" pitchFamily="34" charset="0"/>
              </a:rPr>
              <a:t>Принцип работы механизмов табакерки.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412776"/>
            <a:ext cx="4248472" cy="107721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Пружинка – толкает валик.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2708920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Валик цепляется </a:t>
            </a:r>
          </a:p>
          <a:p>
            <a:pPr algn="just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за молоточки.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293096"/>
            <a:ext cx="5256584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AlternaSw" pitchFamily="34" charset="-52"/>
                <a:cs typeface="Arial" pitchFamily="34" charset="0"/>
              </a:rPr>
              <a:t>Молоточки стучат – колокольчики звенят. </a:t>
            </a:r>
            <a:endParaRPr lang="ru-RU" sz="3200" b="1" spc="50" dirty="0">
              <a:ln w="11430"/>
              <a:solidFill>
                <a:srgbClr val="33CC3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AlternaSw" pitchFamily="34" charset="-52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6021288"/>
            <a:ext cx="62281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geriusNr" pitchFamily="82" charset="-52"/>
                <a:cs typeface="Arial" pitchFamily="34" charset="0"/>
              </a:rPr>
              <a:t>Появляется музыка.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  <a:latin typeface="a_AlgeriusNr" pitchFamily="82" charset="-52"/>
              <a:cs typeface="Arial" pitchFamily="34" charset="0"/>
            </a:endParaRPr>
          </a:p>
        </p:txBody>
      </p:sp>
      <p:pic>
        <p:nvPicPr>
          <p:cNvPr id="12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96136" y="1124744"/>
            <a:ext cx="2952328" cy="377285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Содержимое 3" descr="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652120" y="1196752"/>
            <a:ext cx="3104185" cy="39299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" name="Picture 3" descr="C:\Documents and Settings\Admin\Рабочий стол\0_49953_d0ba2dbc_L.jpg"/>
          <p:cNvPicPr>
            <a:picLocks noChangeAspect="1" noChangeArrowheads="1"/>
          </p:cNvPicPr>
          <p:nvPr/>
        </p:nvPicPr>
        <p:blipFill>
          <a:blip r:embed="rId5" cstate="print"/>
          <a:srcRect t="25498"/>
          <a:stretch>
            <a:fillRect/>
          </a:stretch>
        </p:blipFill>
        <p:spPr>
          <a:xfrm>
            <a:off x="5436096" y="1916832"/>
            <a:ext cx="3444582" cy="25922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8" name="Picture 4" descr="http://manwb.ru/pub/Pictures-Articles/Articles81-100/117/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15082" y="1340768"/>
            <a:ext cx="3325932" cy="43924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E:\открытый урок 11.12.19\урокккк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19" y="1"/>
            <a:ext cx="557361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1340768"/>
            <a:ext cx="7128792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Удивительная табакерка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открытый урок 11.12.19\урокккк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62046"/>
            <a:ext cx="4805710" cy="67959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1340768"/>
            <a:ext cx="7128792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Миша мечтает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E:\открытый урок 11.12.19\урокккк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-1"/>
            <a:ext cx="5328592" cy="68312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836712"/>
            <a:ext cx="8208912" cy="4824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Знакомство с Динь-динь и колокольчиками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E:\открытый урок 11.12.19\урокккк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0"/>
            <a:ext cx="671256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1340768"/>
            <a:ext cx="7128792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Встреча с молоточками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5715008" cy="4643470"/>
          </a:xfrm>
        </p:spPr>
        <p:txBody>
          <a:bodyPr>
            <a:noAutofit/>
          </a:bodyPr>
          <a:lstStyle/>
          <a:p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AlgeriusNr" pitchFamily="82" charset="-52"/>
              </a:rPr>
              <a:t>Владимир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AlgeriusNr" pitchFamily="82" charset="-52"/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AlgeriusNr" pitchFamily="82" charset="-52"/>
              </a:rPr>
              <a:t>Фёдорович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AlgeriusNr" pitchFamily="82" charset="-52"/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AlgeriusNr" pitchFamily="82" charset="-52"/>
              </a:rPr>
              <a:t>Одоевский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_AlgeriusNr" pitchFamily="8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4725144"/>
            <a:ext cx="745232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«Городок в табакерке»</a:t>
            </a:r>
            <a:endParaRPr lang="ru-RU" sz="5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:\открытый урок 11.12.19\урокккк\5.jpg"/>
          <p:cNvPicPr>
            <a:picLocks noChangeAspect="1" noChangeArrowheads="1"/>
          </p:cNvPicPr>
          <p:nvPr/>
        </p:nvPicPr>
        <p:blipFill>
          <a:blip r:embed="rId3" cstate="print"/>
          <a:srcRect l="2520" t="28755" r="4241" b="2603"/>
          <a:stretch>
            <a:fillRect/>
          </a:stretch>
        </p:blipFill>
        <p:spPr bwMode="auto">
          <a:xfrm>
            <a:off x="1475656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1340768"/>
            <a:ext cx="7128792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Знакомство с надзирателем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E:\открытый урок 11.12.19\урокккк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1340768"/>
            <a:ext cx="7128792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Сударыня – царевна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E:\открытый урок 11.12.19\урокккк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0"/>
            <a:ext cx="553958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1340768"/>
            <a:ext cx="7128792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Миша проснулся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404664"/>
            <a:ext cx="8748464" cy="6309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+mj-ea"/>
                <a:cs typeface="+mj-cs"/>
              </a:rPr>
              <a:t>План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Удивительная табакерка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Миша мечтает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Знакомство с Динь-динь и колокольчиками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Встреча с молоточками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Знакомство с надзирателем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Сударыня – царевна</a:t>
            </a:r>
          </a:p>
          <a:p>
            <a:pPr marL="457200" lvl="0" indent="-457200">
              <a:spcBef>
                <a:spcPct val="0"/>
              </a:spcBef>
              <a:buFont typeface="+mj-lt"/>
              <a:buAutoNum type="arabicPeriod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Миша проснулся</a:t>
            </a:r>
          </a:p>
          <a:p>
            <a:pPr lvl="0" algn="ctr">
              <a:spcBef>
                <a:spcPct val="0"/>
              </a:spcBef>
            </a:pPr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  <a:latin typeface="a_AlgeriusNr" pitchFamily="82" charset="-52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1916832"/>
            <a:ext cx="8748464" cy="4176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Он пришел к выводу, что когда присматривают за кем-нибудь, то это хорошо. </a:t>
            </a:r>
          </a:p>
          <a:p>
            <a:pPr marL="457200" lvl="0" indent="-457200">
              <a:lnSpc>
                <a:spcPct val="150000"/>
              </a:lnSpc>
              <a:spcBef>
                <a:spcPct val="0"/>
              </a:spcBef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ternaSw" pitchFamily="34" charset="-52"/>
                <a:ea typeface="+mj-ea"/>
                <a:cs typeface="+mj-cs"/>
              </a:rPr>
              <a:t>                     А раньше ему не нравилось, что папенька с маменькой за ним смотрят.</a:t>
            </a: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  <a:latin typeface="a_AlternaSw" pitchFamily="34" charset="-52"/>
              <a:ea typeface="+mj-ea"/>
              <a:cs typeface="+mj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60648"/>
            <a:ext cx="835292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Какой вывод сделал Миша?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35696" y="188640"/>
          <a:ext cx="5544616" cy="6321529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232248"/>
                <a:gridCol w="1642303"/>
                <a:gridCol w="1670065"/>
              </a:tblGrid>
              <a:tr h="7132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№ вопроса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ДА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НЕТ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1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2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3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4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5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6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7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8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9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10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+</a:t>
                      </a:r>
                      <a:endParaRPr lang="ru-RU" sz="3200" b="1" kern="120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0000FF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Monotype Corsiva" pitchFamily="66" charset="0"/>
                        <a:ea typeface="+mj-ea"/>
                        <a:cs typeface="+mj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  <a:t>Домашнее задание:</a:t>
            </a:r>
            <a:endParaRPr lang="ru-RU" sz="5400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95736" y="1340768"/>
            <a:ext cx="6572296" cy="485313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200" b="1" dirty="0" smtClean="0">
                <a:solidFill>
                  <a:srgbClr val="FF0000"/>
                </a:solidFill>
                <a:latin typeface="Monotype Corsiva" pitchFamily="66" charset="0"/>
              </a:rPr>
              <a:t>Подготовить пересказ по составленному нами плану 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rgbClr val="FF0000"/>
                </a:solidFill>
                <a:latin typeface="Monotype Corsiva" pitchFamily="66" charset="0"/>
              </a:rPr>
              <a:t>(он у вас на листочках)</a:t>
            </a:r>
          </a:p>
          <a:p>
            <a:pPr algn="ctr">
              <a:buNone/>
            </a:pPr>
            <a:r>
              <a:rPr lang="ru-RU" sz="4200" b="1" dirty="0" smtClean="0">
                <a:latin typeface="Monotype Corsiva" pitchFamily="66" charset="0"/>
              </a:rPr>
              <a:t>или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rgbClr val="FF0066"/>
                </a:solidFill>
                <a:latin typeface="Monotype Corsiva" pitchFamily="66" charset="0"/>
              </a:rPr>
              <a:t>Сочинить свою сказку «Путешествие в механическую игрушку».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Picture 2" descr="Картинки по запросу городок в табакерке миш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2183074" cy="292895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76470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Сегодня  на уроке мы: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692696"/>
            <a:ext cx="7740352" cy="1082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_AlgeriusNr" pitchFamily="82" charset="-52"/>
                <a:ea typeface="Times New Roman"/>
                <a:cs typeface="Times New Roman"/>
              </a:rPr>
              <a:t>Будем дальше изучать сказку. 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3470" y="1700808"/>
            <a:ext cx="868053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AlgeriusNr" pitchFamily="82" charset="-52"/>
                <a:ea typeface="Times New Roman"/>
                <a:cs typeface="Times New Roman"/>
              </a:rPr>
              <a:t>Проведём небольшое исследование, с помощью которого познакомимся с устройством табакерки.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63888" y="4077072"/>
            <a:ext cx="5580112" cy="1082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AlgeriusNr" pitchFamily="82" charset="-52"/>
                <a:ea typeface="Times New Roman"/>
                <a:cs typeface="Times New Roman"/>
              </a:rPr>
              <a:t>Определим главную мысль произведения.  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1880" y="5517232"/>
            <a:ext cx="5940152" cy="1082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_AlgeriusNr" pitchFamily="82" charset="-52"/>
                <a:ea typeface="Times New Roman"/>
                <a:cs typeface="Times New Roman"/>
              </a:rPr>
              <a:t>Составим план сказки.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4402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  <a:t>Верьте в чудеса.</a:t>
            </a:r>
            <a:b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  <a:t>Слушайтесь родителей.</a:t>
            </a:r>
            <a:b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  <a:t>И помните, что </a:t>
            </a:r>
            <a:b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  <a:t>в этом мире всё взаимосвязано…</a:t>
            </a:r>
            <a:b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</a:br>
            <a:endParaRPr lang="ru-RU" sz="5400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995936" y="4077072"/>
            <a:ext cx="4340048" cy="1008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66"/>
                </a:solidFill>
                <a:latin typeface="Monotype Corsiva" pitchFamily="66" charset="0"/>
              </a:rPr>
              <a:t>Спасибо за урок!</a:t>
            </a:r>
            <a:endParaRPr lang="ru-RU" sz="4000" dirty="0"/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01008"/>
            <a:ext cx="3127947" cy="2520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.-f.-odoevskij.-portret-kisti-a.-pokrovskogo-(184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3991" y="142852"/>
            <a:ext cx="2867065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0093-3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5136" y="142876"/>
            <a:ext cx="2568632" cy="342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28794" y="3653197"/>
            <a:ext cx="5572164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Владимир Фёдорович ОДОЕВСКИЙ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(1803 – 1869 г.г.)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В.Ф.Одоевский родился в августе 1803 года в Москве. Получил первоклассное по тому времени воспитание в Благородном пансионе при Московском университете. В годы пребывания в пансионе появились его первые произведения в печати.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4"/>
            <a:ext cx="7668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Владимир Фёдорович Одоевский работал под псевдонимом «Дедушка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Ириней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».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1412776"/>
            <a:ext cx="424847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cs typeface="Arial" pitchFamily="34" charset="0"/>
              </a:rPr>
              <a:t>Когда ему исполнилось 30 лет, в свет вышел сборник для детей «Детские сказки дедушки </a:t>
            </a:r>
            <a:r>
              <a:rPr lang="ru-RU" sz="2400" b="1" cap="all" dirty="0" err="1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cs typeface="Arial" pitchFamily="34" charset="0"/>
              </a:rPr>
              <a:t>Иринея</a:t>
            </a:r>
            <a:r>
              <a:rPr lang="ru-RU" sz="24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cs typeface="Arial" pitchFamily="34" charset="0"/>
              </a:rPr>
              <a:t>».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3573016"/>
            <a:ext cx="5256584" cy="20621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Сюда вошли сказки </a:t>
            </a:r>
          </a:p>
          <a:p>
            <a:pPr algn="just"/>
            <a:r>
              <a:rPr lang="ru-RU" sz="32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«Червячок»,</a:t>
            </a:r>
          </a:p>
          <a:p>
            <a:pPr algn="just"/>
            <a:r>
              <a:rPr lang="ru-RU" sz="32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 «Мороз Иванович» и </a:t>
            </a:r>
          </a:p>
          <a:p>
            <a:pPr algn="just"/>
            <a:r>
              <a:rPr lang="ru-RU" sz="32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«Городок в табакерке».</a:t>
            </a:r>
            <a:endParaRPr lang="ru-RU" sz="32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0" name="Picture 2" descr="C:\Documents and Settings\Admin\Рабочий стол\Ris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7713" y="1196752"/>
            <a:ext cx="3316287" cy="45259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411760" y="260648"/>
            <a:ext cx="6192688" cy="62478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rgbClr val="002060"/>
                </a:solidFill>
                <a:cs typeface="Arial" pitchFamily="34" charset="0"/>
              </a:rPr>
              <a:t>Сказка  В. Ф. Одоевского </a:t>
            </a:r>
          </a:p>
          <a:p>
            <a:r>
              <a:rPr lang="ru-RU" sz="4000" b="1" dirty="0" smtClean="0">
                <a:ln/>
                <a:solidFill>
                  <a:srgbClr val="002060"/>
                </a:solidFill>
                <a:cs typeface="Arial" pitchFamily="34" charset="0"/>
              </a:rPr>
              <a:t>«Городок в табакерке» </a:t>
            </a:r>
          </a:p>
          <a:p>
            <a:r>
              <a:rPr lang="ru-RU" sz="4000" b="1" dirty="0" smtClean="0">
                <a:ln/>
                <a:solidFill>
                  <a:srgbClr val="002060"/>
                </a:solidFill>
                <a:cs typeface="Arial" pitchFamily="34" charset="0"/>
              </a:rPr>
              <a:t>была написана более 150 лет назад, поэтому в сказке встречаются слова, которые  редко употребляются  в нашей речи. </a:t>
            </a:r>
          </a:p>
          <a:p>
            <a:r>
              <a:rPr lang="ru-RU" sz="4000" b="1" dirty="0" smtClean="0">
                <a:ln/>
                <a:solidFill>
                  <a:srgbClr val="002060"/>
                </a:solidFill>
                <a:cs typeface="Arial" pitchFamily="34" charset="0"/>
              </a:rPr>
              <a:t>А знаете ли вы значение этих слов?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320480" cy="108266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Табакерка</a:t>
            </a:r>
            <a:endParaRPr lang="ru-RU" sz="6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2155_origina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4149080"/>
            <a:ext cx="2571748" cy="1954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Картинки по запросу табакер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052736"/>
            <a:ext cx="2459147" cy="22525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7805424_790016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4365104"/>
            <a:ext cx="3048000" cy="2219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 descr="balerina_shkatulka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3573016"/>
            <a:ext cx="226695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067944" y="188640"/>
            <a:ext cx="4900618" cy="38884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-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маленькая изящная коробочка, вмещавшая горсточку ароматной пыли, - была своего рода символом знатности и богатства.</a:t>
            </a:r>
            <a:endParaRPr kumimoji="0" lang="ru-RU" sz="36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3059832" cy="108266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Бюро</a:t>
            </a:r>
            <a:endParaRPr lang="ru-RU" sz="7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019246" y="0"/>
            <a:ext cx="6124754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Вид стола с ящиками и отделениями для хранения бумаг.</a:t>
            </a:r>
            <a:endParaRPr kumimoji="0" lang="ru-RU" sz="44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88840"/>
            <a:ext cx="3212405" cy="4431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636912"/>
            <a:ext cx="3351212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3059832" cy="72008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Учтиво</a:t>
            </a:r>
            <a:b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</a:br>
            <a:endParaRPr lang="ru-RU" sz="4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788024" y="692696"/>
            <a:ext cx="3347864" cy="1628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Очень вежливо.</a:t>
            </a:r>
            <a:endParaRPr kumimoji="0" lang="ru-RU" sz="44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789040"/>
            <a:ext cx="3600400" cy="1082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Ни пяди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716016" y="3573016"/>
            <a:ext cx="3923928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Ни на шаг.</a:t>
            </a:r>
          </a:p>
          <a:p>
            <a:pPr lvl="0" algn="ctr">
              <a:spcBef>
                <a:spcPct val="0"/>
              </a:spcBef>
            </a:pPr>
            <a:endParaRPr lang="ru-RU" sz="11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Старинная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мера длины.</a:t>
            </a:r>
            <a:endParaRPr kumimoji="0" lang="ru-RU" sz="44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39552" y="1988840"/>
            <a:ext cx="30598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страница 159</a:t>
            </a:r>
            <a:endParaRPr kumimoji="0" lang="ru-RU" sz="1600" b="1" i="0" u="none" strike="noStrike" kern="1200" spc="50" normalizeH="0" baseline="0" noProof="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83568" y="4725144"/>
            <a:ext cx="30598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страница 163</a:t>
            </a:r>
            <a:endParaRPr kumimoji="0" lang="ru-RU" sz="1600" b="1" i="0" u="none" strike="noStrike" kern="1200" spc="50" normalizeH="0" baseline="0" noProof="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1031</TotalTime>
  <Words>377</Words>
  <Application>Microsoft Office PowerPoint</Application>
  <PresentationFormat>Экран (4:3)</PresentationFormat>
  <Paragraphs>89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Литературное чтение –  прекрасный урок, Много полезного в каждой из строк, Стих это будет, сказка, рассказ – Вы учите их – они учат вас!</vt:lpstr>
      <vt:lpstr>Владимир Фёдорович Одоевский</vt:lpstr>
      <vt:lpstr>Сегодня  на уроке мы:</vt:lpstr>
      <vt:lpstr>Слайд 4</vt:lpstr>
      <vt:lpstr>Слайд 5</vt:lpstr>
      <vt:lpstr>Слайд 6</vt:lpstr>
      <vt:lpstr>Табакерка</vt:lpstr>
      <vt:lpstr>Бюро</vt:lpstr>
      <vt:lpstr>Учтиво </vt:lpstr>
      <vt:lpstr>Физкультминутка.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Домашнее задание:</vt:lpstr>
      <vt:lpstr>Верьте в чудеса. Слушайтесь родителей. И помните, что  в этом мире всё взаимосвязано…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135</cp:revision>
  <dcterms:created xsi:type="dcterms:W3CDTF">2017-11-20T19:27:05Z</dcterms:created>
  <dcterms:modified xsi:type="dcterms:W3CDTF">2019-12-11T05:30:19Z</dcterms:modified>
</cp:coreProperties>
</file>