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8"/>
  </p:notesMasterIdLst>
  <p:sldIdLst>
    <p:sldId id="256" r:id="rId2"/>
    <p:sldId id="294" r:id="rId3"/>
    <p:sldId id="263" r:id="rId4"/>
    <p:sldId id="264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5" r:id="rId13"/>
    <p:sldId id="276" r:id="rId14"/>
    <p:sldId id="278" r:id="rId15"/>
    <p:sldId id="298" r:id="rId16"/>
    <p:sldId id="29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E"/>
    <a:srgbClr val="C337A8"/>
    <a:srgbClr val="CC0066"/>
    <a:srgbClr val="922A59"/>
    <a:srgbClr val="AC32AC"/>
    <a:srgbClr val="512373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E30223-D05B-412A-972C-3E5FAABA639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85201D-8EC6-45E2-8098-E36CA4E7C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99E2-A4D4-467B-A153-E7709F4920A8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7E1958B-6740-412B-95BD-1BC1F3A6B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402B-49D0-4B0E-9F35-5B906A7850D6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AF9EE-AE2D-4AB8-8FFD-109F6FB0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3E76C-A3C0-467A-9032-282351CB8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99A9-5787-4F6E-9CF9-AEF78467445F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02DC-DCA2-43A9-9CF5-5887D0D6F83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EF927-FD44-404F-94C3-57725D9FA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BD7B-B14E-44A1-9053-11C5DF858DC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EBE070B-8B9E-426C-A10A-4A2A207BD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17502-9810-4FF5-AD73-D897818BF82C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253D-ED92-41CA-809B-ED7886F79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8A4F-B668-48C7-BC58-8354CDA3759F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D7BD273-8B4C-43F1-BE60-D3D8F9980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9FD8-F9AF-43B1-8BA6-5CD677CBB31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8432-48CC-48B1-9825-9616D6E9E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12379-ADC7-435D-9306-5FF8FD3278C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EA842B-1102-4071-89EA-F4ABFACDD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5C0E3C-4842-4A42-858C-6D98CFF58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B2EF0-CF4C-4745-80D7-9F3EC8C5DAF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8A7AF-0AC6-413E-AF29-BBC31DCE9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4F43C-0F9D-4EC0-B629-7AC4D4A63BAE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ECBD1-AC7F-4144-8036-24C495C0861F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581924-805E-4044-A332-A94FFAC23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8C438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C438F"/>
          </a:solidFill>
          <a:latin typeface="Franklin Gothic Medium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A04DA3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C4652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B5D3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Танюша\Рабочий стол\Копия h203_5.jpg"/>
          <p:cNvPicPr>
            <a:picLocks noChangeAspect="1" noChangeArrowheads="1"/>
          </p:cNvPicPr>
          <p:nvPr/>
        </p:nvPicPr>
        <p:blipFill>
          <a:blip r:embed="rId3" cstate="print"/>
          <a:srcRect l="8864"/>
          <a:stretch>
            <a:fillRect/>
          </a:stretch>
        </p:blipFill>
        <p:spPr bwMode="auto">
          <a:xfrm>
            <a:off x="755576" y="3212976"/>
            <a:ext cx="4595537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887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МБОУ СОШ № 29 имени Героя Советского союза Михаила Васильевича </a:t>
            </a:r>
            <a:r>
              <a:rPr lang="ru-RU" sz="32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Грешилова</a:t>
            </a: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 с.Цыпка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Z:\Desktop\ГУГЛ ХРОМ\ВОВ\школа\окна\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92896"/>
            <a:ext cx="432048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Documents and Settings\Танюша\Рабочий стол\чтения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714620"/>
            <a:ext cx="2512238" cy="37891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2771" name="Picture 3" descr="C:\Documents and Settings\Танюша\Рабочий стол\чтения\origin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836712"/>
            <a:ext cx="2871789" cy="23164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772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404664"/>
            <a:ext cx="4680520" cy="2420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Под командованием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Грешилова</a:t>
            </a:r>
            <a:r>
              <a:rPr lang="ru-RU" sz="2800" b="1" i="1" dirty="0" smtClean="0">
                <a:solidFill>
                  <a:srgbClr val="FFFF00"/>
                </a:solidFill>
              </a:rPr>
              <a:t> «Малютка» совершила   15 боевых походов, </a:t>
            </a:r>
          </a:p>
          <a:p>
            <a:pPr>
              <a:buFont typeface="Wingdings 2" pitchFamily="18" charset="2"/>
              <a:buNone/>
            </a:pPr>
            <a:endParaRPr lang="ru-RU" sz="2400" b="1" i="1" dirty="0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           </a:t>
            </a:r>
          </a:p>
          <a:p>
            <a:pPr>
              <a:buFont typeface="Wingdings 2" pitchFamily="18" charset="2"/>
              <a:buNone/>
            </a:pPr>
            <a:endParaRPr lang="ru-RU" sz="2400" b="1" i="1" dirty="0" smtClean="0">
              <a:solidFill>
                <a:srgbClr val="FFFF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67544" y="3284984"/>
            <a:ext cx="475252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потопила 4 транспорта врага 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общим водоизмещением  24 875 тонн…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своего командира, его приказы выполнялись  всегда быстро и точно…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 descr="C:\Documents and Settings\Танюша\Рабочий стол\чтения\29870ea1078c471b05944ea1d07c08dc.jpg"/>
          <p:cNvPicPr>
            <a:picLocks noChangeAspect="1" noChangeArrowheads="1"/>
          </p:cNvPicPr>
          <p:nvPr/>
        </p:nvPicPr>
        <p:blipFill>
          <a:blip r:embed="rId3" cstate="print"/>
          <a:srcRect t="14532"/>
          <a:stretch>
            <a:fillRect/>
          </a:stretch>
        </p:blipFill>
        <p:spPr bwMode="auto">
          <a:xfrm>
            <a:off x="2483768" y="3501008"/>
            <a:ext cx="5399102" cy="2996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23" name="Picture 3" descr="C:\Documents and Settings\Танюша\Рабочий стол\чтения\7be075a073c95b1906d8b4ca2f80aa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1851446" cy="2471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3796" name="Содержимое 2"/>
          <p:cNvSpPr>
            <a:spLocks noGrp="1"/>
          </p:cNvSpPr>
          <p:nvPr>
            <p:ph sz="quarter" idx="1"/>
          </p:nvPr>
        </p:nvSpPr>
        <p:spPr>
          <a:xfrm>
            <a:off x="2555776" y="332656"/>
            <a:ext cx="6159599" cy="300379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В декабре 1942 года  Михаил Васильевич был назначен            командующим средней подлодки   «Щ-215».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   С приходом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Грешилова</a:t>
            </a:r>
            <a:r>
              <a:rPr lang="ru-RU" sz="2400" b="1" i="1" dirty="0" smtClean="0">
                <a:solidFill>
                  <a:srgbClr val="FFFF00"/>
                </a:solidFill>
              </a:rPr>
              <a:t> на «Щ-215»  пришли и победы.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4 вражеских транспорта потопила эта подлодка.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Documents and Settings\Владелец\Мои документы\4_578601234-8918.wp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00043"/>
            <a:ext cx="2649248" cy="33979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19" name="Picture 17" descr="D:\Таня\ШКОЛА\РИСУНКИ - РЕПРОДУКЦИИ\Открытки\9 Мая\Герой Советского Союза медаль Золотая звезд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857375"/>
            <a:ext cx="7143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C:\Documents and Settings\Танюша\Рабочий стол\nachimov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3214688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2" descr="C:\Documents and Settings\Танюша\Рабочий стол\krasnaya_zvezda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786063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6" descr="C:\Documents and Settings\Танюша\Рабочий стол\navy_cross_med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0" y="2500313"/>
            <a:ext cx="78581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9" descr="C:\Documents and Settings\Танюша\Рабочий стол\1307301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0" y="3500438"/>
            <a:ext cx="136366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 descr="C:\Documents and Settings\Танюша\Рабочий стол\1429609176_ordena-and-medali-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25" y="714375"/>
            <a:ext cx="71278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6" descr="C:\Documents and Settings\Танюша\Рабочий стол\0012-012-Medali-orden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63" y="1357313"/>
            <a:ext cx="8048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57263" y="4357688"/>
            <a:ext cx="8186737" cy="2095648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М.В.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Грешилов</a:t>
            </a:r>
            <a:r>
              <a:rPr lang="ru-RU" sz="2800" b="1" i="1" dirty="0" smtClean="0">
                <a:solidFill>
                  <a:srgbClr val="FFFF00"/>
                </a:solidFill>
              </a:rPr>
              <a:t>  награждён орденами и медалями.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В 1943 г. – высшей наградой США Морским крестом  за проявленный героизм.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16 мая 1944 г. –  Золотой звездой Героя.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" descr="C:\Documents and Settings\Танюша\Рабочий стол\чтения\83ff936988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3714776" cy="25817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6626" name="Picture 2" descr="C:\Documents and Settings\Танюша\Рабочий стол\чтения\0_a963f_98bfd6f4_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9" y="843793"/>
            <a:ext cx="1500198" cy="22280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5844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5904656" cy="2432869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i="1" dirty="0" smtClean="0">
                <a:solidFill>
                  <a:srgbClr val="FFFF00"/>
                </a:solidFill>
              </a:rPr>
              <a:t>После окончания войны М.В.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Грешилов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учился в военно-Морской Академии. 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С 1948 года служил в штабе 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                  Черноморского флота, 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                           а затем в штабе ВМФ.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0" y="3429000"/>
            <a:ext cx="4320480" cy="312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1952-1957 год занимается  преподавательской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деятельностью  в военной Академии.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ноябре 1957г. – уволен  в запас в звании  гвардии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капитана 1-го ранга.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Содержимое 2"/>
          <p:cNvSpPr>
            <a:spLocks noGrp="1"/>
          </p:cNvSpPr>
          <p:nvPr>
            <p:ph sz="quarter" idx="1"/>
          </p:nvPr>
        </p:nvSpPr>
        <p:spPr>
          <a:xfrm>
            <a:off x="0" y="332656"/>
            <a:ext cx="5727899" cy="223224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        Умер Михаил Васильевич 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 8 марта 2014 года на 92 году жизни. 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 Похоронен на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Ясеневском</a:t>
            </a:r>
            <a:r>
              <a:rPr lang="ru-RU" sz="2400" b="1" i="1" dirty="0" smtClean="0">
                <a:solidFill>
                  <a:srgbClr val="FFFF00"/>
                </a:solidFill>
              </a:rPr>
              <a:t> кладбище. </a:t>
            </a:r>
          </a:p>
        </p:txBody>
      </p:sp>
      <p:pic>
        <p:nvPicPr>
          <p:cNvPr id="23553" name="Picture 1" descr="C:\Documents and Settings\Танюша\Рабочий стол\чтения\Мемориальная доска. Установлена на здании Курского педагогического колледж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1460522" cy="21288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554" name="Picture 2" descr="C:\Documents and Settings\Танюша\Рабочий стол\чтения\170916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00503"/>
            <a:ext cx="1857388" cy="24765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347864" y="3933056"/>
            <a:ext cx="5256584" cy="170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канун 100-летнего юбилея  выпущен почтовый конверт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с портретом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Грешилова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143000"/>
          </a:xfrm>
        </p:spPr>
        <p:txBody>
          <a:bodyPr/>
          <a:lstStyle/>
          <a:p>
            <a:r>
              <a:rPr lang="ru-RU" smtClean="0">
                <a:solidFill>
                  <a:srgbClr val="8C438F"/>
                </a:solidFill>
              </a:rPr>
              <a:t>      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071538" y="357166"/>
            <a:ext cx="7358114" cy="3429024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сердцах наших жить будут вечно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Герои минувшей войны.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 память о них дорога бесконечно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ею с тобой мы  сильны.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Память…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" name="Picture 7" descr="D:\Таня\ШКОЛА\РИСУНКИ - РЕПРОДУКЦИИ\Открытки\9 Мая\22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12976"/>
            <a:ext cx="4732412" cy="2892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9941" name="Picture 7" descr="E:\9 Мая\Салют\fw-itha-0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23090">
            <a:off x="5953919" y="-170656"/>
            <a:ext cx="28797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971600" y="0"/>
            <a:ext cx="7358114" cy="2351754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 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МБОУ СОШ № 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29 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с.Цыпка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 носит гордое имя  Героя 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Советского союза Михаила Васильевича </a:t>
            </a:r>
            <a:r>
              <a:rPr lang="ru-RU" sz="2800" b="1" i="1" dirty="0" err="1" smtClean="0">
                <a:solidFill>
                  <a:srgbClr val="FFFF00"/>
                </a:solidFill>
                <a:latin typeface="Bookman Old Style" pitchFamily="18" charset="0"/>
              </a:rPr>
              <a:t>Грешилова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Z:\Desktop\ГУГЛ ХРОМ\ВОВ\школа\окна\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224469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40" t="26467" r="30485" b="4079"/>
          <a:stretch/>
        </p:blipFill>
        <p:spPr>
          <a:xfrm>
            <a:off x="4427984" y="2564904"/>
            <a:ext cx="3751192" cy="3656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714375" y="714375"/>
            <a:ext cx="7772400" cy="2571750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51520" y="260648"/>
            <a:ext cx="504056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Franklin Gothic Book" pitchFamily="34" charset="0"/>
              </a:rPr>
              <a:t>Михаил Васильевич </a:t>
            </a:r>
            <a:r>
              <a:rPr lang="ru-RU" sz="2400" b="1" i="1" dirty="0" err="1">
                <a:solidFill>
                  <a:srgbClr val="FF0000"/>
                </a:solidFill>
                <a:latin typeface="Franklin Gothic Book" pitchFamily="34" charset="0"/>
              </a:rPr>
              <a:t>Грешилов</a:t>
            </a:r>
            <a:r>
              <a:rPr lang="ru-RU" sz="2000" b="1" i="1" dirty="0" smtClean="0">
                <a:solidFill>
                  <a:srgbClr val="002060"/>
                </a:solidFill>
                <a:latin typeface="Franklin Gothic Book" pitchFamily="34" charset="0"/>
              </a:rPr>
              <a:t>,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прошёл тяжёлую дорогу,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Прожил он великие года.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забыть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будановцы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 смогут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Подвиги Героя никогда!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Страшное на суше поле боя,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небе тоже страшно воевать.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 Герой  сражался под водою,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Отчий край старался защищать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беды, от вражеской напасти,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несметной Гитлера орды,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желал односельчанам счастья,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Чтобы мир был, чтоб цвели сады!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FF00"/>
              </a:solidFill>
              <a:latin typeface="Franklin Gothic Book" pitchFamily="34" charset="0"/>
            </a:endParaRPr>
          </a:p>
        </p:txBody>
      </p:sp>
      <p:pic>
        <p:nvPicPr>
          <p:cNvPr id="4098" name="Picture 2" descr="C:\Documents and Settings\Танюша\Рабочий стол\чтения\GreshilovMikhVas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2540000" cy="3390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4" name="Picture 6" descr="D:\Таня\ШКОЛА\РИСУНКИ - РЕПРОДУКЦИИ\Открытки\9 Мая\43d8fd6a8e_690cr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573016"/>
            <a:ext cx="421481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D:\Таня\ШКОЛА\РИСУНКИ - РЕПРОДУКЦИИ\Открытки\9 Мая\ветв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59392">
            <a:off x="6420097" y="2693246"/>
            <a:ext cx="2595562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9872" y="332656"/>
            <a:ext cx="5400600" cy="1296144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3">
                    <a:shade val="75000"/>
                  </a:schemeClr>
                </a:solidFill>
              </a:rPr>
              <a:t>      </a:t>
            </a:r>
            <a:r>
              <a:rPr lang="ru-RU" sz="2700" b="1" i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Михаил </a:t>
            </a:r>
            <a:r>
              <a:rPr lang="ru-RU" sz="2700" b="1" i="1" dirty="0" err="1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Грешилов</a:t>
            </a:r>
            <a:r>
              <a:rPr lang="ru-RU" sz="2700" b="1" i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родился 15 ноября 1912 года в деревне </a:t>
            </a:r>
            <a:r>
              <a:rPr lang="ru-RU" sz="2700" b="1" i="1" dirty="0" err="1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Будановка</a:t>
            </a:r>
            <a:r>
              <a:rPr lang="ru-RU" sz="2700" b="1" i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2700" b="1" i="1" dirty="0" err="1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Золотухинского</a:t>
            </a:r>
            <a:r>
              <a:rPr lang="ru-RU" sz="2700" b="1" i="1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района.</a:t>
            </a:r>
            <a:endParaRPr lang="ru-RU" sz="2700" b="1" i="1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009" name="Picture 1" descr="C:\Documents and Settings\Танюша\Рабочий стол\p0052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149080"/>
            <a:ext cx="4185571" cy="22479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3" descr="C:\Documents and Settings\Танюша\Рабочий стол\xd_by_jaoblack-d6vxwwh.jpg"/>
          <p:cNvPicPr>
            <a:picLocks noChangeAspect="1" noChangeArrowheads="1"/>
          </p:cNvPicPr>
          <p:nvPr/>
        </p:nvPicPr>
        <p:blipFill>
          <a:blip r:embed="rId4" cstate="print"/>
          <a:srcRect l="14188" r="26085" b="20048"/>
          <a:stretch>
            <a:fillRect/>
          </a:stretch>
        </p:blipFill>
        <p:spPr bwMode="auto">
          <a:xfrm rot="167159">
            <a:off x="636936" y="415762"/>
            <a:ext cx="2478068" cy="2753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3059832" y="1772816"/>
            <a:ext cx="5836766" cy="21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раннего возраста</a:t>
            </a:r>
            <a:r>
              <a:rPr kumimoji="0" lang="ru-RU" sz="27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Миша помогал родителям в их  нелёгком труде, а в свободное время читал</a:t>
            </a:r>
            <a:r>
              <a:rPr kumimoji="0" lang="ru-RU" sz="27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истории  о дальних плаваниях моряков, об их стычках с пиратами. </a:t>
            </a:r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323528" y="4149080"/>
            <a:ext cx="3851920" cy="20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Закончил семилетку в родном селе и поступил в фабрично-заводскую школу города Курска, где научился слесарить. </a:t>
            </a:r>
            <a:b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</a:t>
            </a:r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4143375"/>
            <a:ext cx="8534400" cy="170021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В 1928 году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Грешилов</a:t>
            </a:r>
            <a:r>
              <a:rPr lang="ru-RU" sz="2800" b="1" i="1" dirty="0" smtClean="0">
                <a:solidFill>
                  <a:srgbClr val="FFFF00"/>
                </a:solidFill>
              </a:rPr>
              <a:t> стал студентом   Курского педагогического училища.</a:t>
            </a:r>
          </a:p>
        </p:txBody>
      </p:sp>
      <p:pic>
        <p:nvPicPr>
          <p:cNvPr id="1026" name="Picture 2" descr="C:\Users\Егор\Desktop\0_6f5ad_22e15822_X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16327"/>
          <a:stretch>
            <a:fillRect/>
          </a:stretch>
        </p:blipFill>
        <p:spPr>
          <a:xfrm>
            <a:off x="2285984" y="1428736"/>
            <a:ext cx="483861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571500" y="357188"/>
            <a:ext cx="8115300" cy="1785937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В 1930г. 60 комсомольцев-курян прибыли на Уральскую Магнитку. Среди них - Михаил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Грешилов</a:t>
            </a:r>
            <a:r>
              <a:rPr lang="ru-RU" sz="2400" b="1" i="1" dirty="0" smtClean="0">
                <a:solidFill>
                  <a:srgbClr val="FFFF00"/>
                </a:solidFill>
              </a:rPr>
              <a:t>. </a:t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Он работал электриком коксовой батареи. </a:t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Вскоре он стал сменным мастером.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2051" name="Picture 3" descr="C:\Users\Егор\Desktop\cfe42c02bf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85992"/>
            <a:ext cx="4881072" cy="3654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>
          <a:xfrm>
            <a:off x="642938" y="4214813"/>
            <a:ext cx="7929562" cy="228600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По путёвке горкома Михаил направлен служить во флот и зачислен в Военно-морское училище имени М.В. Фрунзе, в городе Ленинграде. 4 года обучения в училище – было пределом мечтаний юноши. </a:t>
            </a:r>
            <a:endParaRPr lang="ru-RU" sz="2800" b="1" i="1" dirty="0" smtClean="0">
              <a:solidFill>
                <a:srgbClr val="FFFF00"/>
              </a:solidFill>
            </a:endParaRPr>
          </a:p>
        </p:txBody>
      </p:sp>
      <p:pic>
        <p:nvPicPr>
          <p:cNvPr id="39938" name="Picture 2" descr="C:\Documents and Settings\Танюша\Рабочий стол\Uchiliche Frunz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5919942" cy="2928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9937" name="Picture 1" descr="C:\Documents and Settings\Танюша\Рабочий стол\48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786058"/>
            <a:ext cx="2786082" cy="17468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Содержимое 2"/>
          <p:cNvSpPr>
            <a:spLocks noGrp="1"/>
          </p:cNvSpPr>
          <p:nvPr>
            <p:ph sz="quarter" idx="1"/>
          </p:nvPr>
        </p:nvSpPr>
        <p:spPr>
          <a:xfrm>
            <a:off x="639763" y="4956175"/>
            <a:ext cx="8504237" cy="19018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В 1937 году Михаил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Грешилов</a:t>
            </a:r>
            <a:r>
              <a:rPr lang="ru-RU" sz="2400" b="1" i="1" dirty="0" smtClean="0">
                <a:solidFill>
                  <a:srgbClr val="FFFF00"/>
                </a:solidFill>
              </a:rPr>
              <a:t> с отличием заканчивает училище по специальности «Штурман-подводник»  и направляется на Черноморский флот. </a:t>
            </a:r>
          </a:p>
          <a:p>
            <a:pPr algn="ctr"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Два года был штурманом на подлодке «Щ-202»</a:t>
            </a:r>
          </a:p>
        </p:txBody>
      </p:sp>
      <p:pic>
        <p:nvPicPr>
          <p:cNvPr id="5" name="Picture 2" descr="C:\Users\Егор\Desktop\h202_3.jpg"/>
          <p:cNvPicPr>
            <a:picLocks noChangeAspect="1" noChangeArrowheads="1"/>
          </p:cNvPicPr>
          <p:nvPr/>
        </p:nvPicPr>
        <p:blipFill>
          <a:blip r:embed="rId3" cstate="print"/>
          <a:srcRect t="7660"/>
          <a:stretch>
            <a:fillRect/>
          </a:stretch>
        </p:blipFill>
        <p:spPr bwMode="auto">
          <a:xfrm>
            <a:off x="1214414" y="1428736"/>
            <a:ext cx="5421523" cy="32861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1" descr="C:\Documents and Settings\Танюша\Рабочий стол\чтения\Grecyilov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4664"/>
            <a:ext cx="2185988" cy="17038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163" y="274638"/>
            <a:ext cx="46037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58175" cy="24208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С декабря 1935 года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Грешилов</a:t>
            </a:r>
            <a:r>
              <a:rPr lang="ru-RU" sz="2400" b="1" i="1" dirty="0" smtClean="0">
                <a:solidFill>
                  <a:srgbClr val="FFFF00"/>
                </a:solidFill>
              </a:rPr>
              <a:t>  учится </a:t>
            </a:r>
          </a:p>
          <a:p>
            <a:pPr algn="ctr"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на высших специальных курсах командного состава.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                  В июле 1940 г. назначен командиром 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           подводной лодки «М-35», </a:t>
            </a:r>
          </a:p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       которую прозвали «Малюткой»</a:t>
            </a:r>
          </a:p>
        </p:txBody>
      </p:sp>
      <p:pic>
        <p:nvPicPr>
          <p:cNvPr id="5122" name="Picture 2" descr="C:\Users\Егор\Desktop\sub_m35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429000"/>
            <a:ext cx="5101033" cy="2500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C:\Documents and Settings\Танюша\Рабочий стол\чтения\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071678"/>
            <a:ext cx="2071702" cy="2606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7" name="Picture 1" descr="C:\Documents and Settings\Танюша\Рабочий стол\чтения\1-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4105839" cy="2691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1" descr="C:\Documents and Settings\Танюша\Рабочий стол\чтения\cea45da9729586279887e3d4862e68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142984"/>
            <a:ext cx="2343151" cy="3145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1748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221088"/>
            <a:ext cx="7467600" cy="200025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Подлодка «М-35» атаковала и топила врага. </a:t>
            </a:r>
          </a:p>
          <a:p>
            <a:pPr algn="ctr">
              <a:buFont typeface="Wingdings 2" pitchFamily="18" charset="2"/>
              <a:buNone/>
            </a:pP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Грешилов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был мужествен и отважен. </a:t>
            </a:r>
          </a:p>
          <a:p>
            <a:pPr algn="ctr"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нём писали так «Смел, решителен и дерзок </a:t>
            </a:r>
          </a:p>
          <a:p>
            <a:pPr algn="ctr"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выполнении боевых задач, упорно ищет противника. Индивидуален, хладнокровен, очень энергичен в бою»…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1176</TotalTime>
  <Words>498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МБОУ СОШ № 29 имени Героя Советского союза Михаила Васильевича Грешилова с.Цыпка</vt:lpstr>
      <vt:lpstr> </vt:lpstr>
      <vt:lpstr>      Михаил Грешилов родился 15 ноября 1912 года в деревне Будановка  Золотухинского района.</vt:lpstr>
      <vt:lpstr>В 1928 году Грешилов стал студентом   Курского педагогического училища.</vt:lpstr>
      <vt:lpstr>В 1930г. 60 комсомольцев-курян прибыли на Уральскую Магнитку. Среди них - Михаил Грешилов.  Он работал электриком коксовой батареи.  Вскоре он стал сменным мастером. </vt:lpstr>
      <vt:lpstr>По путёвке горкома Михаил направлен служить во флот и зачислен в Военно-морское училище имени М.В. Фрунзе, в городе Ленинграде. 4 года обучения в училище – было пределом мечтаний юноши.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по направлению «Военная история России»  Тема работы «Подводник Герой Советского Союза Михаил Васильевич Грешилов – легенда Советского флота.</dc:title>
  <dc:creator>Егор</dc:creator>
  <cp:lastModifiedBy>User</cp:lastModifiedBy>
  <cp:revision>99</cp:revision>
  <dcterms:created xsi:type="dcterms:W3CDTF">2014-03-16T18:30:22Z</dcterms:created>
  <dcterms:modified xsi:type="dcterms:W3CDTF">2020-05-13T20:56:24Z</dcterms:modified>
</cp:coreProperties>
</file>