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87" r:id="rId14"/>
    <p:sldId id="290" r:id="rId15"/>
    <p:sldId id="291" r:id="rId16"/>
    <p:sldId id="292" r:id="rId17"/>
    <p:sldId id="294" r:id="rId18"/>
    <p:sldId id="259" r:id="rId19"/>
    <p:sldId id="261" r:id="rId20"/>
    <p:sldId id="273" r:id="rId21"/>
    <p:sldId id="258" r:id="rId22"/>
    <p:sldId id="275" r:id="rId23"/>
    <p:sldId id="29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C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CB45-033C-4D50-AF87-1796CF7B9D2E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B1AC-990D-49DD-8A83-81EC3031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3A24-7568-4384-840C-F784844DCF7D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672D-C4EF-4E43-984E-1B9FFE177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C10F-091C-4299-8753-741BF7A82EB2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514C-3D94-4CAB-8AC2-14443B274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8A8B-250E-47B2-B30F-A13A49C1EF2D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023C-4F3B-43AF-8603-779FB9A95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3958-0997-4EEA-9C7A-697965A0945A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723D-A384-4AE7-BC9A-89F20A841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A3AF-3280-4889-B541-4760A8D9EFB0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54B3-D145-490D-9E95-928AA3B2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CF3A-583F-416B-B3D4-830C020FE540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C931-A967-43F9-9BBD-D10E2C1D2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9CE1-EA0E-4E76-BDEA-76F8503EBCFB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6C66-891E-497F-83EA-CD896D699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F058-B794-4DAA-AC9C-23881CB70341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F005-87FF-400C-817D-B250590E6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7BDB-CCBC-4F93-A33C-990BA21AC6A8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2D7C-38BB-462C-9E98-88EC51324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4113-655F-4807-B223-09C982B59782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58F5-52A5-41AC-A3F5-1F23CCA09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0A59-F8D4-4030-B0C2-261ADFB75545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D980-BE67-4EF9-9487-E98F624C7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223B-7FAB-4DEE-B024-7BC0D350C427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9A78-248A-4B4D-9062-2FCB02E7F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7912-F257-4878-847D-A62ED4200B58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D36B-3446-4A0F-A6AF-CC18C4BCE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B2D4-513D-47C7-A143-61D237632DDB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860-B536-4AA6-885F-6E74C468C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3028-5786-4D92-B619-043553515236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531D-4056-4BD8-A83D-92208121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EB77-016B-497A-AD28-4E4296B9FC3A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7B9A-BBF6-4F84-BCB6-2890B9755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7CAE3-B56A-46C7-B7DD-A31C63D26CB2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83FD6-BE79-494E-BBCC-0E63BD563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10" Type="http://schemas.openxmlformats.org/officeDocument/2006/relationships/image" Target="../media/image50.gif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07168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11"/>
          <p:cNvSpPr>
            <a:spLocks noChangeArrowheads="1" noChangeShapeType="1" noTextEdit="1"/>
          </p:cNvSpPr>
          <p:nvPr/>
        </p:nvSpPr>
        <p:spPr bwMode="auto">
          <a:xfrm>
            <a:off x="395288" y="3141663"/>
            <a:ext cx="28194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1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Классный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час</a:t>
            </a:r>
          </a:p>
        </p:txBody>
      </p:sp>
      <p:sp>
        <p:nvSpPr>
          <p:cNvPr id="19459" name="WordArt 12"/>
          <p:cNvSpPr>
            <a:spLocks noChangeArrowheads="1" noChangeShapeType="1" noTextEdit="1"/>
          </p:cNvSpPr>
          <p:nvPr/>
        </p:nvSpPr>
        <p:spPr bwMode="auto">
          <a:xfrm>
            <a:off x="142844" y="5084763"/>
            <a:ext cx="864399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5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8 класс                                    </a:t>
            </a:r>
          </a:p>
          <a:p>
            <a:pPr algn="ctr"/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МБОУ «Весьегонская СОШ»</a:t>
            </a:r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99"/>
                  </a:gs>
                  <a:gs pos="100000">
                    <a:srgbClr val="990033"/>
                  </a:gs>
                </a:gsLst>
                <a:lin ang="5400000" scaled="1"/>
              </a:gradFill>
              <a:latin typeface="Georgia"/>
            </a:endParaRPr>
          </a:p>
          <a:p>
            <a:pPr algn="ctr"/>
            <a:r>
              <a:rPr lang="ru-RU" sz="2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Г.В.Ратникова</a:t>
            </a:r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99"/>
                  </a:gs>
                  <a:gs pos="100000">
                    <a:srgbClr val="990033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19460" name="Rectangle 7"/>
          <p:cNvSpPr>
            <a:spLocks noGrp="1"/>
          </p:cNvSpPr>
          <p:nvPr>
            <p:ph type="body" sz="half" idx="4294967295"/>
          </p:nvPr>
        </p:nvSpPr>
        <p:spPr>
          <a:xfrm>
            <a:off x="971550" y="1357299"/>
            <a:ext cx="7319963" cy="142876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i="1" dirty="0" smtClean="0"/>
              <a:t>Окружающая среда и здоровье человека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038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i="1" smtClean="0"/>
              <a:t>Шум наносит ощутимый вред здоровью человека, но и абсолютная тишина пугает и угнетает его. Так, сотрудники одного конструкторского бюро, имевшего прекрасную звукоизоляцию, уже через неделю стали жаловаться на невозможность работы в условиях гнетущей тишины. Они нервничали, теряли работоспособность. И, наоборот, ученые установили, что звуки определенной силы стимулируют процесс мышления, в особенности процесс счета. </a:t>
            </a:r>
          </a:p>
        </p:txBody>
      </p:sp>
      <p:pic>
        <p:nvPicPr>
          <p:cNvPr id="28675" name="Picture 4" descr="тиш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3557588" cy="46402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sz="half" idx="3"/>
          </p:nvPr>
        </p:nvSpPr>
        <p:spPr>
          <a:xfrm>
            <a:off x="4572000" y="1341438"/>
            <a:ext cx="41148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 настоящее время известно множество ритмических процессов в организме, называемых биоритмами. К ним относятся ритмы работы сердца, дыхания, биоэлектрической активности мозга. Вся наша жизнь представляет собой постоянную смену покоя и активной деятельности, сна и бодрствования, утомления от напряженного труда и отдыха. В организме каждого человека, подобно морским приливам и отливам, вечно царит великий ритм, вытекающий из связи жизненных явлений с ритмом Вселенной и символизирующий единство мира.</a:t>
            </a:r>
          </a:p>
        </p:txBody>
      </p:sp>
      <p:pic>
        <p:nvPicPr>
          <p:cNvPr id="29699" name="Picture 4" descr="биорит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12875"/>
            <a:ext cx="3697287" cy="5229225"/>
          </a:xfrm>
        </p:spPr>
      </p:pic>
      <p:sp>
        <p:nvSpPr>
          <p:cNvPr id="29700" name="Rectangl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3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</a:t>
            </a:r>
            <a:r>
              <a:rPr lang="ru-RU" sz="2000" b="1" smtClean="0"/>
              <a:t>Климат   также оказывает серьезное воздействие на самочувствие человека, воздействуя на него через погодные факторы. Погодные условия включают в себя комплекс физических условий: атмосферное давление, влажность, движение воздуха, концентрацию кислорода, степень возмущенности магнитного поля Земли, уровень загрязнения атмосферы.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   При резкой смене погоды снижается физическая и умственная работоспособность, обостряются болезни, увеличивается число ошибок, несчастных и даже смертных случаев.</a:t>
            </a:r>
          </a:p>
        </p:txBody>
      </p:sp>
      <p:pic>
        <p:nvPicPr>
          <p:cNvPr id="30723" name="Picture 4" descr="vozdejstvie-na-naselenie-v-celom-2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41438"/>
            <a:ext cx="2952750" cy="2952750"/>
          </a:xfrm>
        </p:spPr>
      </p:pic>
      <p:pic>
        <p:nvPicPr>
          <p:cNvPr id="30724" name="Picture 5" descr="tornado-natural-disas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412875"/>
            <a:ext cx="2951162" cy="29511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2700338" y="1268413"/>
            <a:ext cx="3600450" cy="2520950"/>
          </a:xfrm>
        </p:spPr>
        <p:txBody>
          <a:bodyPr/>
          <a:lstStyle/>
          <a:p>
            <a:pPr eaLnBrk="1" hangingPunct="1"/>
            <a:r>
              <a:rPr lang="ru-RU" sz="3300" b="1" i="1" smtClean="0"/>
              <a:t>Погода и </a:t>
            </a:r>
            <a:br>
              <a:rPr lang="ru-RU" sz="3300" b="1" i="1" smtClean="0"/>
            </a:br>
            <a:r>
              <a:rPr lang="ru-RU" sz="3300" b="1" i="1" smtClean="0"/>
              <a:t>самочувствие человека.</a:t>
            </a:r>
            <a:r>
              <a:rPr lang="ru-RU" sz="3300" b="1" smtClean="0"/>
              <a:t/>
            </a:r>
            <a:br>
              <a:rPr lang="ru-RU" sz="3300" b="1" smtClean="0"/>
            </a:br>
            <a:endParaRPr lang="ru-RU" sz="3300" b="1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3284538"/>
            <a:ext cx="4038600" cy="3573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Несколько десятков лет назад практически никому и в голову не приходило связывать свою работоспособность, свое эмоциональное состояние и самочувствие с активностью Солнца, с фазами Луны, с магнитными бурями и другими космическими явлениями.</a:t>
            </a:r>
          </a:p>
        </p:txBody>
      </p:sp>
      <p:pic>
        <p:nvPicPr>
          <p:cNvPr id="31747" name="Picture 4" descr="пог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42088" y="1268413"/>
            <a:ext cx="2601912" cy="1951037"/>
          </a:xfrm>
        </p:spPr>
      </p:pic>
      <p:pic>
        <p:nvPicPr>
          <p:cNvPr id="31748" name="Picture 5" descr="пог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12875"/>
            <a:ext cx="2187575" cy="2187575"/>
          </a:xfrm>
        </p:spPr>
      </p:pic>
      <p:pic>
        <p:nvPicPr>
          <p:cNvPr id="31749" name="Picture 6" descr="пог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86200"/>
            <a:ext cx="4225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Хорошо известно, что возле быстро текущей воды воздух освежает и бодрит. В нем много отрицательных ионов. По этой же причине нам представляется чистым и освежающим воздух после грозы.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  Наоборот, воздух в тесных помещениях с обилием разного рода электромагнитных приборов насыщен положительными ионами. Даже сравнительно непродолжительное нахождение в таком помещении приводит к заторможенности, сонливости, головокружениям и головным болям. Аналогичная картина наблюдается в ветреную погоду, в пыльные и влажные дни</a:t>
            </a:r>
            <a:r>
              <a:rPr lang="ru-RU" sz="2000" smtClean="0"/>
              <a:t>.</a:t>
            </a:r>
            <a:r>
              <a:rPr lang="ru-RU" sz="1800" smtClean="0"/>
              <a:t> </a:t>
            </a:r>
          </a:p>
        </p:txBody>
      </p:sp>
      <p:pic>
        <p:nvPicPr>
          <p:cNvPr id="32771" name="Picture 4" descr="окр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412875"/>
            <a:ext cx="2952750" cy="2112963"/>
          </a:xfrm>
        </p:spPr>
      </p:pic>
      <p:pic>
        <p:nvPicPr>
          <p:cNvPr id="32772" name="Picture 5" descr="dev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429000"/>
            <a:ext cx="2466975" cy="32004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2627313" y="1484313"/>
            <a:ext cx="3889375" cy="1584325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Питание и здоровье человека.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sz="half" idx="3"/>
          </p:nvPr>
        </p:nvSpPr>
        <p:spPr>
          <a:xfrm>
            <a:off x="457200" y="3146425"/>
            <a:ext cx="8229600" cy="2979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Каждый из нас знает, что пища необходима для нормальной жизнедеятельности организма. Для нормального роста, развития и поддержания жизнедеятельности организму необходимы белки, жиры, углеводы, витамины и минеральные соли в нужном ему количестве.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Нерациональное питание является одной из главных причин возникновения сердечно-сосудистых заболеваний, заболеваний органов пищеварения, болезней, связанных с нарушением обмена веществ.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 Регулярное переедание, потребление избыточного количества углеводов и жиров - причина развития таких болезней обмена веществ, как ожирение и сахарный диабет.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Они вызывают поражение сердечно-сосудистой, дыхательной, пищеварительной и других систем, резко понижают трудоспособность и устойчивость  к заболеваниям, сокращающая продолжительность жизни в среднем на 8-10 лет.</a:t>
            </a:r>
          </a:p>
        </p:txBody>
      </p:sp>
      <p:pic>
        <p:nvPicPr>
          <p:cNvPr id="33795" name="Picture 4" descr="пит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2109788" cy="1943100"/>
          </a:xfrm>
        </p:spPr>
      </p:pic>
      <p:pic>
        <p:nvPicPr>
          <p:cNvPr id="33796" name="Picture 5" descr="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412875"/>
            <a:ext cx="2244725" cy="168433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3059113" y="333375"/>
            <a:ext cx="2881312" cy="3586163"/>
          </a:xfrm>
        </p:spPr>
        <p:txBody>
          <a:bodyPr/>
          <a:lstStyle/>
          <a:p>
            <a:pPr eaLnBrk="1" hangingPunct="1"/>
            <a:r>
              <a:rPr lang="ru-RU" sz="3100" smtClean="0"/>
              <a:t> </a:t>
            </a:r>
            <a:r>
              <a:rPr lang="ru-RU" sz="3100" b="1" i="1" smtClean="0"/>
              <a:t>Ландшафт как фактор здоровья.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sz="half" idx="3"/>
          </p:nvPr>
        </p:nvSpPr>
        <p:spPr>
          <a:xfrm>
            <a:off x="457200" y="3716338"/>
            <a:ext cx="8229600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Человек всегда стремится в лес, в горы, на берег моря, реки или озера. Здесь он чувствует прилив сил, бодрости. Недаром говорят, что лучше всего отдыхать на лоне природы. Санатории, дома отдыха строятся в самых красивых уголках. Это не случайность. Оказывается, что окружающий ландшафт может оказывать различное воздействие на психоэмоциональное состояние. Созерцание красот природы стимулирует жизненный тонус и успокаивает нервную систему. Растительные биоценозы, особенно леса, оказывают сильный оздоровительный эффект.</a:t>
            </a:r>
          </a:p>
        </p:txBody>
      </p:sp>
      <p:pic>
        <p:nvPicPr>
          <p:cNvPr id="34819" name="Рисунок 1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2897188" cy="2178050"/>
          </a:xfrm>
        </p:spPr>
      </p:pic>
      <p:pic>
        <p:nvPicPr>
          <p:cNvPr id="34820" name="Рисунок 2" descr="Рисунок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05500" y="1484313"/>
            <a:ext cx="3238500" cy="21780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sz="half" idx="3"/>
          </p:nvPr>
        </p:nvSpPr>
        <p:spPr>
          <a:xfrm>
            <a:off x="457200" y="3948113"/>
            <a:ext cx="8229600" cy="2178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 </a:t>
            </a:r>
            <a:r>
              <a:rPr lang="ru-RU" sz="1800" b="1" smtClean="0"/>
              <a:t>В городах человек придумывает тысячи ухищрений для удобства своей жизни - горячую воду, телефон, различные виды транспорта, автодороги, сферу обслуживания и развлечений. Однако в больших городах особенно сильно проявляются и недостатки жизни - жилищная и транспортная проблемы, повышение уровня заболеваемости.          Так, например, насыщение среды и производства скоростными и быстродействующими машинами повышает напряжение, требует дополнительных усилий от человека, что приводит к переутомлению.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Загрязненный воздух в городе, отравляя кровь окисью углерода, наносит некурящему человеку такой же вред, как и выкуривание курильщиком пачки сигарет в день</a:t>
            </a:r>
            <a:r>
              <a:rPr lang="ru-RU" sz="2000" b="1" smtClean="0"/>
              <a:t>.</a:t>
            </a:r>
            <a:r>
              <a:rPr lang="ru-RU" sz="2000" smtClean="0"/>
              <a:t> </a:t>
            </a:r>
          </a:p>
        </p:txBody>
      </p:sp>
      <p:pic>
        <p:nvPicPr>
          <p:cNvPr id="35843" name="Picture 4" descr="окр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341438"/>
            <a:ext cx="1711325" cy="2476500"/>
          </a:xfrm>
        </p:spPr>
      </p:pic>
      <p:pic>
        <p:nvPicPr>
          <p:cNvPr id="35844" name="Picture 5" descr="окр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268413"/>
            <a:ext cx="3194050" cy="2513012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Рисунок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2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00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3" descr="Рисунок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786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2743200" y="3581400"/>
            <a:ext cx="640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      Аэродромы, пирсы и перроны,</a:t>
            </a:r>
          </a:p>
          <a:p>
            <a:r>
              <a:rPr lang="ru-RU" sz="2400">
                <a:latin typeface="Calibri" pitchFamily="34" charset="0"/>
              </a:rPr>
              <a:t>	леса без птиц и земли без воды …</a:t>
            </a:r>
          </a:p>
          <a:p>
            <a:r>
              <a:rPr lang="ru-RU" sz="2400">
                <a:latin typeface="Calibri" pitchFamily="34" charset="0"/>
              </a:rPr>
              <a:t>	Все меньше – окружающей природы.</a:t>
            </a:r>
          </a:p>
          <a:p>
            <a:r>
              <a:rPr lang="ru-RU" sz="2400">
                <a:latin typeface="Calibri" pitchFamily="34" charset="0"/>
              </a:rPr>
              <a:t>	Все больше – окружающей среды.</a:t>
            </a:r>
          </a:p>
        </p:txBody>
      </p:sp>
      <p:pic>
        <p:nvPicPr>
          <p:cNvPr id="37890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33600"/>
            <a:ext cx="313531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 descr="Рисунок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84313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Рисунок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341438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Рисунок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21163"/>
            <a:ext cx="328612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0482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20483" name="Rectangle 4"/>
          <p:cNvSpPr>
            <a:spLocks noGrp="1"/>
          </p:cNvSpPr>
          <p:nvPr>
            <p:ph type="body" sz="half" idx="2"/>
          </p:nvPr>
        </p:nvSpPr>
        <p:spPr>
          <a:xfrm>
            <a:off x="4356100" y="1268413"/>
            <a:ext cx="43307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i="1" smtClean="0"/>
              <a:t> </a:t>
            </a:r>
            <a:r>
              <a:rPr lang="ru-RU" sz="2000" b="1" i="1" smtClean="0"/>
              <a:t>Все процессы в биосфере взаимосвязаны. Человечество - лишь незначительная часть биосферы, а человек является лишь одним из видов органической жизни - Homo sapiens (человек разумный). Разум выделил человека из животного мира и дал ему огромное могущество. Человек на протяжении веков стремился не приспособиться к природной среде, а сделать ее удобной для своего существования. Теперь мы осознали, что любая деятельность человека оказывает влияние на окружающую среду, а ухудшение состояния биосферы опасно для всех живых существ, в том числе и для человека</a:t>
            </a:r>
            <a:r>
              <a:rPr lang="ru-RU" sz="2000" smtClean="0"/>
              <a:t> </a:t>
            </a:r>
          </a:p>
        </p:txBody>
      </p:sp>
      <p:pic>
        <p:nvPicPr>
          <p:cNvPr id="20484" name="Picture 5" descr="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3195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22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Соблюдайте правила поведения в лесу, на берегу водоемов…</a:t>
            </a:r>
          </a:p>
          <a:p>
            <a:r>
              <a:rPr lang="ru-RU" sz="2400" b="1" i="1">
                <a:latin typeface="Calibri" pitchFamily="34" charset="0"/>
              </a:rPr>
              <a:t>Соблюдайте правила сбора даров леса (грибов, лекарственных растений…).</a:t>
            </a:r>
          </a:p>
          <a:p>
            <a:r>
              <a:rPr lang="ru-RU" sz="2400" b="1" i="1">
                <a:latin typeface="Calibri" pitchFamily="34" charset="0"/>
              </a:rPr>
              <a:t>Заботьтесь о братьях наших меньших (муравьях, птицах, зверях…).</a:t>
            </a:r>
          </a:p>
          <a:p>
            <a:r>
              <a:rPr lang="ru-RU" sz="2400" b="1" i="1">
                <a:latin typeface="Calibri" pitchFamily="34" charset="0"/>
              </a:rPr>
              <a:t>Украшайте в зеленый наряд город.</a:t>
            </a:r>
          </a:p>
        </p:txBody>
      </p:sp>
      <p:pic>
        <p:nvPicPr>
          <p:cNvPr id="38914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357688"/>
            <a:ext cx="82296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Рисунок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63579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19443" y="2967335"/>
            <a:ext cx="6505114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rgbClr val="6C0C0A"/>
                  </a:glow>
                </a:effectLst>
                <a:latin typeface="+mn-lt"/>
              </a:rPr>
              <a:t>Нельзя допустить, чтобы люди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rgbClr val="6C0C0A"/>
                  </a:glow>
                </a:effectLst>
                <a:latin typeface="+mn-lt"/>
              </a:rPr>
              <a:t>направляли на свое уничтожение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rgbClr val="6C0C0A"/>
                  </a:glow>
                </a:effectLst>
                <a:latin typeface="+mn-lt"/>
              </a:rPr>
              <a:t>те силы природы, которые они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rgbClr val="6C0C0A"/>
                  </a:glow>
                </a:effectLst>
                <a:latin typeface="+mn-lt"/>
              </a:rPr>
              <a:t>сумели открыть и покорить.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rgbClr val="6C0C0A"/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rgbClr val="6C0C0A"/>
                  </a:glow>
                </a:effectLst>
                <a:latin typeface="+mn-lt"/>
              </a:rPr>
              <a:t>Ф.Жолио-Кюри</a:t>
            </a:r>
            <a:endParaRPr lang="ru-RU" sz="3200" b="1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rgbClr val="6C0C0A"/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2" descr="Untitle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285875"/>
            <a:ext cx="3333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7924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Calibri" pitchFamily="34" charset="0"/>
              </a:rPr>
              <a:t>Встал поутру, умылся, привел себя в порядок – сразу же приведи в порядок свою планету!</a:t>
            </a:r>
          </a:p>
        </p:txBody>
      </p:sp>
      <p:pic>
        <p:nvPicPr>
          <p:cNvPr id="40963" name="Picture 13" descr="0003802_n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48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5" descr="0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5486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6" descr="7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486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7" descr="20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3913" y="5486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2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1350" y="5486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0" descr="286743f33b9b3e93e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29263" y="5486400"/>
            <a:ext cx="8778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1" descr="2082720679427b79071bc384ll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62713" y="5486400"/>
            <a:ext cx="14081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2" descr="av-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2263" y="548640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18487" cy="503237"/>
          </a:xfrm>
        </p:spPr>
        <p:txBody>
          <a:bodyPr/>
          <a:lstStyle/>
          <a:p>
            <a:pPr eaLnBrk="1" hangingPunct="1"/>
            <a:r>
              <a:rPr lang="ru-RU" sz="3300" b="1" i="1" smtClean="0"/>
              <a:t>Химические загрязнения среды и здоровье человека.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2060575"/>
            <a:ext cx="4535487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i="1" smtClean="0"/>
              <a:t>В настоящее время хозяйственная деятельность человека все чаще становится основным источником загрязнения биосферы. В природную среду во все больших количествах попадают газообразные, жидкие и твердые отходы производств. Различные химические вещества, находящиеся в отходах, попадая в почву, воздух или воду, переходят по экологическим звеньям из одной цепи в другую, попадая в конце концов в организм человека.</a:t>
            </a:r>
          </a:p>
          <a:p>
            <a:pPr eaLnBrk="1" hangingPunct="1">
              <a:lnSpc>
                <a:spcPct val="80000"/>
              </a:lnSpc>
            </a:pPr>
            <a:endParaRPr lang="ru-RU" sz="2100" i="1" smtClean="0"/>
          </a:p>
        </p:txBody>
      </p:sp>
      <p:pic>
        <p:nvPicPr>
          <p:cNvPr id="21507" name="Picture 4" descr="окр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412875"/>
            <a:ext cx="3529012" cy="3130550"/>
          </a:xfrm>
        </p:spPr>
      </p:pic>
      <p:pic>
        <p:nvPicPr>
          <p:cNvPr id="21508" name="Picture 5" descr="731_2_562____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81488"/>
            <a:ext cx="27368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i="1" smtClean="0"/>
              <a:t>На земном шаре практически невозможно найти место, где бы не присутствовали в той или иной концентрации загрязняющие вещества. Даже во льдах Антарктиды, где нет никаких промышленных производств, а люди живут только на небольших научных станциях, ученые обнаружили различные токсичные (ядовитые) вещества современных производств. Они заносятся сюда потоками атмосферы с других континентов</a:t>
            </a:r>
            <a:r>
              <a:rPr lang="ru-RU" sz="2100" i="1" smtClean="0"/>
              <a:t>.</a:t>
            </a:r>
            <a:r>
              <a:rPr lang="ru-RU" sz="2100" smtClean="0"/>
              <a:t> </a:t>
            </a:r>
          </a:p>
        </p:txBody>
      </p:sp>
      <p:pic>
        <p:nvPicPr>
          <p:cNvPr id="22531" name="Picture 4" descr="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5188" y="1268413"/>
            <a:ext cx="3711575" cy="494188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23554" name="Picture 3" descr="окр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68413"/>
            <a:ext cx="2997200" cy="2185987"/>
          </a:xfrm>
        </p:spPr>
      </p:pic>
      <p:sp>
        <p:nvSpPr>
          <p:cNvPr id="23555" name="Rectangle 4"/>
          <p:cNvSpPr>
            <a:spLocks noGrp="1"/>
          </p:cNvSpPr>
          <p:nvPr>
            <p:ph type="body" sz="half" idx="3"/>
          </p:nvPr>
        </p:nvSpPr>
        <p:spPr>
          <a:xfrm>
            <a:off x="457200" y="3500438"/>
            <a:ext cx="8229600" cy="3357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i="1" smtClean="0"/>
              <a:t>.</a:t>
            </a:r>
            <a:r>
              <a:rPr lang="ru-RU" sz="1800" b="1" i="1" smtClean="0"/>
              <a:t> Вещества, загрязняющие природную среду, очень разнообразны. В зависимости от своей природы, концентрации, времени действия на организм человека они могут вызвать различные неблагоприятные последствия. Кратковременное воздействие небольших концентраций таких веществ может вызвать головокружение, тошноту, першение в горле, кашель. Попадание в организм человека больших концентраций токсических веществ может привести к потере сознания, острому отравлению и даже смерти. Примером подобного действия могут являться смоги, образующиеся в   крупных городах в безветренную погоду, или аварийные выбросы токсичных веществ промышленными предприятиями в атмосферу.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smtClean="0"/>
              <a:t>   Реакции организма на загрязнения зависят от индивидуальных особенностей: возраста, пола, состояния здоровья. Как правило, более уязвимы дети, пожилые и престарелые, больные люди.</a:t>
            </a:r>
          </a:p>
        </p:txBody>
      </p:sp>
      <p:pic>
        <p:nvPicPr>
          <p:cNvPr id="23556" name="Picture 5" descr="окр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268413"/>
            <a:ext cx="1701800" cy="216058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smtClean="0"/>
              <a:t> </a:t>
            </a:r>
            <a:r>
              <a:rPr lang="ru-RU" sz="1900" b="1" smtClean="0"/>
              <a:t>Признаками хронического отравления являются нарушение нормального поведения, привычек, а также нейропсихического отклонения: быстрое утомление или чувство постоянной усталости, сонливость или, наоборот, бессонница, апатия, ослабление внимания, рассеянность, забывчивость, сильные колебания настроения.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smtClean="0"/>
              <a:t>  При хроническом отравлении одни и те же вещества у разных людей могут вызывать различные поражения почек, кроветворных органов, нервной системы, печени.</a:t>
            </a:r>
          </a:p>
        </p:txBody>
      </p:sp>
      <p:pic>
        <p:nvPicPr>
          <p:cNvPr id="24579" name="Picture 4" descr="у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196975"/>
            <a:ext cx="4329113" cy="2316163"/>
          </a:xfrm>
        </p:spPr>
      </p:pic>
      <p:pic>
        <p:nvPicPr>
          <p:cNvPr id="24580" name="Picture 5" descr="ус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500438"/>
            <a:ext cx="1966912" cy="31686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411413" y="1844675"/>
            <a:ext cx="3611562" cy="1143000"/>
          </a:xfrm>
        </p:spPr>
        <p:txBody>
          <a:bodyPr/>
          <a:lstStyle/>
          <a:p>
            <a:pPr algn="r" eaLnBrk="1" hangingPunct="1"/>
            <a:r>
              <a:rPr lang="ru-RU" sz="4000" b="1" i="1" smtClean="0"/>
              <a:t>Биологические загрязнения     человека.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3357563"/>
            <a:ext cx="5184775" cy="350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smtClean="0"/>
              <a:t>Кроме химических загрязнителей, в природной среде встречаются и биологические, вызывающие у человека различные заболевания. Это болезнетворные микроорганизмы, вирусы, гельминты, простейшие. Они могут находиться в атмосфере, воде, почве, в теле других живых организмов, в том числе и в самом человеке.</a:t>
            </a:r>
          </a:p>
        </p:txBody>
      </p:sp>
      <p:pic>
        <p:nvPicPr>
          <p:cNvPr id="25603" name="Picture 4" descr="окр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341438"/>
            <a:ext cx="2881312" cy="2028825"/>
          </a:xfrm>
        </p:spPr>
      </p:pic>
      <p:pic>
        <p:nvPicPr>
          <p:cNvPr id="25604" name="Picture 5" descr="окр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500438"/>
            <a:ext cx="2381250" cy="2919412"/>
          </a:xfrm>
        </p:spPr>
      </p:pic>
      <p:pic>
        <p:nvPicPr>
          <p:cNvPr id="25605" name="Picture 6" descr="гель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75"/>
            <a:ext cx="1727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Влияние звуков на человека.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i="1" smtClean="0"/>
              <a:t>Человек всегда жил в мире звуков и шума.</a:t>
            </a:r>
            <a:r>
              <a:rPr lang="ru-RU" sz="2100" i="1" smtClean="0"/>
              <a:t> </a:t>
            </a:r>
            <a:r>
              <a:rPr lang="ru-RU" sz="2100" b="1" i="1" smtClean="0"/>
              <a:t>Звуки и шумы большой мощности поражают слуховой аппарат, нервные центры, могут вызвать болевые ощущения и шок. Так действует шумовой загрязнение.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i="1" smtClean="0"/>
              <a:t>   Тихий шелест листвы, журчание ручья, птичьи голоса, легкий плеск воды и шум прибоя всегда приятны человеку. Они успокаивают его, снимают стрессы.</a:t>
            </a:r>
            <a:r>
              <a:rPr lang="ru-RU" sz="2100" smtClean="0"/>
              <a:t> </a:t>
            </a:r>
          </a:p>
        </p:txBody>
      </p:sp>
      <p:pic>
        <p:nvPicPr>
          <p:cNvPr id="26627" name="Picture 4" descr="наушни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217988" cy="2728912"/>
          </a:xfrm>
        </p:spPr>
      </p:pic>
      <p:pic>
        <p:nvPicPr>
          <p:cNvPr id="26628" name="Picture 5" descr="ш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4437063"/>
            <a:ext cx="2232025" cy="223202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sz="half" idx="1"/>
          </p:nvPr>
        </p:nvSpPr>
        <p:spPr>
          <a:xfrm>
            <a:off x="0" y="1341438"/>
            <a:ext cx="4067175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smtClean="0"/>
              <a:t>Очень высок уровень и промышленных шумов.</a:t>
            </a:r>
            <a:r>
              <a:rPr lang="ru-RU" sz="2100" smtClean="0"/>
              <a:t> </a:t>
            </a:r>
            <a:r>
              <a:rPr lang="ru-RU" sz="2100" b="1" smtClean="0"/>
              <a:t>Не намного тише и у нас дома, где появляются все новые источники шума - так называемая бытовая техника.</a:t>
            </a:r>
            <a:r>
              <a:rPr lang="ru-RU" sz="2100" smtClean="0"/>
              <a:t> </a:t>
            </a:r>
            <a:r>
              <a:rPr lang="ru-RU" sz="2100" b="1" smtClean="0"/>
              <a:t>Постоянное воздействие сильного шума может не только отрицательно повлиять на слух, но и вызвать другие вредные последствия - звон в ушах, головокружение, головную боль, повышение усталости. Очень шумная современная музыка также притупляет слух, вызывает нервные заболевания.</a:t>
            </a:r>
          </a:p>
        </p:txBody>
      </p:sp>
      <p:sp>
        <p:nvSpPr>
          <p:cNvPr id="27651" name="Rectangle 4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44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27652" name="Picture 5" descr="ш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933825"/>
            <a:ext cx="1833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шу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412875"/>
            <a:ext cx="3744912" cy="27606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1353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Химические загрязнения среды и здоровье человека. </vt:lpstr>
      <vt:lpstr>Слайд 4</vt:lpstr>
      <vt:lpstr>Слайд 5</vt:lpstr>
      <vt:lpstr>Слайд 6</vt:lpstr>
      <vt:lpstr>Биологические загрязнения     человека. </vt:lpstr>
      <vt:lpstr>Влияние звуков на человека. </vt:lpstr>
      <vt:lpstr>Слайд 9</vt:lpstr>
      <vt:lpstr>Слайд 10</vt:lpstr>
      <vt:lpstr>Слайд 11</vt:lpstr>
      <vt:lpstr>Слайд 12</vt:lpstr>
      <vt:lpstr>Погода и  самочувствие человека. </vt:lpstr>
      <vt:lpstr>Слайд 14</vt:lpstr>
      <vt:lpstr>Питание и здоровье человека. </vt:lpstr>
      <vt:lpstr> Ландшафт как фактор здоровья.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2010-07-20T08:27:36Z</dcterms:created>
  <dcterms:modified xsi:type="dcterms:W3CDTF">2020-12-14T14:52:36Z</dcterms:modified>
</cp:coreProperties>
</file>