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0" r:id="rId5"/>
    <p:sldId id="258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00037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2700" b="1" dirty="0">
                <a:solidFill>
                  <a:schemeClr val="tx1"/>
                </a:solidFill>
                <a:effectLst/>
              </a:rPr>
              <a:t>Весьегонский муниципальный округ </a:t>
            </a:r>
            <a:br>
              <a:rPr lang="ru-RU" sz="2700" b="1" dirty="0">
                <a:solidFill>
                  <a:schemeClr val="tx1"/>
                </a:solidFill>
                <a:effectLst/>
              </a:rPr>
            </a:br>
            <a:r>
              <a:rPr lang="ru-RU" sz="2700" b="1" dirty="0">
                <a:solidFill>
                  <a:schemeClr val="tx1"/>
                </a:solidFill>
                <a:effectLst/>
              </a:rPr>
              <a:t>Тверской области</a:t>
            </a:r>
            <a:r>
              <a:rPr lang="ru-RU" sz="2700" b="1" dirty="0">
                <a:effectLst/>
              </a:rPr>
              <a:t/>
            </a:r>
            <a:br>
              <a:rPr lang="ru-RU" sz="2700" b="1" dirty="0">
                <a:effectLst/>
              </a:rPr>
            </a:br>
            <a:r>
              <a:rPr lang="ru-RU" sz="2700" b="1" dirty="0">
                <a:effectLst/>
              </a:rPr>
              <a:t/>
            </a:r>
            <a:br>
              <a:rPr lang="ru-RU" sz="2700" b="1" dirty="0">
                <a:effectLst/>
              </a:rPr>
            </a:br>
            <a:r>
              <a:rPr lang="ru-RU" sz="2700" b="1" dirty="0">
                <a:effectLst/>
              </a:rPr>
              <a:t/>
            </a:r>
            <a:br>
              <a:rPr lang="ru-RU" sz="2700" b="1" dirty="0">
                <a:effectLst/>
              </a:rPr>
            </a:br>
            <a:r>
              <a:rPr lang="ru-RU" sz="2700" b="1" dirty="0">
                <a:effectLst/>
              </a:rPr>
              <a:t/>
            </a:r>
            <a:br>
              <a:rPr lang="ru-RU" sz="2700" b="1" dirty="0">
                <a:effectLst/>
              </a:rPr>
            </a:br>
            <a:r>
              <a:rPr lang="ru-RU" sz="5300" b="1" dirty="0">
                <a:solidFill>
                  <a:schemeClr val="tx1"/>
                </a:solidFill>
                <a:effectLst/>
              </a:rPr>
              <a:t>Программа </a:t>
            </a:r>
            <a:br>
              <a:rPr lang="ru-RU" sz="5300" b="1" dirty="0">
                <a:solidFill>
                  <a:schemeClr val="tx1"/>
                </a:solidFill>
                <a:effectLst/>
              </a:rPr>
            </a:br>
            <a:r>
              <a:rPr lang="ru-RU" sz="5300" b="1" dirty="0">
                <a:solidFill>
                  <a:schemeClr val="tx1"/>
                </a:solidFill>
                <a:effectLst/>
              </a:rPr>
              <a:t>поддержки школьных инициатив  </a:t>
            </a:r>
            <a:endParaRPr lang="ru-RU" sz="53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6663" y="5373216"/>
            <a:ext cx="6030674" cy="1285884"/>
          </a:xfrm>
        </p:spPr>
        <p:txBody>
          <a:bodyPr/>
          <a:lstStyle/>
          <a:p>
            <a:pPr algn="ctr"/>
            <a:r>
              <a:rPr lang="ru-RU" dirty="0"/>
              <a:t>МБОУ «Весьегонская СОШ»</a:t>
            </a:r>
          </a:p>
          <a:p>
            <a:pPr algn="ctr"/>
            <a:r>
              <a:rPr lang="ru-RU" dirty="0"/>
              <a:t>2025-2026 учебный год</a:t>
            </a:r>
          </a:p>
        </p:txBody>
      </p:sp>
      <p:pic>
        <p:nvPicPr>
          <p:cNvPr id="6" name="Picture 11" descr="C:\Users\Секретарь\Desktop\budgdnfg-vakdmlahgqrsknuvtbyplvknqo-tubzbwzlalx6.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357166"/>
            <a:ext cx="1645226" cy="1959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6681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Рейтинговое голосование по школе </a:t>
            </a:r>
          </a:p>
        </p:txBody>
      </p:sp>
      <p:pic>
        <p:nvPicPr>
          <p:cNvPr id="3076" name="Picture 4" descr="C:\Users\Секретарь\Desktop\Представление\20251128_131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428736"/>
            <a:ext cx="3175023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Секретарь\Desktop\Представление\20251128_131041.jpg"/>
          <p:cNvPicPr>
            <a:picLocks noChangeAspect="1" noChangeArrowheads="1"/>
          </p:cNvPicPr>
          <p:nvPr/>
        </p:nvPicPr>
        <p:blipFill>
          <a:blip r:embed="rId3" cstate="print"/>
          <a:srcRect r="12500"/>
          <a:stretch>
            <a:fillRect/>
          </a:stretch>
        </p:blipFill>
        <p:spPr bwMode="auto">
          <a:xfrm rot="1344226">
            <a:off x="6094217" y="2786068"/>
            <a:ext cx="2666999" cy="1714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Секретарь\Desktop\Представление\20251128_131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8878">
            <a:off x="187465" y="2735470"/>
            <a:ext cx="3102944" cy="174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Users\Секретарь\Desktop\Представление\20251128_1311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007" y="4500570"/>
            <a:ext cx="3500430" cy="196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C:\Users\Секретарь\Desktop\Представление\20251128_131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500570"/>
            <a:ext cx="3500430" cy="196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07CE155-D899-0889-4F1F-78EEF8A8A5E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049690" y="1063489"/>
            <a:ext cx="1637110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775542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Подведение итогов</a:t>
            </a:r>
          </a:p>
        </p:txBody>
      </p:sp>
      <p:pic>
        <p:nvPicPr>
          <p:cNvPr id="4098" name="Picture 2" descr="C:\Users\Секретарь\Desktop\Представление\20251128_13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28800"/>
            <a:ext cx="4071965" cy="2290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Секретарь\Desktop\Представление\20251128_131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36912"/>
            <a:ext cx="345638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Секретарь\Desktop\Представление\20251128_131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369726"/>
            <a:ext cx="4071965" cy="2290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1BB84A4-0B1B-CA11-F73E-856760813C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017"/>
          <a:stretch>
            <a:fillRect/>
          </a:stretch>
        </p:blipFill>
        <p:spPr>
          <a:xfrm>
            <a:off x="5364088" y="5008062"/>
            <a:ext cx="296693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09EA068-DE06-237C-5257-7EE06DDB4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8468" y="891225"/>
            <a:ext cx="2880320" cy="162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Протокол заседания школьной инициативной группы от </a:t>
            </a:r>
            <a:r>
              <a:rPr lang="ru-RU" sz="3200" dirty="0" smtClean="0">
                <a:solidFill>
                  <a:srgbClr val="FF0000"/>
                </a:solidFill>
              </a:rPr>
              <a:t>01.12.2025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214554"/>
            <a:ext cx="7858180" cy="2143140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Повестка дня: подведение итогов голосования по проектам «Школьные инициативы» </a:t>
            </a:r>
          </a:p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Присутствовали : инициативная группа - 7 человек</a:t>
            </a:r>
          </a:p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Голосовало: 95 обучающихся </a:t>
            </a:r>
          </a:p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Решили: утвердить итоги голосования.</a:t>
            </a:r>
          </a:p>
          <a:p>
            <a:pPr algn="l"/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14414" y="4643446"/>
          <a:ext cx="6077585" cy="1472184"/>
        </p:xfrm>
        <a:graphic>
          <a:graphicData uri="http://schemas.openxmlformats.org/drawingml/2006/table">
            <a:tbl>
              <a:tblPr/>
              <a:tblGrid>
                <a:gridCol w="788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26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62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проекта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Организация учебно- опытных участков  (установка теплиц)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Закупка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аудиогарнитур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для школьных экскурсоводов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Цифровые технологии на урок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Секретарь\Desktop\1.мульт комп.jpg"/>
          <p:cNvPicPr>
            <a:picLocks noChangeAspect="1" noChangeArrowheads="1"/>
          </p:cNvPicPr>
          <p:nvPr/>
        </p:nvPicPr>
        <p:blipFill>
          <a:blip r:embed="rId2" cstate="print"/>
          <a:srcRect l="2000" t="7292" r="1" b="11566"/>
          <a:stretch>
            <a:fillRect/>
          </a:stretch>
        </p:blipFill>
        <p:spPr bwMode="auto">
          <a:xfrm>
            <a:off x="4871982" y="3267145"/>
            <a:ext cx="4000528" cy="33123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Решили:</a:t>
            </a:r>
            <a:r>
              <a:rPr lang="ru-RU" sz="3200" dirty="0">
                <a:latin typeface="Calibri" pitchFamily="34" charset="0"/>
                <a:cs typeface="Calibri" pitchFamily="34" charset="0"/>
              </a:rPr>
              <a:t> большинством  голосов утвердить приобретение мультимедийных комплектов для реализации проекта «Цифровые технологии – на урок»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25629"/>
              </p:ext>
            </p:extLst>
          </p:nvPr>
        </p:nvGraphicFramePr>
        <p:xfrm>
          <a:off x="271490" y="2564904"/>
          <a:ext cx="7241458" cy="1121664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31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9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3200" b="0" dirty="0" err="1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3200" b="0" dirty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3200" b="0" dirty="0" err="1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3200" b="0" dirty="0">
                        <a:solidFill>
                          <a:srgbClr val="0070C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Наименование оборудования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Комплект </a:t>
                      </a:r>
                      <a:r>
                        <a:rPr lang="ru-RU" sz="3200" b="0" dirty="0" err="1">
                          <a:solidFill>
                            <a:srgbClr val="0070C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мультимедийный</a:t>
                      </a:r>
                      <a:endParaRPr lang="ru-RU" sz="3200" b="0" dirty="0">
                        <a:solidFill>
                          <a:srgbClr val="0070C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578" name="Picture 2" descr="C:\Users\Секретарь\Desktop\6bb952bd5453367592b3f74c399a88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509120"/>
            <a:ext cx="2638074" cy="2070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Для реализации школьной инициативы выделено:</a:t>
            </a:r>
          </a:p>
        </p:txBody>
      </p:sp>
      <p:pic>
        <p:nvPicPr>
          <p:cNvPr id="25605" name="Picture 5" descr="C:\Users\Секретарь\Desktop\1619712_201312251230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48000"/>
          </a:blip>
          <a:stretch>
            <a:fillRect/>
          </a:stretch>
        </p:blipFill>
        <p:spPr bwMode="auto">
          <a:xfrm>
            <a:off x="571472" y="1500174"/>
            <a:ext cx="7857229" cy="521497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42844" y="1714488"/>
            <a:ext cx="2786082" cy="142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Из областного бюджета </a:t>
            </a:r>
          </a:p>
        </p:txBody>
      </p:sp>
      <p:sp>
        <p:nvSpPr>
          <p:cNvPr id="6" name="Овал 5"/>
          <p:cNvSpPr/>
          <p:nvPr/>
        </p:nvSpPr>
        <p:spPr>
          <a:xfrm>
            <a:off x="5857884" y="1714488"/>
            <a:ext cx="2857520" cy="13573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Из местного бюджета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4429132"/>
            <a:ext cx="2428892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170 812 рублей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20 копеек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74" y="4500570"/>
            <a:ext cx="2357454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9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187 рублей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80 копеек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357290" y="3286124"/>
            <a:ext cx="357190" cy="100013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143768" y="3214686"/>
            <a:ext cx="357190" cy="107157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Планируемые результаты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57158" y="1928802"/>
            <a:ext cx="79296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Учебные кабинеты школы будут оснащены современными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мультимедийными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комплектами.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Повышение качества и эффективности проводимых уроков и мероприятий.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Повышение интереса обучающихся к созданию презентаций и проектов.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Создание условий для наилучшего проявления и развития способностей  школьников.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36"/>
            <a:ext cx="9001156" cy="1143000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>Проект </a:t>
            </a:r>
            <a:br>
              <a:rPr lang="ru-RU" sz="6000" dirty="0"/>
            </a:br>
            <a:r>
              <a:rPr lang="ru-RU" sz="6000" dirty="0"/>
              <a:t>«Школьная инициатива»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186766" cy="3681418"/>
          </a:xfrm>
        </p:spPr>
        <p:txBody>
          <a:bodyPr/>
          <a:lstStyle/>
          <a:p>
            <a:pPr algn="ctr">
              <a:buNone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   «Цифровые технологии – на урок»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Участники проекта: 5-9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классы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1" descr="C:\Users\Секретарь\Desktop\1.мульт комп.jpg"/>
          <p:cNvPicPr>
            <a:picLocks noChangeAspect="1" noChangeArrowheads="1"/>
          </p:cNvPicPr>
          <p:nvPr/>
        </p:nvPicPr>
        <p:blipFill>
          <a:blip r:embed="rId2" cstate="print"/>
          <a:srcRect l="2475" t="4812"/>
          <a:stretch>
            <a:fillRect/>
          </a:stretch>
        </p:blipFill>
        <p:spPr bwMode="auto">
          <a:xfrm>
            <a:off x="5508104" y="3645024"/>
            <a:ext cx="3107287" cy="2860012"/>
          </a:xfrm>
          <a:prstGeom prst="rect">
            <a:avLst/>
          </a:prstGeom>
          <a:noFill/>
        </p:spPr>
      </p:pic>
      <p:pic>
        <p:nvPicPr>
          <p:cNvPr id="5" name="Picture 2" descr="C:\Users\Секретарь\Desktop\6bb952bd5453367592b3f74c399a88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2143140" cy="168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14884"/>
            <a:ext cx="8591552" cy="1143000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Цель проекта: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600" dirty="0"/>
              <a:t>создание условий для внедрения современного и безопасного  </a:t>
            </a:r>
            <a:r>
              <a:rPr lang="ru-RU" sz="3600" dirty="0" err="1"/>
              <a:t>мультимедийного</a:t>
            </a:r>
            <a:r>
              <a:rPr lang="ru-RU" sz="3600" dirty="0"/>
              <a:t> оборудования, обеспечивающего  формирование ценностей к саморазвитию и самообразованию у учащихся школы, путем обновления информационно – коммуникативной инфраструктуры.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Повысить интерес к учебе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  путем использования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мультимедийного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контента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что  сделает занятия  более наглядными и динамичными.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Развивать  навыки командной работы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так как  групповые задания и совместные проекты проще организовать при помощи интерактивных решений.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Индивидуализировать  подход к ученикам: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 учителя могут адаптировать материал под разные уровни подготовки.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Инклюзия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: оборудование  должно помочь вовлечению детей с ограниченными возможностями здоровья в общий процесс обучения и воспитания.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143380"/>
            <a:ext cx="8229600" cy="11430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Нормативно-правовые документы</a:t>
            </a:r>
            <a:br>
              <a:rPr lang="ru-RU" sz="32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</a:t>
            </a:r>
            <a:r>
              <a:rPr lang="ru-RU" sz="1800" dirty="0"/>
              <a:t>• Постановление Правительства Тверской области от 20.04.2021 № 232-пп «О</a:t>
            </a:r>
            <a:br>
              <a:rPr lang="ru-RU" sz="1800" dirty="0"/>
            </a:br>
            <a:r>
              <a:rPr lang="ru-RU" sz="1800" dirty="0"/>
              <a:t>предоставлении из областного бюджета Тверской области иных</a:t>
            </a:r>
            <a:br>
              <a:rPr lang="ru-RU" sz="1800" dirty="0"/>
            </a:br>
            <a:r>
              <a:rPr lang="ru-RU" sz="1800" dirty="0"/>
              <a:t>межбюджетных трансфертов местным бюджетам на реализацию проектов в</a:t>
            </a:r>
            <a:br>
              <a:rPr lang="ru-RU" sz="1800" dirty="0"/>
            </a:br>
            <a:r>
              <a:rPr lang="ru-RU" sz="1800" dirty="0"/>
              <a:t>рамках поддержки школьных инициатив Тверской области»</a:t>
            </a:r>
            <a:br>
              <a:rPr lang="ru-RU" sz="1800" dirty="0"/>
            </a:br>
            <a:r>
              <a:rPr lang="ru-RU" sz="1800" dirty="0"/>
              <a:t>• </a:t>
            </a:r>
            <a:r>
              <a:rPr lang="ru-RU" sz="1800" dirty="0">
                <a:solidFill>
                  <a:srgbClr val="FFFF00"/>
                </a:solidFill>
              </a:rPr>
              <a:t>Постановление Администрации </a:t>
            </a:r>
            <a:r>
              <a:rPr lang="ru-RU" sz="1800" dirty="0"/>
              <a:t>Весьегонского муниципального округа от</a:t>
            </a:r>
            <a:br>
              <a:rPr lang="ru-RU" sz="1800" dirty="0"/>
            </a:br>
            <a:r>
              <a:rPr lang="ru-RU" sz="1800" dirty="0"/>
              <a:t>22.01.2025 № 26 «Об утверждении муниципального проекта «Цифровые технологии – на урок»</a:t>
            </a:r>
            <a:br>
              <a:rPr lang="ru-RU" sz="1800" dirty="0"/>
            </a:br>
            <a:r>
              <a:rPr lang="ru-RU" sz="1800" dirty="0"/>
              <a:t>в рамках поддержки школьных инициатив Тверской области»</a:t>
            </a:r>
            <a:br>
              <a:rPr lang="ru-RU" sz="1800" dirty="0"/>
            </a:br>
            <a:r>
              <a:rPr lang="ru-RU" sz="1800" dirty="0"/>
              <a:t>• </a:t>
            </a:r>
            <a:r>
              <a:rPr lang="ru-RU" sz="1800" dirty="0">
                <a:solidFill>
                  <a:srgbClr val="FFFF00"/>
                </a:solidFill>
              </a:rPr>
              <a:t>Приказ Отдела образования Администрации </a:t>
            </a:r>
            <a:r>
              <a:rPr lang="ru-RU" sz="1800" dirty="0"/>
              <a:t>Весьегонского</a:t>
            </a:r>
            <a:br>
              <a:rPr lang="ru-RU" sz="1800" dirty="0"/>
            </a:br>
            <a:r>
              <a:rPr lang="ru-RU" sz="1800" dirty="0"/>
              <a:t>муниципального округа от 14.01.2025 № 1 п 3 «О муниципальном проекте</a:t>
            </a:r>
            <a:br>
              <a:rPr lang="ru-RU" sz="1800" dirty="0"/>
            </a:br>
            <a:r>
              <a:rPr lang="ru-RU" sz="1800" dirty="0"/>
              <a:t>«Цифровые технологии – на урок»</a:t>
            </a:r>
            <a:br>
              <a:rPr lang="ru-RU" sz="1800" dirty="0"/>
            </a:br>
            <a:r>
              <a:rPr lang="ru-RU" sz="1800" dirty="0"/>
              <a:t>• </a:t>
            </a:r>
            <a:r>
              <a:rPr lang="ru-RU" sz="1800" dirty="0">
                <a:solidFill>
                  <a:srgbClr val="FFFF00"/>
                </a:solidFill>
              </a:rPr>
              <a:t>Приказ по МБОУ </a:t>
            </a:r>
            <a:r>
              <a:rPr lang="ru-RU" sz="1800" dirty="0"/>
              <a:t>«Весьегонская СОШ» от 10.12.2024 №49 п.3 «О проекте</a:t>
            </a:r>
            <a:br>
              <a:rPr lang="ru-RU" sz="1800" dirty="0"/>
            </a:br>
            <a:r>
              <a:rPr lang="ru-RU" sz="1800" dirty="0"/>
              <a:t>«Школьная инициатива»: «Цифровые технологии – на урок»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План мероприятий по реализации проекта «Школьная инициатива»:</a:t>
            </a:r>
            <a:br>
              <a:rPr lang="ru-RU" sz="3200" dirty="0"/>
            </a:br>
            <a:r>
              <a:rPr lang="ru-RU" sz="3200" dirty="0"/>
              <a:t>«Цифровые технологии – на урок»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4942" y="1928802"/>
            <a:ext cx="3500462" cy="3046988"/>
          </a:xfrm>
          <a:prstGeom prst="rect">
            <a:avLst/>
          </a:prstGeom>
          <a:solidFill>
            <a:schemeClr val="accent4">
              <a:lumMod val="20000"/>
              <a:lumOff val="80000"/>
              <a:alpha val="58000"/>
            </a:schemeClr>
          </a:solidFill>
          <a:ln w="3175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Декабрь 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2025 – Январь 2026 г.</a:t>
            </a:r>
            <a:endParaRPr lang="ru-RU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1.Проведение занятий с обучающимися.</a:t>
            </a:r>
          </a:p>
          <a:p>
            <a:pPr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2.Сбор идей от обучающихся.</a:t>
            </a:r>
          </a:p>
          <a:p>
            <a:pPr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3.Обсуждение идей на заседании</a:t>
            </a:r>
          </a:p>
          <a:p>
            <a:pPr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Школьной инициативной группы.</a:t>
            </a:r>
          </a:p>
          <a:p>
            <a:pPr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4.Рейтинговое голосование по школе.</a:t>
            </a:r>
          </a:p>
          <a:p>
            <a:pPr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5.Подведение итогов, подготовка</a:t>
            </a:r>
          </a:p>
          <a:p>
            <a:pPr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презентации.</a:t>
            </a:r>
          </a:p>
          <a:p>
            <a:pPr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6.Подготовка документации на конкурс.</a:t>
            </a:r>
          </a:p>
          <a:p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2285992"/>
            <a:ext cx="4429156" cy="3785652"/>
          </a:xfrm>
          <a:prstGeom prst="rect">
            <a:avLst/>
          </a:prstGeom>
          <a:solidFill>
            <a:schemeClr val="accent4">
              <a:lumMod val="20000"/>
              <a:lumOff val="80000"/>
              <a:alpha val="68000"/>
            </a:schemeClr>
          </a:solidFill>
          <a:ln w="3175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Ноябрь 2025</a:t>
            </a:r>
          </a:p>
          <a:p>
            <a:pPr algn="just"/>
            <a:r>
              <a:rPr lang="ru-RU" sz="1600" dirty="0">
                <a:latin typeface="Calibri" pitchFamily="34" charset="0"/>
                <a:cs typeface="Calibri" pitchFamily="34" charset="0"/>
              </a:rPr>
              <a:t>1.Утверждение директором состава рабочей группы с определением ответственных за:</a:t>
            </a:r>
          </a:p>
          <a:p>
            <a:pPr algn="just"/>
            <a:r>
              <a:rPr lang="ru-RU" sz="1600" dirty="0">
                <a:latin typeface="Calibri" pitchFamily="34" charset="0"/>
                <a:cs typeface="Calibri" pitchFamily="34" charset="0"/>
              </a:rPr>
              <a:t>-информационное сопровождение;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-проведение учебных занятий с обучающимися.</a:t>
            </a:r>
          </a:p>
          <a:p>
            <a:pPr algn="just"/>
            <a:r>
              <a:rPr lang="ru-RU" sz="1600" dirty="0">
                <a:latin typeface="Calibri" pitchFamily="34" charset="0"/>
                <a:cs typeface="Calibri" pitchFamily="34" charset="0"/>
              </a:rPr>
              <a:t>2.Проведение совещания рабочей группы работников школы, ответственных за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сопро-вождение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проекта.</a:t>
            </a:r>
          </a:p>
          <a:p>
            <a:pPr algn="just"/>
            <a:r>
              <a:rPr lang="ru-RU" sz="1600" dirty="0">
                <a:latin typeface="Calibri" pitchFamily="34" charset="0"/>
                <a:cs typeface="Calibri" pitchFamily="34" charset="0"/>
              </a:rPr>
              <a:t>3.Утверждение директором плана мероприятий по реализации проекта «Школьные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инициати-вы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» в МБОУ «Весьегонская СОШ».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4.Создание Школьной инициативной группы.</a:t>
            </a:r>
          </a:p>
          <a:p>
            <a:pPr algn="just"/>
            <a:r>
              <a:rPr lang="ru-RU" sz="1600" dirty="0">
                <a:latin typeface="Calibri" pitchFamily="34" charset="0"/>
                <a:cs typeface="Calibri" pitchFamily="34" charset="0"/>
              </a:rPr>
              <a:t>5.Проведение совещания с учителями,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органи-зующими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учебную и внеурочную деятельность школьников.</a:t>
            </a:r>
          </a:p>
        </p:txBody>
      </p:sp>
      <p:sp>
        <p:nvSpPr>
          <p:cNvPr id="2253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image00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5072074"/>
            <a:ext cx="1429850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63863"/>
            <a:ext cx="8305800" cy="1143000"/>
          </a:xfrm>
        </p:spPr>
        <p:txBody>
          <a:bodyPr/>
          <a:lstStyle/>
          <a:p>
            <a:r>
              <a:rPr lang="ru-RU" dirty="0"/>
              <a:t>Занятия с обучающимися </a:t>
            </a:r>
          </a:p>
        </p:txBody>
      </p:sp>
      <p:pic>
        <p:nvPicPr>
          <p:cNvPr id="1026" name="Picture 2" descr="C:\Users\Секретарь\Desktop\Представление\20251128_130214.jpg"/>
          <p:cNvPicPr>
            <a:picLocks noChangeAspect="1" noChangeArrowheads="1"/>
          </p:cNvPicPr>
          <p:nvPr/>
        </p:nvPicPr>
        <p:blipFill>
          <a:blip r:embed="rId2" cstate="print"/>
          <a:srcRect r="12499"/>
          <a:stretch>
            <a:fillRect/>
          </a:stretch>
        </p:blipFill>
        <p:spPr bwMode="auto">
          <a:xfrm>
            <a:off x="285720" y="1928802"/>
            <a:ext cx="2571768" cy="1653264"/>
          </a:xfrm>
          <a:prstGeom prst="rect">
            <a:avLst/>
          </a:prstGeom>
          <a:noFill/>
        </p:spPr>
      </p:pic>
      <p:pic>
        <p:nvPicPr>
          <p:cNvPr id="1027" name="Picture 3" descr="C:\Users\Секретарь\Desktop\Представление\20251128_130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72008"/>
            <a:ext cx="3048021" cy="1714512"/>
          </a:xfrm>
          <a:prstGeom prst="rect">
            <a:avLst/>
          </a:prstGeom>
          <a:noFill/>
        </p:spPr>
      </p:pic>
      <p:pic>
        <p:nvPicPr>
          <p:cNvPr id="1028" name="Picture 4" descr="C:\Users\Секретарь\Desktop\Представление\20251128_130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928802"/>
            <a:ext cx="3071802" cy="1727889"/>
          </a:xfrm>
          <a:prstGeom prst="rect">
            <a:avLst/>
          </a:prstGeom>
          <a:noFill/>
        </p:spPr>
      </p:pic>
      <p:pic>
        <p:nvPicPr>
          <p:cNvPr id="1029" name="Picture 5" descr="C:\Users\Секретарь\Desktop\Представление\20251128_1307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500570"/>
            <a:ext cx="3175022" cy="1785950"/>
          </a:xfrm>
          <a:prstGeom prst="rect">
            <a:avLst/>
          </a:prstGeom>
          <a:noFill/>
        </p:spPr>
      </p:pic>
      <p:pic>
        <p:nvPicPr>
          <p:cNvPr id="1030" name="Picture 6" descr="C:\Users\Секретарь\Desktop\Представление\20251128_1304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3979" y="3119961"/>
            <a:ext cx="3143272" cy="176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05800" cy="1143000"/>
          </a:xfrm>
        </p:spPr>
        <p:txBody>
          <a:bodyPr/>
          <a:lstStyle/>
          <a:p>
            <a:r>
              <a:rPr lang="ru-RU" dirty="0"/>
              <a:t>Сбор идей от обучающихся </a:t>
            </a:r>
          </a:p>
        </p:txBody>
      </p:sp>
      <p:pic>
        <p:nvPicPr>
          <p:cNvPr id="1031" name="Picture 7" descr="C:\Users\Секретарь\Desktop\Представление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810027" cy="2143140"/>
          </a:xfrm>
          <a:prstGeom prst="rect">
            <a:avLst/>
          </a:prstGeom>
          <a:noFill/>
        </p:spPr>
      </p:pic>
      <p:pic>
        <p:nvPicPr>
          <p:cNvPr id="1032" name="Picture 8" descr="C:\Users\Секретарь\Desktop\Представление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5" y="1785926"/>
            <a:ext cx="3937029" cy="2214578"/>
          </a:xfrm>
          <a:prstGeom prst="rect">
            <a:avLst/>
          </a:prstGeom>
          <a:noFill/>
        </p:spPr>
      </p:pic>
      <p:pic>
        <p:nvPicPr>
          <p:cNvPr id="1033" name="Picture 9" descr="C:\Users\Секретарь\Desktop\Представление\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214818"/>
            <a:ext cx="3929090" cy="2210113"/>
          </a:xfrm>
          <a:prstGeom prst="rect">
            <a:avLst/>
          </a:prstGeom>
          <a:noFill/>
        </p:spPr>
      </p:pic>
      <p:pic>
        <p:nvPicPr>
          <p:cNvPr id="1034" name="Picture 10" descr="C:\Users\Секретарь\Desktop\Представление\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5" y="4286256"/>
            <a:ext cx="3810027" cy="2143140"/>
          </a:xfrm>
          <a:prstGeom prst="rect">
            <a:avLst/>
          </a:prstGeom>
          <a:noFill/>
        </p:spPr>
      </p:pic>
      <p:pic>
        <p:nvPicPr>
          <p:cNvPr id="1035" name="Picture 11" descr="C:\Users\Секретарь\Desktop\Представление\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786058"/>
            <a:ext cx="3786182" cy="2129727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кретарь\Desktop\Представление\20251128_130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00438"/>
            <a:ext cx="3714776" cy="20895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Рейтинговое голосование по школе </a:t>
            </a:r>
          </a:p>
        </p:txBody>
      </p:sp>
      <p:pic>
        <p:nvPicPr>
          <p:cNvPr id="2050" name="Picture 2" descr="C:\Users\Секретарь\Desktop\Представление\20251128_130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06478"/>
            <a:ext cx="3714776" cy="2089561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</p:pic>
      <p:pic>
        <p:nvPicPr>
          <p:cNvPr id="2052" name="Picture 4" descr="C:\Users\Секретарь\Desktop\Представление\20251128_130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572008"/>
            <a:ext cx="3571868" cy="2009176"/>
          </a:xfrm>
          <a:prstGeom prst="rect">
            <a:avLst/>
          </a:prstGeom>
          <a:noFill/>
          <a:ln w="44450">
            <a:solidFill>
              <a:schemeClr val="bg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EE560E9-8C8A-3A64-AD46-11105613275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1293" y="1127961"/>
            <a:ext cx="3334242" cy="23276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FB1F24B-1B37-2D8C-0FAC-2463992564B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412" y="5157192"/>
            <a:ext cx="1835696" cy="128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</TotalTime>
  <Words>326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  Весьегонский муниципальный округ  Тверской области    Программа  поддержки школьных инициатив  </vt:lpstr>
      <vt:lpstr> Проект  «Школьная инициатива»</vt:lpstr>
      <vt:lpstr>Цель проекта: создание условий для внедрения современного и безопасного  мультимедийного оборудования, обеспечивающего  формирование ценностей к саморазвитию и самообразованию у учащихся школы, путем обновления информационно – коммуникативной инфраструктуры. </vt:lpstr>
      <vt:lpstr>Задачи проекта:</vt:lpstr>
      <vt:lpstr>   Нормативно-правовые документы   • Постановление Правительства Тверской области от 20.04.2021 № 232-пп «О предоставлении из областного бюджета Тверской области иных межбюджетных трансфертов местным бюджетам на реализацию проектов в рамках поддержки школьных инициатив Тверской области» • Постановление Администрации Весьегонского муниципального округа от 22.01.2025 № 26 «Об утверждении муниципального проекта «Цифровые технологии – на урок» в рамках поддержки школьных инициатив Тверской области» • Приказ Отдела образования Администрации Весьегонского муниципального округа от 14.01.2025 № 1 п 3 «О муниципальном проекте «Цифровые технологии – на урок» • Приказ по МБОУ «Весьегонская СОШ» от 10.12.2024 №49 п.3 «О проекте «Школьная инициатива»: «Цифровые технологии – на урок» </vt:lpstr>
      <vt:lpstr>План мероприятий по реализации проекта «Школьная инициатива»: «Цифровые технологии – на урок»</vt:lpstr>
      <vt:lpstr>Занятия с обучающимися </vt:lpstr>
      <vt:lpstr>Сбор идей от обучающихся </vt:lpstr>
      <vt:lpstr>Рейтинговое голосование по школе </vt:lpstr>
      <vt:lpstr>Рейтинговое голосование по школе </vt:lpstr>
      <vt:lpstr>Подведение итогов</vt:lpstr>
      <vt:lpstr>Протокол заседания школьной инициативной группы от 01.12.2025</vt:lpstr>
      <vt:lpstr>Решили: большинством  голосов утвердить приобретение мультимедийных комплектов для реализации проекта «Цифровые технологии – на урок» </vt:lpstr>
      <vt:lpstr>Для реализации школьной инициативы выделено:</vt:lpstr>
      <vt:lpstr>Планируемые результаты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Весьегонский муниципальный округ Тверской области    Программа  поддержки школьных инициатив  </dc:title>
  <dc:creator>Секретарь</dc:creator>
  <cp:lastModifiedBy>Секретарь</cp:lastModifiedBy>
  <cp:revision>42</cp:revision>
  <dcterms:created xsi:type="dcterms:W3CDTF">2025-11-17T08:57:25Z</dcterms:created>
  <dcterms:modified xsi:type="dcterms:W3CDTF">2026-01-15T09:09:40Z</dcterms:modified>
</cp:coreProperties>
</file>