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2" r:id="rId4"/>
    <p:sldId id="264" r:id="rId5"/>
    <p:sldId id="268" r:id="rId6"/>
    <p:sldId id="261" r:id="rId7"/>
    <p:sldId id="267" r:id="rId8"/>
    <p:sldId id="265" r:id="rId9"/>
    <p:sldId id="266" r:id="rId10"/>
    <p:sldId id="276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7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8D"/>
    <a:srgbClr val="FFB265"/>
    <a:srgbClr val="CF31B8"/>
    <a:srgbClr val="B4B4E6"/>
    <a:srgbClr val="00D5D0"/>
    <a:srgbClr val="F1C5EB"/>
    <a:srgbClr val="E89CDD"/>
    <a:srgbClr val="F4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78" autoAdjust="0"/>
    <p:restoredTop sz="94394" autoAdjust="0"/>
  </p:normalViewPr>
  <p:slideViewPr>
    <p:cSldViewPr>
      <p:cViewPr varScale="1">
        <p:scale>
          <a:sx n="66" d="100"/>
          <a:sy n="66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77D29-92A3-41E7-8D3A-2FD7AA7B7EEA}" type="datetimeFigureOut">
              <a:rPr lang="ru-RU" smtClean="0"/>
              <a:t>18.03.2012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64F12-3CD7-4E34-AFDE-2437C75B83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64F12-3CD7-4E34-AFDE-2437C75B83C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767D-7EDD-4A9F-B6AA-81378CF674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459A7-7A01-4A85-A645-391DD1A67B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66BC3-F45A-40E9-8E14-68FE2EC47C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C9FE67-FC19-40CD-A5B6-5C4A079E4A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377C5A-A708-47FD-907F-AFDD07812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30C01B-1016-40C5-A701-3E7DF5E98D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6DBDA-552E-4D8D-B7C0-E700673612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57F79-6356-4340-8060-DC1649CD2C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04A65-113C-424D-AA2B-E9BA6F7641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AF901-3299-4B8C-A2F9-43E9047E1E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16F5C-9A3E-46BF-B1C5-50BC93F72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AF2-92B0-44D8-B132-344FD4F4F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7C14A-9C7E-420C-A6A5-DBE1BD488B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F39E2-E517-4177-9757-7153D00774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64813A-E835-4193-972A-444C9606656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6.jpeg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8999">
              <a:srgbClr val="FBD49C"/>
            </a:gs>
            <a:gs pos="19500">
              <a:srgbClr val="FBA97D"/>
            </a:gs>
            <a:gs pos="32000">
              <a:srgbClr val="FAC77D"/>
            </a:gs>
            <a:gs pos="41001">
              <a:srgbClr val="FEE7F2"/>
            </a:gs>
            <a:gs pos="50000">
              <a:srgbClr val="FBEAC7"/>
            </a:gs>
            <a:gs pos="59000">
              <a:srgbClr val="FEE7F2"/>
            </a:gs>
            <a:gs pos="68000">
              <a:srgbClr val="FAC77D"/>
            </a:gs>
            <a:gs pos="80500">
              <a:srgbClr val="FBA97D"/>
            </a:gs>
            <a:gs pos="91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2138"/>
            <a:ext cx="7772400" cy="1998662"/>
          </a:xfrm>
        </p:spPr>
        <p:txBody>
          <a:bodyPr/>
          <a:lstStyle/>
          <a:p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АРИФМЕТИЧЕСКАЯ И ГЕОМЕТРИЧЕСКАЯ ПРОГРЕССИИ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4292600"/>
            <a:ext cx="6400800" cy="935038"/>
          </a:xfrm>
        </p:spPr>
        <p:txBody>
          <a:bodyPr/>
          <a:lstStyle/>
          <a:p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9000">
              <a:srgbClr val="FEE7F2"/>
            </a:gs>
            <a:gs pos="18000">
              <a:srgbClr val="FAC77D"/>
            </a:gs>
            <a:gs pos="30500">
              <a:srgbClr val="FBA97D"/>
            </a:gs>
            <a:gs pos="41001">
              <a:srgbClr val="FBD49C"/>
            </a:gs>
            <a:gs pos="50000">
              <a:srgbClr val="FEE7F2"/>
            </a:gs>
            <a:gs pos="59000">
              <a:srgbClr val="FBD49C"/>
            </a:gs>
            <a:gs pos="69500">
              <a:srgbClr val="FBA97D"/>
            </a:gs>
            <a:gs pos="82000">
              <a:srgbClr val="FAC77D"/>
            </a:gs>
            <a:gs pos="91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Прогрессии в жизни и быту</a:t>
            </a:r>
            <a:r>
              <a:rPr lang="ru-RU"/>
              <a:t>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04800" y="1751013"/>
            <a:ext cx="42672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/>
              <a:t>Для решения некоторых задач по физике, геометрии, биологии, химии, экономике, строительному делу используются формулы арифметической и  геометрической прогрессий. </a:t>
            </a:r>
          </a:p>
        </p:txBody>
      </p:sp>
      <p:pic>
        <p:nvPicPr>
          <p:cNvPr id="23563" name="Picture 11" descr="MPj0179395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1875" y="1916113"/>
            <a:ext cx="3887788" cy="2552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D28F"/>
            </a:gs>
            <a:gs pos="100000">
              <a:srgbClr val="BBE0E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4546600" cy="941388"/>
          </a:xfrm>
        </p:spPr>
        <p:txBody>
          <a:bodyPr/>
          <a:lstStyle/>
          <a:p>
            <a:pPr algn="l"/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Задача легенда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12750" y="2295525"/>
            <a:ext cx="84804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Индийский царь Шерам позвал к себе изобретателя шахматной игры, своего подданного Сету, чтобы наградить его за остроумную выдумку. Сета, издеваясь над царем, потребовал за первую клетку шахматной доски 1 зерно, за вторую — 2 зерна, за третью — 4 зерна и т. д. Обрадованный царь посмеялся над Сетой и приказал выдать ему такую «скромную» награду. Стоит ли царю смеяться? 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04813"/>
            <a:ext cx="4121150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D28F"/>
            </a:gs>
            <a:gs pos="100000">
              <a:srgbClr val="BBE0E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задачи - легенды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630238" y="2187575"/>
          <a:ext cx="1223962" cy="639763"/>
        </p:xfrm>
        <a:graphic>
          <a:graphicData uri="http://schemas.openxmlformats.org/presentationml/2006/ole">
            <p:oleObj spid="_x0000_s17423" name="Формула" r:id="rId4" imgW="418918" imgH="215806" progId="Equation.3">
              <p:embed/>
            </p:oleObj>
          </a:graphicData>
        </a:graphic>
      </p:graphicFrame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2087563" y="2241550"/>
          <a:ext cx="1223962" cy="582613"/>
        </p:xfrm>
        <a:graphic>
          <a:graphicData uri="http://schemas.openxmlformats.org/presentationml/2006/ole">
            <p:oleObj spid="_x0000_s17425" name="Формула" r:id="rId5" imgW="418918" imgH="203112" progId="Equation.3">
              <p:embed/>
            </p:oleObj>
          </a:graphicData>
        </a:graphic>
      </p:graphicFrame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600450" y="2241550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 = 64</a:t>
            </a:r>
            <a:endParaRPr lang="ru-RU" sz="2800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30" name="Object 22"/>
          <p:cNvGraphicFramePr>
            <a:graphicFrameLocks noChangeAspect="1"/>
          </p:cNvGraphicFramePr>
          <p:nvPr/>
        </p:nvGraphicFramePr>
        <p:xfrm>
          <a:off x="2303463" y="2997200"/>
          <a:ext cx="1439862" cy="720725"/>
        </p:xfrm>
        <a:graphic>
          <a:graphicData uri="http://schemas.openxmlformats.org/presentationml/2006/ole">
            <p:oleObj spid="_x0000_s17430" name="Формула" r:id="rId6" imgW="457200" imgH="228600" progId="Equation.3">
              <p:embed/>
            </p:oleObj>
          </a:graphicData>
        </a:graphic>
      </p:graphicFrame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1547813" y="3860800"/>
          <a:ext cx="2665412" cy="793750"/>
        </p:xfrm>
        <a:graphic>
          <a:graphicData uri="http://schemas.openxmlformats.org/presentationml/2006/ole">
            <p:oleObj spid="_x0000_s17433" name="Формула" r:id="rId7" imgW="799753" imgH="241195" progId="Equation.3">
              <p:embed/>
            </p:oleObj>
          </a:graphicData>
        </a:graphic>
      </p:graphicFrame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7453" name="Group 45"/>
          <p:cNvGrpSpPr>
            <a:grpSpLocks/>
          </p:cNvGrpSpPr>
          <p:nvPr/>
        </p:nvGrpSpPr>
        <p:grpSpPr bwMode="auto">
          <a:xfrm>
            <a:off x="358775" y="5265738"/>
            <a:ext cx="8280400" cy="1006475"/>
            <a:chOff x="340" y="2931"/>
            <a:chExt cx="4536" cy="516"/>
          </a:xfrm>
        </p:grpSpPr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340" y="2931"/>
              <a:ext cx="453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/>
                <a:t>Ее сумма равна</a:t>
              </a:r>
            </a:p>
            <a:p>
              <a:r>
                <a:rPr lang="ru-RU" sz="2800"/>
                <a:t> </a:t>
              </a: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2154" y="2976"/>
              <a:ext cx="266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18 446 744 073 709 551 615</a:t>
              </a:r>
              <a:r>
                <a:rPr lang="ru-RU" sz="2800"/>
                <a:t> </a:t>
              </a:r>
            </a:p>
          </p:txBody>
        </p:sp>
      </p:grpSp>
      <p:pic>
        <p:nvPicPr>
          <p:cNvPr id="17455" name="Picture 47" descr="yalma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07088" y="1322388"/>
            <a:ext cx="2838450" cy="3619500"/>
          </a:xfrm>
          <a:prstGeom prst="rect">
            <a:avLst/>
          </a:prstGeom>
          <a:noFill/>
        </p:spPr>
      </p:pic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468313" y="1430338"/>
            <a:ext cx="5237162" cy="519112"/>
            <a:chOff x="295" y="901"/>
            <a:chExt cx="3299" cy="327"/>
          </a:xfrm>
        </p:grpSpPr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295" y="901"/>
              <a:ext cx="329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/>
                <a:t>Дано            ;  </a:t>
              </a:r>
              <a:r>
                <a:rPr lang="en-US" sz="2800" b="1"/>
                <a:t>1</a:t>
              </a:r>
              <a:r>
                <a:rPr lang="ru-RU" sz="2800" b="1"/>
                <a:t>, 2, 4, 8, 16…</a:t>
              </a:r>
            </a:p>
          </p:txBody>
        </p:sp>
        <p:grpSp>
          <p:nvGrpSpPr>
            <p:cNvPr id="17440" name="Group 32"/>
            <p:cNvGrpSpPr>
              <a:grpSpLocks/>
            </p:cNvGrpSpPr>
            <p:nvPr/>
          </p:nvGrpSpPr>
          <p:grpSpPr bwMode="auto">
            <a:xfrm>
              <a:off x="941" y="901"/>
              <a:ext cx="649" cy="327"/>
              <a:chOff x="4649" y="1389"/>
              <a:chExt cx="649" cy="327"/>
            </a:xfrm>
          </p:grpSpPr>
          <p:grpSp>
            <p:nvGrpSpPr>
              <p:cNvPr id="17441" name="Group 33"/>
              <p:cNvGrpSpPr>
                <a:grpSpLocks/>
              </p:cNvGrpSpPr>
              <p:nvPr/>
            </p:nvGrpSpPr>
            <p:grpSpPr bwMode="auto">
              <a:xfrm>
                <a:off x="4649" y="1434"/>
                <a:ext cx="635" cy="272"/>
                <a:chOff x="4649" y="1434"/>
                <a:chExt cx="635" cy="272"/>
              </a:xfrm>
            </p:grpSpPr>
            <p:sp>
              <p:nvSpPr>
                <p:cNvPr id="17442" name="Rectangle 34"/>
                <p:cNvSpPr>
                  <a:spLocks noChangeArrowheads="1"/>
                </p:cNvSpPr>
                <p:nvPr/>
              </p:nvSpPr>
              <p:spPr bwMode="auto">
                <a:xfrm>
                  <a:off x="4649" y="1434"/>
                  <a:ext cx="635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7443" name="Group 35"/>
                <p:cNvGrpSpPr>
                  <a:grpSpLocks/>
                </p:cNvGrpSpPr>
                <p:nvPr/>
              </p:nvGrpSpPr>
              <p:grpSpPr bwMode="auto">
                <a:xfrm>
                  <a:off x="4694" y="1480"/>
                  <a:ext cx="363" cy="183"/>
                  <a:chOff x="3833" y="1842"/>
                  <a:chExt cx="363" cy="183"/>
                </a:xfrm>
              </p:grpSpPr>
              <p:sp>
                <p:nvSpPr>
                  <p:cNvPr id="17444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60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7445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3833" y="1842"/>
                    <a:ext cx="363" cy="183"/>
                    <a:chOff x="3833" y="1842"/>
                    <a:chExt cx="363" cy="183"/>
                  </a:xfrm>
                </p:grpSpPr>
                <p:grpSp>
                  <p:nvGrpSpPr>
                    <p:cNvPr id="17446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3" y="1842"/>
                      <a:ext cx="363" cy="91"/>
                      <a:chOff x="3833" y="1842"/>
                      <a:chExt cx="363" cy="91"/>
                    </a:xfrm>
                  </p:grpSpPr>
                  <p:sp>
                    <p:nvSpPr>
                      <p:cNvPr id="17447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60" y="1842"/>
                        <a:ext cx="45" cy="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7448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33" y="1842"/>
                        <a:ext cx="363" cy="91"/>
                        <a:chOff x="3833" y="1842"/>
                        <a:chExt cx="363" cy="91"/>
                      </a:xfrm>
                    </p:grpSpPr>
                    <p:sp>
                      <p:nvSpPr>
                        <p:cNvPr id="17449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33" y="1933"/>
                          <a:ext cx="363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7450" name="Oval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23" y="1842"/>
                          <a:ext cx="45" cy="46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745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3" y="1979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7452" name="Text Box 44"/>
              <p:cNvSpPr txBox="1">
                <a:spLocks noChangeArrowheads="1"/>
              </p:cNvSpPr>
              <p:nvPr/>
            </p:nvSpPr>
            <p:spPr bwMode="auto">
              <a:xfrm>
                <a:off x="5057" y="1389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ru-RU" sz="2800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BE0E3"/>
            </a:gs>
            <a:gs pos="100000">
              <a:srgbClr val="FFD28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17575"/>
          </a:xfrm>
        </p:spPr>
        <p:txBody>
          <a:bodyPr/>
          <a:lstStyle/>
          <a:p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438525" y="1106488"/>
            <a:ext cx="5489575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бы царю удалось засеять пшеницей площадь всей поверхности Земли, считая моря, и океаны, и горы, и пустыню, и Арктику с Антарктикой, и получить удовлетворительный урожай, то, пожалуй, лет за 5 он смог бы рассчитаться.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42875" y="4630738"/>
            <a:ext cx="88582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>
                <a:solidFill>
                  <a:srgbClr val="2F2F8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количество зерен пшеницы можно собрать лишь с площади в 2000 раз большей поверхности Земли. Это превосходит количество пшеницы, собранной человечеством до настоящего времени.</a:t>
            </a:r>
          </a:p>
        </p:txBody>
      </p:sp>
      <p:pic>
        <p:nvPicPr>
          <p:cNvPr id="18443" name="Picture 11" descr="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850" y="1052513"/>
            <a:ext cx="3201988" cy="32083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BE0E3"/>
            </a:gs>
            <a:gs pos="100000">
              <a:srgbClr val="FFD28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k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1538" y="1322388"/>
            <a:ext cx="2989262" cy="5292725"/>
          </a:xfrm>
          <a:prstGeom prst="rect">
            <a:avLst/>
          </a:prstGeom>
          <a:solidFill>
            <a:srgbClr val="FFE0B3">
              <a:alpha val="0"/>
            </a:srgbClr>
          </a:solidFill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из арифметики Магницкого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96850" y="1279525"/>
            <a:ext cx="576262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Некто продал лошадь за 156 рублей.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Но покупатель,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обретя лошадь,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раздумал и возвратил продавцу,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говоря:  «Нет мне расчета покупать за эту цену лошадь,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которая таких денег не стоит». Тогда продавец предложил другие условия:</a:t>
            </a:r>
          </a:p>
          <a:p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"Если по-твоему цена  лошади высока,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то купи ее подковные гвозди,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лошадь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же получишь тогда в придачу бесплатно.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Гвоздей в каждой подкове 6.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За первый гвоздь дай мне 1/4 коп.,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за второй-1/2коп., за третий-1коп., и т.д.“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Покупатель,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соблазненный низкой ценой,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и желая даром получить  лошадь,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принял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условия продавца,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рассчитывая,</a:t>
            </a: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что за гвозди придется уплатить не более 10 рублей.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BE0E3"/>
            </a:gs>
            <a:gs pos="100000">
              <a:srgbClr val="FFD28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задачи из арифметики Магницкого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513" name="Group 33"/>
          <p:cNvGrpSpPr>
            <a:grpSpLocks/>
          </p:cNvGrpSpPr>
          <p:nvPr/>
        </p:nvGrpSpPr>
        <p:grpSpPr bwMode="auto">
          <a:xfrm>
            <a:off x="630238" y="1376363"/>
            <a:ext cx="7199312" cy="754062"/>
            <a:chOff x="385" y="799"/>
            <a:chExt cx="4535" cy="475"/>
          </a:xfrm>
        </p:grpSpPr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85" y="935"/>
              <a:ext cx="28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1. Составим последовательность чисел </a:t>
              </a:r>
            </a:p>
          </p:txBody>
        </p:sp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3288" y="799"/>
            <a:ext cx="1632" cy="475"/>
          </p:xfrm>
          <a:graphic>
            <a:graphicData uri="http://schemas.openxmlformats.org/presentationml/2006/ole">
              <p:oleObj spid="_x0000_s20491" name="Формула" r:id="rId4" imgW="1345616" imgH="393529" progId="Equation.3">
                <p:embed/>
              </p:oleObj>
            </a:graphicData>
          </a:graphic>
        </p:graphicFrame>
      </p:grp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611188" y="2205038"/>
            <a:ext cx="7704137" cy="1047750"/>
            <a:chOff x="385" y="1389"/>
            <a:chExt cx="4853" cy="660"/>
          </a:xfrm>
        </p:grpSpPr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85" y="1389"/>
              <a:ext cx="485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/>
                <a:t>2. Данная последовательность является геометрической</a:t>
              </a:r>
            </a:p>
            <a:p>
              <a:endParaRPr lang="ru-RU"/>
            </a:p>
            <a:p>
              <a:r>
                <a:rPr lang="ru-RU"/>
                <a:t>прогрессией со знаменателем </a:t>
              </a:r>
              <a:r>
                <a:rPr lang="en-US"/>
                <a:t> </a:t>
              </a:r>
              <a:r>
                <a:rPr lang="en-US" i="1"/>
                <a:t>q </a:t>
              </a:r>
              <a:r>
                <a:rPr lang="ru-RU" i="1"/>
                <a:t>=2, </a:t>
              </a:r>
              <a:r>
                <a:rPr lang="ru-RU"/>
                <a:t>                   </a:t>
              </a:r>
              <a:r>
                <a:rPr lang="en-US"/>
                <a:t>n</a:t>
              </a:r>
              <a:r>
                <a:rPr lang="ru-RU"/>
                <a:t> = 24. </a:t>
              </a:r>
            </a:p>
          </p:txBody>
        </p:sp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3041" y="1661"/>
            <a:ext cx="403" cy="388"/>
          </p:xfrm>
          <a:graphic>
            <a:graphicData uri="http://schemas.openxmlformats.org/presentationml/2006/ole">
              <p:oleObj spid="_x0000_s20495" name="Формула" r:id="rId5" imgW="406080" imgH="393480" progId="Equation.3">
                <p:embed/>
              </p:oleObj>
            </a:graphicData>
          </a:graphic>
        </p:graphicFrame>
      </p:grp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684213" y="3284538"/>
            <a:ext cx="6550025" cy="754062"/>
            <a:chOff x="431" y="2069"/>
            <a:chExt cx="4126" cy="475"/>
          </a:xfrm>
        </p:grpSpPr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431" y="2160"/>
              <a:ext cx="24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3. Попытаемся подсчитать сумму </a:t>
              </a:r>
            </a:p>
          </p:txBody>
        </p:sp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2925" y="2069"/>
            <a:ext cx="1632" cy="475"/>
          </p:xfrm>
          <a:graphic>
            <a:graphicData uri="http://schemas.openxmlformats.org/presentationml/2006/ole">
              <p:oleObj spid="_x0000_s20503" name="Формула" r:id="rId6" imgW="1345616" imgH="393529" progId="Equation.3">
                <p:embed/>
              </p:oleObj>
            </a:graphicData>
          </a:graphic>
        </p:graphicFrame>
      </p:grp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630238" y="5103813"/>
            <a:ext cx="7920037" cy="928687"/>
            <a:chOff x="431" y="2976"/>
            <a:chExt cx="4989" cy="585"/>
          </a:xfrm>
        </p:grpSpPr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431" y="3203"/>
              <a:ext cx="8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5.  Имеем </a:t>
              </a:r>
            </a:p>
          </p:txBody>
        </p:sp>
        <p:graphicFrame>
          <p:nvGraphicFramePr>
            <p:cNvPr id="20508" name="Object 28"/>
            <p:cNvGraphicFramePr>
              <a:graphicFrameLocks noChangeAspect="1"/>
            </p:cNvGraphicFramePr>
            <p:nvPr/>
          </p:nvGraphicFramePr>
          <p:xfrm>
            <a:off x="1247" y="2976"/>
            <a:ext cx="4173" cy="585"/>
          </p:xfrm>
          <a:graphic>
            <a:graphicData uri="http://schemas.openxmlformats.org/presentationml/2006/ole">
              <p:oleObj spid="_x0000_s20508" name="Формула" r:id="rId7" imgW="4076700" imgH="571500" progId="Equation.3">
                <p:embed/>
              </p:oleObj>
            </a:graphicData>
          </a:graphic>
        </p:graphicFrame>
      </p:grp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738188" y="4130675"/>
            <a:ext cx="4225925" cy="900113"/>
            <a:chOff x="476" y="2523"/>
            <a:chExt cx="2184" cy="448"/>
          </a:xfrm>
        </p:grpSpPr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784" y="2523"/>
            <a:ext cx="876" cy="448"/>
          </p:xfrm>
          <a:graphic>
            <a:graphicData uri="http://schemas.openxmlformats.org/presentationml/2006/ole">
              <p:oleObj spid="_x0000_s20506" name="Формула" r:id="rId8" imgW="876240" imgH="444240" progId="Equation.3">
                <p:embed/>
              </p:oleObj>
            </a:graphicData>
          </a:graphic>
        </p:graphicFrame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476" y="2614"/>
              <a:ext cx="131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4. Зная формулу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0C69A"/>
            </a:gs>
            <a:gs pos="50000">
              <a:srgbClr val="FFE0B3"/>
            </a:gs>
            <a:gs pos="100000">
              <a:srgbClr val="90C69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MPj039609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484313"/>
            <a:ext cx="7343775" cy="4779962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НАСЛЕДСТВО</a:t>
            </a:r>
            <a:r>
              <a:rPr lang="ru-RU" sz="4000" b="1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6263" y="1808163"/>
            <a:ext cx="6534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4E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Джентльмен получил наследство. Первый месяц он истратил 100$, а каждый следующий месяц он тратил на 50$ больше, чем в предыдущий. Сколько $ он истратил за второй месяц? За третий? За десятый? Каков размер наследства, если денег хватило на год такой безбедной жизни?</a:t>
            </a:r>
            <a:r>
              <a:rPr lang="ru-RU" sz="2800" i="1"/>
              <a:t> </a:t>
            </a:r>
          </a:p>
        </p:txBody>
      </p:sp>
      <p:pic>
        <p:nvPicPr>
          <p:cNvPr id="21526" name="Picture 22" descr="simpson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1970088"/>
            <a:ext cx="1241425" cy="3025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0C69A"/>
            </a:gs>
            <a:gs pos="50000">
              <a:srgbClr val="FFE0B3"/>
            </a:gs>
            <a:gs pos="100000">
              <a:srgbClr val="90C69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085013" cy="1143000"/>
          </a:xfrm>
        </p:spPr>
        <p:txBody>
          <a:bodyPr/>
          <a:lstStyle/>
          <a:p>
            <a:pPr algn="l"/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</a:t>
            </a:r>
            <a:r>
              <a:rPr lang="ru-RU" sz="4000" b="1" u="sng">
                <a:solidFill>
                  <a:schemeClr val="folHlink"/>
                </a:solidFill>
              </a:rPr>
              <a:t> </a:t>
            </a:r>
            <a:endParaRPr lang="ru-RU" sz="4000">
              <a:solidFill>
                <a:schemeClr val="folHlink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79613" y="213360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846138" y="1322388"/>
          <a:ext cx="6121400" cy="679450"/>
        </p:xfrm>
        <a:graphic>
          <a:graphicData uri="http://schemas.openxmlformats.org/presentationml/2006/ole">
            <p:oleObj spid="_x0000_s28680" name="Формула" r:id="rId4" imgW="2146300" imgH="241300" progId="Equation.3">
              <p:embed/>
            </p:oleObj>
          </a:graphicData>
        </a:graphic>
      </p:graphicFrame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1331913" y="1916113"/>
            <a:ext cx="7542212" cy="506412"/>
            <a:chOff x="1066" y="1525"/>
            <a:chExt cx="4445" cy="319"/>
          </a:xfrm>
        </p:grpSpPr>
        <p:grpSp>
          <p:nvGrpSpPr>
            <p:cNvPr id="28685" name="Group 13"/>
            <p:cNvGrpSpPr>
              <a:grpSpLocks/>
            </p:cNvGrpSpPr>
            <p:nvPr/>
          </p:nvGrpSpPr>
          <p:grpSpPr bwMode="auto">
            <a:xfrm>
              <a:off x="1066" y="1525"/>
              <a:ext cx="3447" cy="319"/>
              <a:chOff x="1156" y="1525"/>
              <a:chExt cx="3447" cy="319"/>
            </a:xfrm>
          </p:grpSpPr>
          <p:sp>
            <p:nvSpPr>
              <p:cNvPr id="28682" name="Text Box 10"/>
              <p:cNvSpPr txBox="1">
                <a:spLocks noChangeArrowheads="1"/>
              </p:cNvSpPr>
              <p:nvPr/>
            </p:nvSpPr>
            <p:spPr bwMode="auto">
              <a:xfrm>
                <a:off x="1156" y="1525"/>
                <a:ext cx="21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/>
                  <a:t>Применив формулу</a:t>
                </a:r>
                <a:r>
                  <a:rPr lang="ru-RU" sz="2400"/>
                  <a:t> </a:t>
                </a:r>
              </a:p>
            </p:txBody>
          </p:sp>
          <p:graphicFrame>
            <p:nvGraphicFramePr>
              <p:cNvPr id="28683" name="Object 11"/>
              <p:cNvGraphicFramePr>
                <a:graphicFrameLocks noChangeAspect="1"/>
              </p:cNvGraphicFramePr>
              <p:nvPr/>
            </p:nvGraphicFramePr>
            <p:xfrm>
              <a:off x="3061" y="1525"/>
              <a:ext cx="1542" cy="319"/>
            </p:xfrm>
            <a:graphic>
              <a:graphicData uri="http://schemas.openxmlformats.org/presentationml/2006/ole">
                <p:oleObj spid="_x0000_s28683" name="Формула" r:id="rId5" imgW="1104900" imgH="228600" progId="Equation.3">
                  <p:embed/>
                </p:oleObj>
              </a:graphicData>
            </a:graphic>
          </p:graphicFrame>
        </p:grp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4422" y="1525"/>
              <a:ext cx="10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/>
                <a:t>,</a:t>
              </a:r>
              <a:r>
                <a:rPr lang="ru-RU" sz="2400" b="1"/>
                <a:t>получаем:</a:t>
              </a:r>
            </a:p>
          </p:txBody>
        </p:sp>
      </p:grp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2843213" y="2727325"/>
          <a:ext cx="5329237" cy="679450"/>
        </p:xfrm>
        <a:graphic>
          <a:graphicData uri="http://schemas.openxmlformats.org/presentationml/2006/ole">
            <p:oleObj spid="_x0000_s28690" name="Формула" r:id="rId6" imgW="1790700" imgH="228600" progId="Equation.3">
              <p:embed/>
            </p:oleObj>
          </a:graphicData>
        </a:graphic>
      </p:graphicFrame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32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1763713" y="5516563"/>
          <a:ext cx="6967537" cy="1066800"/>
        </p:xfrm>
        <a:graphic>
          <a:graphicData uri="http://schemas.openxmlformats.org/presentationml/2006/ole">
            <p:oleObj spid="_x0000_s28692" name="Формула" r:id="rId7" imgW="2552700" imgH="393700" progId="Equation.3">
              <p:embed/>
            </p:oleObj>
          </a:graphicData>
        </a:graphic>
      </p:graphicFrame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1169988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2195513" y="3590925"/>
            <a:ext cx="6769100" cy="612775"/>
            <a:chOff x="1247" y="2523"/>
            <a:chExt cx="4264" cy="386"/>
          </a:xfrm>
        </p:grpSpPr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1247" y="2568"/>
              <a:ext cx="4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 </a:t>
              </a:r>
            </a:p>
          </p:txBody>
        </p:sp>
        <p:graphicFrame>
          <p:nvGraphicFramePr>
            <p:cNvPr id="28699" name="Object 27"/>
            <p:cNvGraphicFramePr>
              <a:graphicFrameLocks noChangeAspect="1"/>
            </p:cNvGraphicFramePr>
            <p:nvPr/>
          </p:nvGraphicFramePr>
          <p:xfrm>
            <a:off x="1519" y="2523"/>
            <a:ext cx="3901" cy="386"/>
          </p:xfrm>
          <a:graphic>
            <a:graphicData uri="http://schemas.openxmlformats.org/presentationml/2006/ole">
              <p:oleObj spid="_x0000_s28699" name="Формула" r:id="rId8" imgW="2438280" imgH="241200" progId="Equation.3">
                <p:embed/>
              </p:oleObj>
            </a:graphicData>
          </a:graphic>
        </p:graphicFrame>
      </p:grpSp>
      <p:grpSp>
        <p:nvGrpSpPr>
          <p:cNvPr id="28703" name="Group 31"/>
          <p:cNvGrpSpPr>
            <a:grpSpLocks/>
          </p:cNvGrpSpPr>
          <p:nvPr/>
        </p:nvGrpSpPr>
        <p:grpSpPr bwMode="auto">
          <a:xfrm>
            <a:off x="2411413" y="4346575"/>
            <a:ext cx="5888037" cy="685800"/>
            <a:chOff x="1156" y="3022"/>
            <a:chExt cx="3539" cy="432"/>
          </a:xfrm>
        </p:grpSpPr>
        <p:graphicFrame>
          <p:nvGraphicFramePr>
            <p:cNvPr id="28697" name="Object 25"/>
            <p:cNvGraphicFramePr>
              <a:graphicFrameLocks noChangeAspect="1"/>
            </p:cNvGraphicFramePr>
            <p:nvPr/>
          </p:nvGraphicFramePr>
          <p:xfrm>
            <a:off x="3198" y="3022"/>
            <a:ext cx="1497" cy="432"/>
          </p:xfrm>
          <a:graphic>
            <a:graphicData uri="http://schemas.openxmlformats.org/presentationml/2006/ole">
              <p:oleObj spid="_x0000_s28697" name="Формула" r:id="rId9" imgW="1422400" imgH="406400" progId="Equation.3">
                <p:embed/>
              </p:oleObj>
            </a:graphicData>
          </a:graphic>
        </p:graphicFrame>
        <p:sp>
          <p:nvSpPr>
            <p:cNvPr id="28702" name="Text Box 30"/>
            <p:cNvSpPr txBox="1">
              <a:spLocks noChangeArrowheads="1"/>
            </p:cNvSpPr>
            <p:nvPr/>
          </p:nvSpPr>
          <p:spPr bwMode="auto">
            <a:xfrm>
              <a:off x="1156" y="3113"/>
              <a:ext cx="1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Применив формулу</a:t>
              </a:r>
            </a:p>
          </p:txBody>
        </p:sp>
      </p:grpSp>
      <p:pic>
        <p:nvPicPr>
          <p:cNvPr id="28705" name="Picture 33" descr="MPj04055740000[1]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8775" y="2403475"/>
            <a:ext cx="1990725" cy="29702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1850"/>
          </a:xfrm>
        </p:spPr>
        <p:txBody>
          <a:bodyPr/>
          <a:lstStyle/>
          <a:p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Заключение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5386" name="Text Box 90"/>
          <p:cNvSpPr txBox="1">
            <a:spLocks noChangeArrowheads="1"/>
          </p:cNvSpPr>
          <p:nvPr/>
        </p:nvSpPr>
        <p:spPr bwMode="auto">
          <a:xfrm>
            <a:off x="1116013" y="1160463"/>
            <a:ext cx="6642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/>
          </a:p>
        </p:txBody>
      </p:sp>
      <p:sp>
        <p:nvSpPr>
          <p:cNvPr id="55389" name="Rectangle 93"/>
          <p:cNvSpPr>
            <a:spLocks noChangeArrowheads="1"/>
          </p:cNvSpPr>
          <p:nvPr/>
        </p:nvSpPr>
        <p:spPr bwMode="auto">
          <a:xfrm>
            <a:off x="954088" y="1376363"/>
            <a:ext cx="75596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Закончился двадцатый век.</a:t>
            </a:r>
          </a:p>
          <a:p>
            <a:r>
              <a:rPr lang="ru-RU" sz="2800"/>
              <a:t>Куда стремится человек? </a:t>
            </a:r>
          </a:p>
          <a:p>
            <a:r>
              <a:rPr lang="ru-RU" sz="2800"/>
              <a:t>Изучен космос и моря,</a:t>
            </a:r>
          </a:p>
          <a:p>
            <a:r>
              <a:rPr lang="ru-RU" sz="2800"/>
              <a:t>Строенье звезд и вся земля.</a:t>
            </a:r>
          </a:p>
          <a:p>
            <a:r>
              <a:rPr lang="ru-RU" sz="2800"/>
              <a:t>Но математиков зовет </a:t>
            </a:r>
          </a:p>
          <a:p>
            <a:r>
              <a:rPr lang="ru-RU" sz="2800"/>
              <a:t>Известный лозунг </a:t>
            </a:r>
          </a:p>
        </p:txBody>
      </p:sp>
      <p:sp>
        <p:nvSpPr>
          <p:cNvPr id="55390" name="Text Box 94"/>
          <p:cNvSpPr txBox="1">
            <a:spLocks noChangeArrowheads="1"/>
          </p:cNvSpPr>
          <p:nvPr/>
        </p:nvSpPr>
        <p:spPr bwMode="auto">
          <a:xfrm>
            <a:off x="196850" y="4616450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CC3300"/>
                </a:solidFill>
              </a:rPr>
              <a:t>«Прогрессия — движение вперед».</a:t>
            </a:r>
          </a:p>
        </p:txBody>
      </p:sp>
      <p:pic>
        <p:nvPicPr>
          <p:cNvPr id="55393" name="Picture 97" descr="j0301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3" y="1484313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9" grpId="0"/>
      <p:bldP spid="553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9000">
              <a:srgbClr val="FEE7F2"/>
            </a:gs>
            <a:gs pos="18000">
              <a:srgbClr val="FAC77D"/>
            </a:gs>
            <a:gs pos="30500">
              <a:srgbClr val="FBA97D"/>
            </a:gs>
            <a:gs pos="41001">
              <a:srgbClr val="FBD49C"/>
            </a:gs>
            <a:gs pos="50000">
              <a:srgbClr val="FEE7F2"/>
            </a:gs>
            <a:gs pos="59000">
              <a:srgbClr val="FBD49C"/>
            </a:gs>
            <a:gs pos="69500">
              <a:srgbClr val="FBA97D"/>
            </a:gs>
            <a:gs pos="82000">
              <a:srgbClr val="FAC77D"/>
            </a:gs>
            <a:gs pos="91001">
              <a:srgbClr val="FEE7F2"/>
            </a:gs>
            <a:gs pos="100000">
              <a:srgbClr val="FBEAC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1.Найти сумму первых 8 членов арифметической прогрессии, если её первый член равен  -4, а разность равна  -3.</a:t>
            </a:r>
          </a:p>
          <a:p>
            <a:pPr>
              <a:buNone/>
            </a:pPr>
            <a:r>
              <a:rPr lang="ru-RU" sz="2000" dirty="0" smtClean="0"/>
              <a:t>2.Первый член арифметической прогрессии равен -5, а разность равна 6. Сколько надо взять членов прогрессии, чтобы их сумма была равна 35?</a:t>
            </a:r>
          </a:p>
          <a:p>
            <a:pPr>
              <a:buNone/>
            </a:pPr>
            <a:r>
              <a:rPr lang="ru-RU" sz="2000" dirty="0" smtClean="0"/>
              <a:t>3.Найти сумму 5 первых членов геометрической прогрессии, если её первый член равен 2, а знаменатель равен 3.</a:t>
            </a:r>
          </a:p>
          <a:p>
            <a:pPr>
              <a:buNone/>
            </a:pPr>
            <a:r>
              <a:rPr lang="ru-RU" sz="2000" dirty="0" smtClean="0"/>
              <a:t>4.Найти сумму всех натуральных чисел, кратных 3 и не превосходящих 150.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Содержание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ru-RU" dirty="0" smtClean="0"/>
              <a:t>Организационный момент.</a:t>
            </a:r>
          </a:p>
          <a:p>
            <a:r>
              <a:rPr lang="ru-RU" dirty="0" smtClean="0"/>
              <a:t>Исторические сведения о прогрессиях.</a:t>
            </a:r>
          </a:p>
          <a:p>
            <a:r>
              <a:rPr lang="ru-RU" dirty="0" smtClean="0"/>
              <a:t>Прогрессии в жизни и быту.</a:t>
            </a:r>
            <a:endParaRPr lang="ru-RU" dirty="0"/>
          </a:p>
          <a:p>
            <a:r>
              <a:rPr lang="ru-RU" dirty="0" smtClean="0">
                <a:solidFill>
                  <a:schemeClr val="tx2"/>
                </a:solidFill>
              </a:rPr>
              <a:t>Тестовые задания.</a:t>
            </a:r>
            <a:endParaRPr lang="ru-RU" dirty="0"/>
          </a:p>
          <a:p>
            <a:r>
              <a:rPr lang="ru-RU" dirty="0" smtClean="0"/>
              <a:t>Исторические задачи.</a:t>
            </a:r>
          </a:p>
          <a:p>
            <a:r>
              <a:rPr lang="ru-RU" dirty="0" smtClean="0"/>
              <a:t>Самостоятельная работа.</a:t>
            </a:r>
            <a:endParaRPr lang="ru-RU" dirty="0"/>
          </a:p>
          <a:p>
            <a:r>
              <a:rPr lang="ru-RU" dirty="0" smtClean="0"/>
              <a:t>Итог урока.</a:t>
            </a:r>
          </a:p>
          <a:p>
            <a:r>
              <a:rPr lang="ru-RU" dirty="0" smtClean="0"/>
              <a:t>Задание на дом.</a:t>
            </a:r>
            <a:endParaRPr lang="ru-RU" dirty="0"/>
          </a:p>
        </p:txBody>
      </p:sp>
      <p:pic>
        <p:nvPicPr>
          <p:cNvPr id="5126" name="Picture 6" descr="MCj039814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838" y="2187575"/>
            <a:ext cx="2662237" cy="29162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412750" y="1754188"/>
            <a:ext cx="7993063" cy="26781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eorgia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28F"/>
            </a:gs>
            <a:gs pos="100000">
              <a:srgbClr val="BBE0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808163"/>
            <a:ext cx="8229600" cy="4525962"/>
          </a:xfrm>
        </p:spPr>
        <p:txBody>
          <a:bodyPr/>
          <a:lstStyle/>
          <a:p>
            <a:pPr indent="15875">
              <a:buFontTx/>
              <a:buNone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Зная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формулы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n-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члена и суммы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n-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первых членов прогрессии,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можно решить много интересных задач литературного, исторического и практического содержания.</a:t>
            </a:r>
          </a:p>
        </p:txBody>
      </p:sp>
      <p:pic>
        <p:nvPicPr>
          <p:cNvPr id="9220" name="Picture 4" descr="MCj02337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4184650"/>
            <a:ext cx="2376487" cy="1922463"/>
          </a:xfrm>
          <a:prstGeom prst="rect">
            <a:avLst/>
          </a:prstGeom>
          <a:noFill/>
        </p:spPr>
      </p:pic>
      <p:pic>
        <p:nvPicPr>
          <p:cNvPr id="9222" name="Picture 6" descr="MCj041471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130675"/>
            <a:ext cx="2970213" cy="1901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8999">
              <a:srgbClr val="FBD49C"/>
            </a:gs>
            <a:gs pos="19500">
              <a:srgbClr val="FBA97D"/>
            </a:gs>
            <a:gs pos="32000">
              <a:srgbClr val="FAC77D"/>
            </a:gs>
            <a:gs pos="41001">
              <a:srgbClr val="FEE7F2"/>
            </a:gs>
            <a:gs pos="50000">
              <a:srgbClr val="FBEAC7"/>
            </a:gs>
            <a:gs pos="59000">
              <a:srgbClr val="FEE7F2"/>
            </a:gs>
            <a:gs pos="68000">
              <a:srgbClr val="FAC77D"/>
            </a:gs>
            <a:gs pos="80500">
              <a:srgbClr val="FBA97D"/>
            </a:gs>
            <a:gs pos="91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НАЗАД, В ИСТОРИЮ!</a:t>
            </a:r>
          </a:p>
        </p:txBody>
      </p:sp>
      <p:pic>
        <p:nvPicPr>
          <p:cNvPr id="11271" name="Picture 7" descr="MCj02288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1268413"/>
            <a:ext cx="3632200" cy="2876550"/>
          </a:xfrm>
          <a:prstGeom prst="rect">
            <a:avLst/>
          </a:prstGeom>
          <a:noFill/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8775" y="1430338"/>
            <a:ext cx="5076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Понятие числовой последо -вательности возникло и раз- вивалось задолго до соз - дания учения о функциях.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140200" y="4203700"/>
            <a:ext cx="48069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На связь между прогрессиями первым обратил внимание великий</a:t>
            </a:r>
          </a:p>
          <a:p>
            <a:r>
              <a:rPr lang="ru-RU" sz="2500" b="1"/>
              <a:t>АРХИМЕД</a:t>
            </a:r>
            <a:r>
              <a:rPr lang="ru-RU" sz="2800"/>
              <a:t> (ок. 287–212 гг. </a:t>
            </a:r>
          </a:p>
          <a:p>
            <a:r>
              <a:rPr lang="ru-RU" sz="2800"/>
              <a:t>до н.э)</a:t>
            </a:r>
          </a:p>
        </p:txBody>
      </p:sp>
      <p:pic>
        <p:nvPicPr>
          <p:cNvPr id="11279" name="Picture 15" descr="arxi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6138" y="3375025"/>
            <a:ext cx="2917825" cy="3240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9000">
              <a:srgbClr val="FEE7F2"/>
            </a:gs>
            <a:gs pos="18000">
              <a:srgbClr val="FAC77D"/>
            </a:gs>
            <a:gs pos="30500">
              <a:srgbClr val="FBA97D"/>
            </a:gs>
            <a:gs pos="41001">
              <a:srgbClr val="FBD49C"/>
            </a:gs>
            <a:gs pos="50000">
              <a:srgbClr val="FEE7F2"/>
            </a:gs>
            <a:gs pos="59000">
              <a:srgbClr val="FBD49C"/>
            </a:gs>
            <a:gs pos="69500">
              <a:srgbClr val="FBA97D"/>
            </a:gs>
            <a:gs pos="82000">
              <a:srgbClr val="FAC77D"/>
            </a:gs>
            <a:gs pos="91001">
              <a:srgbClr val="FEE7F2"/>
            </a:gs>
            <a:gs pos="100000">
              <a:srgbClr val="FBEAC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Прогрессии в древности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844675"/>
            <a:ext cx="4143375" cy="3257550"/>
          </a:xfrm>
          <a:noFill/>
          <a:ln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87900" y="1646238"/>
            <a:ext cx="40322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Задачи на прогрессии, дошедшие до нас из древности, были связаны с запросами хозяйственной жизни: распределение продуктов, деление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наследства и др.</a:t>
            </a: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8999">
              <a:srgbClr val="FBD49C"/>
            </a:gs>
            <a:gs pos="19500">
              <a:srgbClr val="FBA97D"/>
            </a:gs>
            <a:gs pos="32000">
              <a:srgbClr val="FAC77D"/>
            </a:gs>
            <a:gs pos="41001">
              <a:srgbClr val="FEE7F2"/>
            </a:gs>
            <a:gs pos="50000">
              <a:srgbClr val="FBEAC7"/>
            </a:gs>
            <a:gs pos="59000">
              <a:srgbClr val="FEE7F2"/>
            </a:gs>
            <a:gs pos="68000">
              <a:srgbClr val="FAC77D"/>
            </a:gs>
            <a:gs pos="80500">
              <a:srgbClr val="FBA97D"/>
            </a:gs>
            <a:gs pos="91001">
              <a:srgbClr val="FBD49C"/>
            </a:gs>
            <a:gs pos="100000">
              <a:srgbClr val="FEE7F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25638" y="1376363"/>
            <a:ext cx="68770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Сведения, связанные с прогрессиями, впервые встречаются в дошедших до нас документах Древней Греции. Уже в </a:t>
            </a:r>
            <a:r>
              <a:rPr lang="en-US" sz="2800"/>
              <a:t>V </a:t>
            </a:r>
            <a:r>
              <a:rPr lang="ru-RU" sz="2800"/>
              <a:t>в. до н. э. греки знали следующие прогрессии и их суммы: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8775" y="566738"/>
            <a:ext cx="840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Древний Египет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-342900" y="386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979613" y="3752850"/>
          <a:ext cx="6553200" cy="1460500"/>
        </p:xfrm>
        <a:graphic>
          <a:graphicData uri="http://schemas.openxmlformats.org/presentationml/2006/ole">
            <p:oleObj spid="_x0000_s8198" name="Формула" r:id="rId4" imgW="1752600" imgH="393700" progId="Equation.3">
              <p:embed/>
            </p:oleObj>
          </a:graphicData>
        </a:graphic>
      </p:graphicFrame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979613" y="5319713"/>
          <a:ext cx="6723062" cy="752475"/>
        </p:xfrm>
        <a:graphic>
          <a:graphicData uri="http://schemas.openxmlformats.org/presentationml/2006/ole">
            <p:oleObj spid="_x0000_s8200" name="Формула" r:id="rId5" imgW="1790640" imgH="203040" progId="Equation.3">
              <p:embed/>
            </p:oleObj>
          </a:graphicData>
        </a:graphic>
      </p:graphicFrame>
      <p:pic>
        <p:nvPicPr>
          <p:cNvPr id="8202" name="Picture 10" descr="MCj039792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850" y="1524000"/>
            <a:ext cx="152082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9000">
              <a:srgbClr val="FEE7F2"/>
            </a:gs>
            <a:gs pos="18000">
              <a:srgbClr val="FAC77D"/>
            </a:gs>
            <a:gs pos="30500">
              <a:srgbClr val="FBA97D"/>
            </a:gs>
            <a:gs pos="41001">
              <a:srgbClr val="FBD49C"/>
            </a:gs>
            <a:gs pos="50000">
              <a:srgbClr val="FEE7F2"/>
            </a:gs>
            <a:gs pos="59000">
              <a:srgbClr val="FBD49C"/>
            </a:gs>
            <a:gs pos="69500">
              <a:srgbClr val="FBA97D"/>
            </a:gs>
            <a:gs pos="82000">
              <a:srgbClr val="FAC77D"/>
            </a:gs>
            <a:gs pos="91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Древний Египет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1376363"/>
            <a:ext cx="2565400" cy="3340100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412750" y="4778375"/>
            <a:ext cx="8208963" cy="1373188"/>
            <a:chOff x="340" y="3339"/>
            <a:chExt cx="4944" cy="773"/>
          </a:xfrm>
        </p:grpSpPr>
        <p:graphicFrame>
          <p:nvGraphicFramePr>
            <p:cNvPr id="14345" name="Object 9"/>
            <p:cNvGraphicFramePr>
              <a:graphicFrameLocks noChangeAspect="1"/>
            </p:cNvGraphicFramePr>
            <p:nvPr/>
          </p:nvGraphicFramePr>
          <p:xfrm>
            <a:off x="2562" y="3475"/>
            <a:ext cx="2722" cy="554"/>
          </p:xfrm>
          <a:graphic>
            <a:graphicData uri="http://schemas.openxmlformats.org/presentationml/2006/ole">
              <p:oleObj spid="_x0000_s14345" name="Формула" r:id="rId5" imgW="2108200" imgH="431800" progId="Equation.3">
                <p:embed/>
              </p:oleObj>
            </a:graphicData>
          </a:graphic>
        </p:graphicFrame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340" y="3339"/>
              <a:ext cx="2313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Формула, которой пользовались египтяне: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3167063" y="1430338"/>
            <a:ext cx="5616575" cy="3168650"/>
            <a:chOff x="2018" y="1071"/>
            <a:chExt cx="3538" cy="1996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018" y="1071"/>
              <a:ext cx="3538" cy="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800"/>
                <a:t>Задача из египетского папируса Ахмеса:</a:t>
              </a:r>
            </a:p>
            <a:p>
              <a:r>
                <a:rPr lang="ru-RU" sz="2800"/>
                <a:t>«Пусть тебе сказано: раздели 10 мер ячменя между 10 человеками, разность же между каждым человеком и его соседом равна     меры» </a:t>
              </a:r>
            </a:p>
          </p:txBody>
        </p:sp>
        <p:graphicFrame>
          <p:nvGraphicFramePr>
            <p:cNvPr id="14343" name="Object 7"/>
            <p:cNvGraphicFramePr>
              <a:graphicFrameLocks noChangeAspect="1"/>
            </p:cNvGraphicFramePr>
            <p:nvPr/>
          </p:nvGraphicFramePr>
          <p:xfrm>
            <a:off x="3696" y="2659"/>
            <a:ext cx="149" cy="408"/>
          </p:xfrm>
          <a:graphic>
            <a:graphicData uri="http://schemas.openxmlformats.org/presentationml/2006/ole">
              <p:oleObj spid="_x0000_s14343" name="Формула" r:id="rId6" imgW="139639" imgH="393529" progId="Equation.3">
                <p:embed/>
              </p:oleObj>
            </a:graphicData>
          </a:graphic>
        </p:graphicFrame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8999">
              <a:srgbClr val="FBD49C"/>
            </a:gs>
            <a:gs pos="19500">
              <a:srgbClr val="FBA97D"/>
            </a:gs>
            <a:gs pos="32000">
              <a:srgbClr val="FAC77D"/>
            </a:gs>
            <a:gs pos="41001">
              <a:srgbClr val="FEE7F2"/>
            </a:gs>
            <a:gs pos="50000">
              <a:srgbClr val="FBEAC7"/>
            </a:gs>
            <a:gs pos="59000">
              <a:srgbClr val="FEE7F2"/>
            </a:gs>
            <a:gs pos="68000">
              <a:srgbClr val="FAC77D"/>
            </a:gs>
            <a:gs pos="80500">
              <a:srgbClr val="FBA97D"/>
            </a:gs>
            <a:gs pos="91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Англия </a:t>
            </a: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XVIII </a:t>
            </a: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век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7438" y="1628775"/>
            <a:ext cx="6340475" cy="4525963"/>
          </a:xfrm>
        </p:spPr>
        <p:txBody>
          <a:bodyPr/>
          <a:lstStyle/>
          <a:p>
            <a:pPr marL="363538" indent="0">
              <a:buFontTx/>
              <a:buNone/>
            </a:pPr>
            <a:r>
              <a:rPr lang="ru-RU"/>
              <a:t>В </a:t>
            </a:r>
            <a:r>
              <a:rPr lang="en-US"/>
              <a:t>XVIII </a:t>
            </a:r>
            <a:r>
              <a:rPr lang="ru-RU"/>
              <a:t>в. в английских учебниках появились обозначения арифметической и геометрической прогрессий: </a:t>
            </a:r>
          </a:p>
        </p:txBody>
      </p:sp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3330575" y="3806825"/>
            <a:ext cx="5327650" cy="579438"/>
            <a:chOff x="567" y="2323"/>
            <a:chExt cx="3356" cy="365"/>
          </a:xfrm>
        </p:grpSpPr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3107" y="2341"/>
              <a:ext cx="680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320" name="Group 32"/>
            <p:cNvGrpSpPr>
              <a:grpSpLocks/>
            </p:cNvGrpSpPr>
            <p:nvPr/>
          </p:nvGrpSpPr>
          <p:grpSpPr bwMode="auto">
            <a:xfrm>
              <a:off x="567" y="2323"/>
              <a:ext cx="3356" cy="365"/>
              <a:chOff x="567" y="2323"/>
              <a:chExt cx="3356" cy="365"/>
            </a:xfrm>
          </p:grpSpPr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567" y="2323"/>
                <a:ext cx="247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ru-RU" sz="3200" b="1" i="1"/>
                  <a:t>Арифметическая</a:t>
                </a:r>
                <a:r>
                  <a:rPr lang="ru-RU" sz="2800" b="1"/>
                  <a:t> </a:t>
                </a:r>
              </a:p>
            </p:txBody>
          </p:sp>
          <p:grpSp>
            <p:nvGrpSpPr>
              <p:cNvPr id="12295" name="Group 7"/>
              <p:cNvGrpSpPr>
                <a:grpSpLocks/>
              </p:cNvGrpSpPr>
              <p:nvPr/>
            </p:nvGrpSpPr>
            <p:grpSpPr bwMode="auto">
              <a:xfrm>
                <a:off x="3334" y="2341"/>
                <a:ext cx="589" cy="327"/>
                <a:chOff x="3379" y="1389"/>
                <a:chExt cx="589" cy="327"/>
              </a:xfrm>
            </p:grpSpPr>
            <p:sp>
              <p:nvSpPr>
                <p:cNvPr id="1229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651" y="1389"/>
                  <a:ext cx="31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ru-RU" sz="2800"/>
                </a:p>
              </p:txBody>
            </p:sp>
            <p:grpSp>
              <p:nvGrpSpPr>
                <p:cNvPr id="12297" name="Group 9"/>
                <p:cNvGrpSpPr>
                  <a:grpSpLocks/>
                </p:cNvGrpSpPr>
                <p:nvPr/>
              </p:nvGrpSpPr>
              <p:grpSpPr bwMode="auto">
                <a:xfrm>
                  <a:off x="3379" y="1480"/>
                  <a:ext cx="227" cy="183"/>
                  <a:chOff x="2381" y="1842"/>
                  <a:chExt cx="227" cy="183"/>
                </a:xfrm>
              </p:grpSpPr>
              <p:grpSp>
                <p:nvGrpSpPr>
                  <p:cNvPr id="1229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2381" y="1842"/>
                    <a:ext cx="227" cy="91"/>
                    <a:chOff x="2381" y="1842"/>
                    <a:chExt cx="227" cy="91"/>
                  </a:xfrm>
                </p:grpSpPr>
                <p:sp>
                  <p:nvSpPr>
                    <p:cNvPr id="1229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1" y="1933"/>
                      <a:ext cx="22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00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842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30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2323" name="Group 35"/>
          <p:cNvGrpSpPr>
            <a:grpSpLocks/>
          </p:cNvGrpSpPr>
          <p:nvPr/>
        </p:nvGrpSpPr>
        <p:grpSpPr bwMode="auto">
          <a:xfrm>
            <a:off x="3492500" y="4670425"/>
            <a:ext cx="4806950" cy="625475"/>
            <a:chOff x="521" y="2764"/>
            <a:chExt cx="3028" cy="394"/>
          </a:xfrm>
        </p:grpSpPr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521" y="2764"/>
              <a:ext cx="22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b="1" i="1"/>
                <a:t>Геометрическая</a:t>
              </a:r>
            </a:p>
          </p:txBody>
        </p:sp>
        <p:grpSp>
          <p:nvGrpSpPr>
            <p:cNvPr id="12322" name="Group 34"/>
            <p:cNvGrpSpPr>
              <a:grpSpLocks/>
            </p:cNvGrpSpPr>
            <p:nvPr/>
          </p:nvGrpSpPr>
          <p:grpSpPr bwMode="auto">
            <a:xfrm>
              <a:off x="2914" y="2840"/>
              <a:ext cx="635" cy="318"/>
              <a:chOff x="3107" y="2840"/>
              <a:chExt cx="635" cy="318"/>
            </a:xfrm>
          </p:grpSpPr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107" y="2840"/>
                <a:ext cx="635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07" name="Group 19"/>
              <p:cNvGrpSpPr>
                <a:grpSpLocks/>
              </p:cNvGrpSpPr>
              <p:nvPr/>
            </p:nvGrpSpPr>
            <p:grpSpPr bwMode="auto">
              <a:xfrm>
                <a:off x="3152" y="2894"/>
                <a:ext cx="363" cy="214"/>
                <a:chOff x="3833" y="1842"/>
                <a:chExt cx="363" cy="183"/>
              </a:xfrm>
            </p:grpSpPr>
            <p:sp>
              <p:nvSpPr>
                <p:cNvPr id="12308" name="Oval 20"/>
                <p:cNvSpPr>
                  <a:spLocks noChangeArrowheads="1"/>
                </p:cNvSpPr>
                <p:nvPr/>
              </p:nvSpPr>
              <p:spPr bwMode="auto">
                <a:xfrm>
                  <a:off x="4060" y="1979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12309" name="Group 21"/>
                <p:cNvGrpSpPr>
                  <a:grpSpLocks/>
                </p:cNvGrpSpPr>
                <p:nvPr/>
              </p:nvGrpSpPr>
              <p:grpSpPr bwMode="auto">
                <a:xfrm>
                  <a:off x="3833" y="1842"/>
                  <a:ext cx="363" cy="183"/>
                  <a:chOff x="3833" y="1842"/>
                  <a:chExt cx="363" cy="183"/>
                </a:xfrm>
              </p:grpSpPr>
              <p:grpSp>
                <p:nvGrpSpPr>
                  <p:cNvPr id="12310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833" y="1842"/>
                    <a:ext cx="363" cy="91"/>
                    <a:chOff x="3833" y="1842"/>
                    <a:chExt cx="363" cy="91"/>
                  </a:xfrm>
                </p:grpSpPr>
                <p:sp>
                  <p:nvSpPr>
                    <p:cNvPr id="12311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0" y="1842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2312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3" y="1842"/>
                      <a:ext cx="363" cy="91"/>
                      <a:chOff x="3833" y="1842"/>
                      <a:chExt cx="363" cy="91"/>
                    </a:xfrm>
                  </p:grpSpPr>
                  <p:sp>
                    <p:nvSpPr>
                      <p:cNvPr id="12313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1933"/>
                        <a:ext cx="36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314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842"/>
                        <a:ext cx="45" cy="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12315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pic>
        <p:nvPicPr>
          <p:cNvPr id="12319" name="Picture 31" descr="MCj04084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2187575"/>
            <a:ext cx="2114550" cy="2320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8999">
              <a:srgbClr val="FBD49C"/>
            </a:gs>
            <a:gs pos="19500">
              <a:srgbClr val="FBA97D"/>
            </a:gs>
            <a:gs pos="32000">
              <a:srgbClr val="FAC77D"/>
            </a:gs>
            <a:gs pos="41001">
              <a:srgbClr val="FEE7F2"/>
            </a:gs>
            <a:gs pos="50000">
              <a:srgbClr val="FBEAC7"/>
            </a:gs>
            <a:gs pos="59000">
              <a:srgbClr val="FEE7F2"/>
            </a:gs>
            <a:gs pos="68000">
              <a:srgbClr val="FAC77D"/>
            </a:gs>
            <a:gs pos="80500">
              <a:srgbClr val="FBA97D"/>
            </a:gs>
            <a:gs pos="91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424862" cy="1143000"/>
          </a:xfrm>
        </p:spPr>
        <p:txBody>
          <a:bodyPr/>
          <a:lstStyle/>
          <a:p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Германия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87463"/>
            <a:ext cx="2794000" cy="295116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384550" y="1322388"/>
            <a:ext cx="51847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Карл Гаусс нашел </a:t>
            </a:r>
            <a:r>
              <a:rPr lang="ru-RU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моментально сумму всех натуральных чисел от 1 до 100, будучи еще учеником начальной школы.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23850" y="5373688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1 + 2 + 3 + 4 + ….. + 99 = (1 + 99) + (2 + 98) + …… + (49 + 51) + 50 = 100 </a:t>
            </a:r>
            <a:r>
              <a:rPr lang="ru-RU" sz="2800">
                <a:cs typeface="Arial" charset="0"/>
              </a:rPr>
              <a:t>∙ 49 + 50 = 4900 + 50 = 4950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635375" y="4797425"/>
            <a:ext cx="3024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Решение 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76263" y="4400550"/>
            <a:ext cx="242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КАРЛ ГАУСС</a:t>
            </a:r>
            <a:b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(1777 – 1855)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</p:bldLst>
  </p:timing>
</p:sld>
</file>

<file path=ppt/theme/theme1.xml><?xml version="1.0" encoding="utf-8"?>
<a:theme xmlns:a="http://schemas.openxmlformats.org/drawingml/2006/main" name="презентация прогрессии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CFA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прогрессии</Template>
  <TotalTime>97</TotalTime>
  <Words>782</Words>
  <Application>Microsoft Office PowerPoint</Application>
  <PresentationFormat>Экран (4:3)</PresentationFormat>
  <Paragraphs>99</Paragraphs>
  <Slides>20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презентация прогрессии</vt:lpstr>
      <vt:lpstr>Формула</vt:lpstr>
      <vt:lpstr>АРИФМЕТИЧЕСКАЯ И ГЕОМЕТРИЧЕСКАЯ ПРОГРЕССИИ</vt:lpstr>
      <vt:lpstr>Содержание </vt:lpstr>
      <vt:lpstr>Слайд 3</vt:lpstr>
      <vt:lpstr>НАЗАД, В ИСТОРИЮ!</vt:lpstr>
      <vt:lpstr>Прогрессии в древности</vt:lpstr>
      <vt:lpstr>Слайд 6</vt:lpstr>
      <vt:lpstr>Древний Египет</vt:lpstr>
      <vt:lpstr>Англия XVIII век</vt:lpstr>
      <vt:lpstr>Германия</vt:lpstr>
      <vt:lpstr>Прогрессии в жизни и быту </vt:lpstr>
      <vt:lpstr>Задача легенда</vt:lpstr>
      <vt:lpstr>Решение задачи - легенды</vt:lpstr>
      <vt:lpstr>Вывод</vt:lpstr>
      <vt:lpstr>Задача из арифметики Магницкого</vt:lpstr>
      <vt:lpstr>Решение задачи из арифметики Магницкого</vt:lpstr>
      <vt:lpstr>НАСЛЕДСТВО </vt:lpstr>
      <vt:lpstr>Решение </vt:lpstr>
      <vt:lpstr>Заключение </vt:lpstr>
      <vt:lpstr>Домашнее задание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АРИФМЕТИЧЕСКАЯ И ГЕОМЕТРИЧЕСКАЯ ПРОГРЕССИИ</dc:title>
  <dc:creator>HOME</dc:creator>
  <cp:lastModifiedBy>user</cp:lastModifiedBy>
  <cp:revision>10</cp:revision>
  <dcterms:created xsi:type="dcterms:W3CDTF">2012-03-09T20:17:02Z</dcterms:created>
  <dcterms:modified xsi:type="dcterms:W3CDTF">2012-03-18T20:02:39Z</dcterms:modified>
</cp:coreProperties>
</file>