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0"/>
  </p:notesMasterIdLst>
  <p:sldIdLst>
    <p:sldId id="266" r:id="rId2"/>
    <p:sldId id="257" r:id="rId3"/>
    <p:sldId id="268" r:id="rId4"/>
    <p:sldId id="269" r:id="rId5"/>
    <p:sldId id="270" r:id="rId6"/>
    <p:sldId id="267" r:id="rId7"/>
    <p:sldId id="259" r:id="rId8"/>
    <p:sldId id="282" r:id="rId9"/>
    <p:sldId id="283" r:id="rId10"/>
    <p:sldId id="284" r:id="rId11"/>
    <p:sldId id="271" r:id="rId12"/>
    <p:sldId id="285" r:id="rId13"/>
    <p:sldId id="286" r:id="rId14"/>
    <p:sldId id="272" r:id="rId15"/>
    <p:sldId id="289" r:id="rId16"/>
    <p:sldId id="290" r:id="rId17"/>
    <p:sldId id="292" r:id="rId18"/>
    <p:sldId id="273" r:id="rId19"/>
    <p:sldId id="293" r:id="rId20"/>
    <p:sldId id="294" r:id="rId21"/>
    <p:sldId id="295" r:id="rId22"/>
    <p:sldId id="296" r:id="rId23"/>
    <p:sldId id="300" r:id="rId24"/>
    <p:sldId id="274" r:id="rId25"/>
    <p:sldId id="302" r:id="rId26"/>
    <p:sldId id="298" r:id="rId27"/>
    <p:sldId id="265" r:id="rId28"/>
    <p:sldId id="297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22FB72-F17A-4BB0-A9AB-3C066FBE58DC}" type="datetimeFigureOut">
              <a:rPr lang="ru-RU" smtClean="0"/>
              <a:pPr/>
              <a:t>16.10.2012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D8841F-F8AF-4AF1-A8AA-A897CCD0746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8841F-F8AF-4AF1-A8AA-A897CCD07463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3"/>
          <p:cNvSpPr/>
          <p:nvPr/>
        </p:nvSpPr>
        <p:spPr>
          <a:xfrm rot="16200000">
            <a:off x="7553325" y="5254626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1863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EC60F4F9-05E8-4ED4-A467-61E460C07A99}" type="datetimeFigureOut">
              <a:rPr lang="ru-RU"/>
              <a:pPr>
                <a:defRPr/>
              </a:pPr>
              <a:t>16.10.2012</a:t>
            </a:fld>
            <a:endParaRPr lang="ru-RU"/>
          </a:p>
        </p:txBody>
      </p:sp>
      <p:sp>
        <p:nvSpPr>
          <p:cNvPr id="6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49913"/>
            <a:ext cx="5791200" cy="365125"/>
          </a:xfrm>
        </p:spPr>
        <p:txBody>
          <a:bodyPr tIns="0" bIns="0"/>
          <a:lstStyle>
            <a:lvl1pPr algn="r">
              <a:defRPr sz="1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1525" y="5753100"/>
            <a:ext cx="503238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F193AD49-9157-405B-AAD1-B8F41FB785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12797">
    <p:plu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425435-3B63-4952-9A4A-AFF1154E971B}" type="datetimeFigureOut">
              <a:rPr lang="ru-RU"/>
              <a:pPr>
                <a:defRPr/>
              </a:pPr>
              <a:t>16.10.2012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259808-D5C2-47E4-A0EA-57F79C5FA9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12797">
    <p:plu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39521-BCC5-4AD3-B558-675C2DE21747}" type="datetimeFigureOut">
              <a:rPr lang="ru-RU"/>
              <a:pPr>
                <a:defRPr/>
              </a:pPr>
              <a:t>16.10.2012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AC98CA-7B9D-499E-A364-42A878AAE7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12797">
    <p:plus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42900"/>
            <a:ext cx="7772400" cy="11049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38200" y="1752600"/>
            <a:ext cx="7772400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81000" y="63230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2301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858000" y="63230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73F91F0B-FE13-4081-979B-6CFC2532536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2797">
    <p:plu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075" y="64801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C08F88-112C-4DE6-B7D2-DE1F0EFB79A6}" type="datetimeFigureOut">
              <a:rPr lang="ru-RU"/>
              <a:pPr>
                <a:defRPr/>
              </a:pPr>
              <a:t>16.10.2012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59263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3D248-4417-40F0-AE36-14CA8B4FFB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12797">
    <p:plu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 flipV="1">
            <a:off x="6350" y="6350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Равнобедренный треугольник 4"/>
          <p:cNvSpPr/>
          <p:nvPr/>
        </p:nvSpPr>
        <p:spPr>
          <a:xfrm rot="5400000" flipV="1">
            <a:off x="7553325" y="309563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1C1566-D93E-4BCB-B324-992DFA8BA6AB}" type="datetimeFigureOut">
              <a:rPr lang="ru-RU"/>
              <a:pPr>
                <a:defRPr/>
              </a:pPr>
              <a:t>16.10.2012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5184C6-98D2-48A4-B6AF-8D44EFD2EE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Tm="12797">
    <p:plu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DB4594-DEC1-4BF5-B465-FCF86B3E9B9B}" type="datetimeFigureOut">
              <a:rPr lang="ru-RU"/>
              <a:pPr>
                <a:defRPr/>
              </a:pPr>
              <a:t>16.10.2012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3CB0CF-F7E6-4680-B375-B66A638459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12797">
    <p:plu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4BA9C1-C603-4A53-B400-AD79A8EF0488}" type="datetimeFigureOut">
              <a:rPr lang="ru-RU"/>
              <a:pPr>
                <a:defRPr/>
              </a:pPr>
              <a:t>16.10.2012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3237" cy="3016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3B4230CF-AD3C-4D12-9285-326F68091D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Tm="12797">
    <p:plu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A26954-C6F7-421A-B5C4-715BC7CE5916}" type="datetimeFigureOut">
              <a:rPr lang="ru-RU"/>
              <a:pPr>
                <a:defRPr/>
              </a:pPr>
              <a:t>16.10.2012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41747-EC09-42B5-9C50-D0AEBAE40A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12797">
    <p:plu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2350B9-5C8B-44D0-A068-16D3BD64FBD7}" type="datetimeFigureOut">
              <a:rPr lang="ru-RU"/>
              <a:pPr>
                <a:defRPr/>
              </a:pPr>
              <a:t>16.10.2012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64867E-6FED-48CB-98CC-D98F4A3609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12797">
    <p:plu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E98BF141-3E59-49E5-9885-C35A9F6B0700}" type="datetimeFigureOut">
              <a:rPr lang="ru-RU"/>
              <a:pPr>
                <a:defRPr/>
              </a:pPr>
              <a:t>16.10.2012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08319979-D5D3-4CD9-9BFB-26993A9325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Tm="12797">
    <p:plu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700" y="6556375"/>
            <a:ext cx="210185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BE256928-F966-49B1-8D99-BCC8735F707B}" type="datetimeFigureOut">
              <a:rPr lang="ru-RU"/>
              <a:pPr>
                <a:defRPr/>
              </a:pPr>
              <a:t>16.10.2012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69988" y="6557963"/>
            <a:ext cx="49482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6900" y="6556375"/>
            <a:ext cx="366713" cy="301625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32B99C4F-DE26-4B74-8BF8-535BC40D66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Tm="12797">
    <p:plu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6350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9063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A5331B34-8635-46E9-9021-3757BE93F00E}" type="datetimeFigureOut">
              <a:rPr lang="ru-RU"/>
              <a:pPr>
                <a:defRPr/>
              </a:pPr>
              <a:t>16.10.2012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3237" cy="3016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9CDDD317-CDEF-4852-8D88-B7D32DF83D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36" r:id="rId4"/>
    <p:sldLayoutId id="2147483744" r:id="rId5"/>
    <p:sldLayoutId id="2147483737" r:id="rId6"/>
    <p:sldLayoutId id="2147483738" r:id="rId7"/>
    <p:sldLayoutId id="2147483745" r:id="rId8"/>
    <p:sldLayoutId id="2147483746" r:id="rId9"/>
    <p:sldLayoutId id="2147483739" r:id="rId10"/>
    <p:sldLayoutId id="2147483740" r:id="rId11"/>
    <p:sldLayoutId id="2147483747" r:id="rId12"/>
  </p:sldLayoutIdLst>
  <p:transition advTm="12797">
    <p:plus/>
  </p:transition>
  <p:txStyles>
    <p:titleStyle>
      <a:lvl1pPr marL="484188" indent="-484188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F07F6D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07F6D"/>
          </a:solidFill>
          <a:latin typeface="Calibri" pitchFamily="34" charset="0"/>
        </a:defRPr>
      </a:lvl2pPr>
      <a:lvl3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07F6D"/>
          </a:solidFill>
          <a:latin typeface="Calibri" pitchFamily="34" charset="0"/>
        </a:defRPr>
      </a:lvl3pPr>
      <a:lvl4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07F6D"/>
          </a:solidFill>
          <a:latin typeface="Calibri" pitchFamily="34" charset="0"/>
        </a:defRPr>
      </a:lvl4pPr>
      <a:lvl5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07F6D"/>
          </a:solidFill>
          <a:latin typeface="Calibri" pitchFamily="34" charset="0"/>
        </a:defRPr>
      </a:lvl5pPr>
      <a:lvl6pPr marL="941388" indent="-484188" algn="l" rtl="0" eaLnBrk="1" fontAlgn="base" hangingPunct="1">
        <a:spcBef>
          <a:spcPct val="0"/>
        </a:spcBef>
        <a:spcAft>
          <a:spcPct val="0"/>
        </a:spcAft>
        <a:defRPr sz="4200">
          <a:solidFill>
            <a:srgbClr val="F07F6D"/>
          </a:solidFill>
          <a:latin typeface="Calibri" pitchFamily="34" charset="0"/>
        </a:defRPr>
      </a:lvl6pPr>
      <a:lvl7pPr marL="1398588" indent="-484188" algn="l" rtl="0" eaLnBrk="1" fontAlgn="base" hangingPunct="1">
        <a:spcBef>
          <a:spcPct val="0"/>
        </a:spcBef>
        <a:spcAft>
          <a:spcPct val="0"/>
        </a:spcAft>
        <a:defRPr sz="4200">
          <a:solidFill>
            <a:srgbClr val="F07F6D"/>
          </a:solidFill>
          <a:latin typeface="Calibri" pitchFamily="34" charset="0"/>
        </a:defRPr>
      </a:lvl7pPr>
      <a:lvl8pPr marL="1855788" indent="-484188" algn="l" rtl="0" eaLnBrk="1" fontAlgn="base" hangingPunct="1">
        <a:spcBef>
          <a:spcPct val="0"/>
        </a:spcBef>
        <a:spcAft>
          <a:spcPct val="0"/>
        </a:spcAft>
        <a:defRPr sz="4200">
          <a:solidFill>
            <a:srgbClr val="F07F6D"/>
          </a:solidFill>
          <a:latin typeface="Calibri" pitchFamily="34" charset="0"/>
        </a:defRPr>
      </a:lvl8pPr>
      <a:lvl9pPr marL="2312988" indent="-484188" algn="l" rtl="0" eaLnBrk="1" fontAlgn="base" hangingPunct="1">
        <a:spcBef>
          <a:spcPct val="0"/>
        </a:spcBef>
        <a:spcAft>
          <a:spcPct val="0"/>
        </a:spcAft>
        <a:defRPr sz="4200">
          <a:solidFill>
            <a:srgbClr val="F07F6D"/>
          </a:solidFill>
          <a:latin typeface="Calibri" pitchFamily="34" charset="0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DE9E95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.doc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0" y="268288"/>
            <a:ext cx="8229600" cy="1017587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Гражданская война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(май 1918 –ноябрь 1920)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5" name="Прямоугольник 5"/>
          <p:cNvSpPr>
            <a:spLocks noChangeArrowheads="1"/>
          </p:cNvSpPr>
          <p:nvPr/>
        </p:nvSpPr>
        <p:spPr bwMode="auto">
          <a:xfrm>
            <a:off x="214313" y="1428750"/>
            <a:ext cx="3071812" cy="3884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Гражданская война -  это организованная вооружённая борьба за государственную власть между классами и социальными группами внутри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страны.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		</a:t>
            </a:r>
          </a:p>
        </p:txBody>
      </p:sp>
      <p:pic>
        <p:nvPicPr>
          <p:cNvPr id="8196" name="Picture 5" descr="big_pic_0642-IMG_52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25" y="1571625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2797">
    <p:plu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152400"/>
            <a:ext cx="7772400" cy="1104900"/>
          </a:xfrm>
        </p:spPr>
        <p:txBody>
          <a:bodyPr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Помощь Антанты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382000" cy="5257800"/>
          </a:xfrm>
        </p:spPr>
        <p:txBody>
          <a:bodyPr/>
          <a:lstStyle/>
          <a:p>
            <a:pPr>
              <a:buFont typeface="Monotype Sorts" pitchFamily="2" charset="2"/>
              <a:buChar char=" 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Англия, Франция и США начали оказывать экономическую помощь правительствам Колчака и Деникина. За зиму 1918/19 г было поставлены сотни тысяч винтовок (250—400 тыс. Колчаку и до 380 тыс. Деникину), танки, грузовики 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1 тыс.), броневики и самолёты, боеприпасы и обмундирование для нескольких сотен тысяч человек</a:t>
            </a:r>
          </a:p>
        </p:txBody>
      </p:sp>
    </p:spTree>
  </p:cSld>
  <p:clrMapOvr>
    <a:masterClrMapping/>
  </p:clrMapOvr>
  <p:transition advTm="12797">
    <p:plu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08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Этапы гражданской </a:t>
            </a:r>
            <a:r>
              <a:rPr lang="ru-RU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войны</a:t>
            </a:r>
            <a:endParaRPr lang="ru-RU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28670"/>
            <a:ext cx="9144000" cy="592933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Первый этап – 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март 1918г. – октябрь 1918г. </a:t>
            </a:r>
          </a:p>
          <a:p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Характеризуется интервенцией: север – англичане, французы; восток – японцы, англичане, американцы; юг – англичане, немцы, турки, французы. На первом этапе гражданской войны произошел мятеж чехословацкого корпуса</a:t>
            </a:r>
          </a:p>
        </p:txBody>
      </p:sp>
      <p:pic>
        <p:nvPicPr>
          <p:cNvPr id="6146" name="Picture 2" descr="C:\Documents and Settings\Admin\Рабочий стол\Мои презентации\Картинки Гражданская война\imgbhdMy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3571876"/>
            <a:ext cx="4643470" cy="3118015"/>
          </a:xfrm>
          <a:prstGeom prst="rect">
            <a:avLst/>
          </a:prstGeom>
          <a:noFill/>
        </p:spPr>
      </p:pic>
      <p:pic>
        <p:nvPicPr>
          <p:cNvPr id="6147" name="Picture 3" descr="C:\Documents and Settings\Admin\Рабочий стол\Мои презентации\Картинки Гражданская война\Czech-volunteers-for-the-Russian-Army-ca-1914-1915-%D0%BB%D1%8E%D0%B4%D0%B8-%D0%B8%D1%81%D1%82%D0%BE%D1%80%D0%B8%D1%8F_larg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3643314"/>
            <a:ext cx="2943782" cy="2998296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Tm="12797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53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56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Восстание  чехословацкого корпуса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28736"/>
            <a:ext cx="8229600" cy="5026072"/>
          </a:xfrm>
        </p:spPr>
        <p:txBody>
          <a:bodyPr/>
          <a:lstStyle/>
          <a:p>
            <a:pPr>
              <a:buFont typeface="Monotype Sorts" pitchFamily="2" charset="2"/>
              <a:buChar char=" 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25 мая 1918 восстание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чехословаков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вспыхнуло в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Мариинске (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4,5 тысяч человек), 26 мая — в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Челябинске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(8,8 тысяч человек), после чего при поддержке чехословацких войск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антибольшевисткими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силами власть большевиков была свергнута в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Новониколаевске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(26 мая),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Пензе (29 мая), Сызрани (30 мая), Томске (31 мая), Кургане (31 мая), Омске (7 июня), Самаре (8 июня) и Красноярске (18 июня). Началось формирование русских боевых частей.</a:t>
            </a:r>
          </a:p>
        </p:txBody>
      </p:sp>
    </p:spTree>
  </p:cSld>
  <p:clrMapOvr>
    <a:masterClrMapping/>
  </p:clrMapOvr>
  <p:transition advTm="12797">
    <p:plu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Восстание  чехословацкого корпуса</a:t>
            </a:r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905000"/>
            <a:ext cx="8134350" cy="410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12797">
    <p:plu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14290"/>
            <a:ext cx="7215206" cy="1714488"/>
          </a:xfrm>
        </p:spPr>
        <p:txBody>
          <a:bodyPr/>
          <a:lstStyle/>
          <a:p>
            <a:r>
              <a:rPr lang="ru-RU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Этапы гражданской войны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714488"/>
            <a:ext cx="9144000" cy="5143512"/>
          </a:xfrm>
        </p:spPr>
        <p:txBody>
          <a:bodyPr/>
          <a:lstStyle/>
          <a:p>
            <a:pPr lvl="1">
              <a:buFont typeface="Wingdings" pitchFamily="2" charset="2"/>
              <a:buChar char="§"/>
            </a:pP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Второй этап – 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октябрь 1918г. – весна 1919г. </a:t>
            </a:r>
            <a:endParaRPr lang="ru-RU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1">
              <a:buFont typeface="Wingdings" pitchFamily="2" charset="2"/>
              <a:buChar char="§"/>
            </a:pP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Образование фронтов: восточный (главнокомандующий – Колчак), Южный (Деникин, затем Врангель), Западный (Крымов), Северо-западный (Юденич) и Северный (главнокомандующий – Миллер). Во втором периоде войны главный фронт – восточный (</a:t>
            </a:r>
            <a:r>
              <a:rPr lang="ru-RU" sz="32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Колчак).</a:t>
            </a:r>
          </a:p>
          <a:p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2797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xit" presetSubtype="16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circle(in)">
                                      <p:cBhvr>
                                        <p:cTn id="3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342900"/>
            <a:ext cx="7772400" cy="4953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Восточный фронт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143000"/>
            <a:ext cx="8534400" cy="5181600"/>
          </a:xfrm>
        </p:spPr>
        <p:txBody>
          <a:bodyPr/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 начале марта 1919 года 150-тысячная армия А. В. Колчака развернула наступление с востока, намереваясь занять Москву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это же время в тылу Восточного фронта красных начинается мощное крестьянское восстание (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Чапанная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война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) против большевиков, охватившее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Самарскую и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Симбирскую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губернии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Численность восставших  150 тысяч человек. Но плохо организованные и слабо вооружённые повстанцы были к апрелю разгромлены регулярными частями Красной армии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марте-апреле войска Колчака, взяв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Уфу, Ижевск и Воткинск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заняли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весь Урал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и с боями пробивались к Волге, но были вскоре остановлены превосходящими силами Красной Армией на подступах к Самаре и Казани.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 конце апреля 1919 года красные перешли в контрнаступление, в ходе которого к августу 1919 года захватили Уфу, Екатеринбург и Челябинск.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2797">
    <p:plus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342900"/>
            <a:ext cx="8382000" cy="1104900"/>
          </a:xfrm>
        </p:spPr>
        <p:txBody>
          <a:bodyPr/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Сергей Сергеевич Каменев    Михаил Васильевич 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                                          Фрунзе</a:t>
            </a:r>
          </a:p>
        </p:txBody>
      </p:sp>
      <p:pic>
        <p:nvPicPr>
          <p:cNvPr id="45059" name="Picture 3"/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38200" y="1752600"/>
            <a:ext cx="3276600" cy="4114800"/>
          </a:xfrm>
        </p:spPr>
      </p:pic>
      <p:pic>
        <p:nvPicPr>
          <p:cNvPr id="45060" name="Picture 4"/>
          <p:cNvPicPr>
            <a:picLocks noGrp="1" noChangeAspect="1" noChangeArrowheads="1"/>
          </p:cNvPicPr>
          <p:nvPr>
            <p:ph type="body"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143504" y="1828800"/>
            <a:ext cx="3467096" cy="3962400"/>
          </a:xfrm>
        </p:spPr>
      </p:pic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457200" y="5984875"/>
            <a:ext cx="40544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командующий войсками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Восточного фронта.</a:t>
            </a:r>
          </a:p>
        </p:txBody>
      </p:sp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4419600" y="5786454"/>
            <a:ext cx="4191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2-й Народный комиссар </a:t>
            </a:r>
          </a:p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 военным и морским </a:t>
            </a:r>
          </a:p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делам СССР</a:t>
            </a:r>
          </a:p>
        </p:txBody>
      </p:sp>
    </p:spTree>
  </p:cSld>
  <p:clrMapOvr>
    <a:masterClrMapping/>
  </p:clrMapOvr>
  <p:transition advTm="12797">
    <p:plus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Колчак Александр Васильевич</a:t>
            </a:r>
          </a:p>
        </p:txBody>
      </p:sp>
      <p:pic>
        <p:nvPicPr>
          <p:cNvPr id="39939" name="Picture 3"/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2"/>
          <a:srcRect/>
          <a:stretch>
            <a:fillRect/>
          </a:stretch>
        </p:blipFill>
        <p:spPr/>
      </p:pic>
      <p:pic>
        <p:nvPicPr>
          <p:cNvPr id="39940" name="Picture 4"/>
          <p:cNvPicPr>
            <a:picLocks noGrp="1" noChangeAspect="1" noChangeArrowheads="1"/>
          </p:cNvPicPr>
          <p:nvPr>
            <p:ph type="body"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800600" y="1752600"/>
            <a:ext cx="4038600" cy="4114800"/>
          </a:xfrm>
        </p:spPr>
      </p:pic>
    </p:spTree>
  </p:cSld>
  <p:clrMapOvr>
    <a:masterClrMapping/>
  </p:clrMapOvr>
  <p:transition advTm="12797">
    <p:plus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85860"/>
          </a:xfrm>
        </p:spPr>
        <p:txBody>
          <a:bodyPr/>
          <a:lstStyle/>
          <a:p>
            <a:pPr algn="ctr"/>
            <a:r>
              <a:rPr lang="ru-RU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Этапы гражданской войны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4"/>
            <a:ext cx="9144000" cy="5715016"/>
          </a:xfrm>
        </p:spPr>
        <p:txBody>
          <a:bodyPr/>
          <a:lstStyle/>
          <a:p>
            <a:pPr lvl="1">
              <a:buFont typeface="Wingdings" pitchFamily="2" charset="2"/>
              <a:buChar char="§"/>
            </a:pP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Третий этап – 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апрель 1919г. – март 1920г. </a:t>
            </a:r>
            <a:endParaRPr lang="ru-RU" sz="4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1">
              <a:buFont typeface="Wingdings" pitchFamily="2" charset="2"/>
              <a:buChar char="§"/>
            </a:pP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Главный фронт – южный, затем – северо-западный.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72198" y="5857892"/>
            <a:ext cx="1643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400" b="1" i="1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12797">
    <p:plus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Южный фронт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1752600"/>
            <a:ext cx="7772400" cy="4876800"/>
          </a:xfrm>
        </p:spPr>
        <p:txBody>
          <a:bodyPr/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июне 8-тысячная Добровольческая армия начинает поход на восставшую против большевиков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Кубань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Генерал А. И.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Деникин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последовательно наголову разбивает армию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Калнина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под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Екатеринодаром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— 30-тысячную армию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Сорокина.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белые занимают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Ставрополь 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Екатеринодар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Блокированная  «Таманская армия», вдоль побережья Чёрного моря с боями прорывается за реку Кубань, куда бежали и остатки разбитых армий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Калнина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и Сорокина.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К концу августа территория Кубанского войска полностью очищается от большевиков, а численность Добровольческой армии достигает 40 тысяч штыков и сабель.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январе 1919 войска Деникина окончательно разбили 90-тысячную армию большевиков и полностью овладели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Северным Кавказом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В феврале началась переброска добровольческих войск на север, на Донбасс и Дон, в помощь отступающим частям Донской армии.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2797">
    <p:plus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704850"/>
            <a:ext cx="8229600" cy="114300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Причины гражданской войны</a:t>
            </a:r>
          </a:p>
        </p:txBody>
      </p:sp>
      <p:sp>
        <p:nvSpPr>
          <p:cNvPr id="8195" name="Содержимое 4"/>
          <p:cNvSpPr>
            <a:spLocks noGrp="1"/>
          </p:cNvSpPr>
          <p:nvPr>
            <p:ph idx="4294967295"/>
          </p:nvPr>
        </p:nvSpPr>
        <p:spPr>
          <a:xfrm>
            <a:off x="0" y="1935163"/>
            <a:ext cx="8229600" cy="4389437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Борьба буржуазии и помещиков за власть и собственность против пришедших к власти в октябре 1917г.  большевиков и их социальной опоры – пролетариата и беднейшего крестьянства.</a:t>
            </a:r>
          </a:p>
          <a:p>
            <a:pPr eaLnBrk="1" hangingPunct="1"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Крах демократической альтернативы после разгрома Учредительного собрания.</a:t>
            </a:r>
          </a:p>
          <a:p>
            <a:pPr eaLnBrk="1" hangingPunct="1"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Брестский мир и его последствия.</a:t>
            </a:r>
          </a:p>
          <a:p>
            <a:pPr eaLnBrk="1" hangingPunct="1"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Экономическая политика большевиков в деревне  весной – летом 1918г.</a:t>
            </a:r>
          </a:p>
        </p:txBody>
      </p:sp>
    </p:spTree>
  </p:cSld>
  <p:clrMapOvr>
    <a:masterClrMapping/>
  </p:clrMapOvr>
  <p:transition advTm="12797">
    <p:plus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Южный фронт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447800"/>
            <a:ext cx="8305800" cy="5029200"/>
          </a:xfrm>
        </p:spPr>
        <p:txBody>
          <a:bodyPr/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Летом 1919 года центр вооружённой борьбы переместился на Южный фронт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Все белогвардейские войска на юге были объединены в Вооружённые Силы Юга России под командованием Деникина, в состав которых вошли: Добровольческая, Донская, Кавказская армии и Черноморский флот.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К концу июня они заняли Царицын, Харьков, Александровск,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Екатеринослав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Крым.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/>
          </a:p>
        </p:txBody>
      </p:sp>
    </p:spTree>
  </p:cSld>
  <p:clrMapOvr>
    <a:masterClrMapping/>
  </p:clrMapOvr>
  <p:transition advTm="12797">
    <p:plus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Южный фронт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752600"/>
            <a:ext cx="8534400" cy="4876800"/>
          </a:xfrm>
        </p:spPr>
        <p:txBody>
          <a:bodyPr/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Создав количественное и качественное превосходство над противником на орловско-курском направлении (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62 тысячи штыков и сабель у красных против 22 тысяч у белых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) в октябре Красная Армия перешла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контрнаступление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В ожесточённых боях к концу октября войска Южного фронта (командующий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А.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Егоров) красных нанесли поражение, а затем стали теснить их по всей линии фронта. Зимой 1919—1920 г. г.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деникинские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войска оставили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Харьков, Киев, Донбасс.</a:t>
            </a:r>
          </a:p>
        </p:txBody>
      </p:sp>
    </p:spTree>
  </p:cSld>
  <p:clrMapOvr>
    <a:masterClrMapping/>
  </p:clrMapOvr>
  <p:transition advTm="12797">
    <p:plus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Южный фронт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1905000"/>
            <a:ext cx="3810000" cy="4114800"/>
          </a:xfrm>
        </p:spPr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Деникин 4 апреля 1920 г. оставил пост Главнокомандующего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передал командование генералу барону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П. Н. Врангелю </a:t>
            </a:r>
          </a:p>
        </p:txBody>
      </p:sp>
      <p:pic>
        <p:nvPicPr>
          <p:cNvPr id="31746" name="Picture 2" descr="http://www.hrono.ru/img/vov/egorov_a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1857364"/>
            <a:ext cx="2733675" cy="3286126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3438" y="1142984"/>
            <a:ext cx="4038600" cy="4525963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>
                <a:solidFill>
                  <a:schemeClr val="bg1"/>
                </a:solidFill>
              </a:rPr>
              <a:t>     А.И. Егоров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12797">
    <p:plus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Северо-Западный фронт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10 августа 1919 года было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создано правительство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Западной области, во главе армии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Стоял генерал Юденич.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Трижды Юденич 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предпринимал </a:t>
            </a:r>
          </a:p>
          <a:p>
            <a:pPr>
              <a:buNone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попытки 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захвата Петрограда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Армия Юденича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разгромлена</a:t>
            </a:r>
          </a:p>
          <a:p>
            <a:pPr>
              <a:buNone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армией 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Фрунзе.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http://dokonline.com/uploads/posts/2010-12/1293563922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1643050"/>
            <a:ext cx="3333750" cy="4543426"/>
          </a:xfrm>
          <a:prstGeom prst="rect">
            <a:avLst/>
          </a:prstGeom>
          <a:noFill/>
        </p:spPr>
      </p:pic>
    </p:spTree>
  </p:cSld>
  <p:clrMapOvr>
    <a:masterClrMapping/>
  </p:clrMapOvr>
  <p:transition advTm="12797">
    <p:plus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Этапы гражданской войны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Четвертый этап – 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весна 1920г. – октябрь 1920г. </a:t>
            </a:r>
            <a:endParaRPr lang="ru-RU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lvl="1" indent="-342900">
              <a:buFont typeface="Arial" pitchFamily="34" charset="0"/>
              <a:buChar char="•"/>
            </a:pP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Война с Польшей.   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Разгром 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армии Врангеля на юге.  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endParaRPr lang="ru-RU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advTm="12797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Война с Польшей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апреле 1920 года глава Польши Ю.Пилсудский отдал приказ о наступлении на Киев. 7 мая Киев был взят. Против Польши выступили войска Западного и Юго-Западного фронтов (командующие М.Н.Тухачевский и А.И.Егоров). 12 июня был освобожден Киев, вскоре Красная Армия вышла на границу с Польшей, но, вступив на территорию Польши, получила от противника отпор.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12 октября 1920 года в Риге был подписан мирный договор с Польшей, по которому к ней переходили территории Западной Украины и Западной Белоруссии.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2797">
    <p:plus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Белый Крым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После разгрома армии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Деникина генерал Врангель эвакуировал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войска в Крым. Но время было упущено.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Красными были предприняты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решительные меры к ликвидации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оследнего «очага контрреволюции».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середине ноября 1920 г.  Штурмом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Взяты Перекоп и Чонгар, с войсками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Врангеля было покончено.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C:\Documents and Settings\Admin\Рабочий стол\Мои презентации\Картинки Гражданская война\image56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50735" y="2143116"/>
            <a:ext cx="3093265" cy="3749413"/>
          </a:xfrm>
          <a:prstGeom prst="rect">
            <a:avLst/>
          </a:prstGeom>
          <a:noFill/>
        </p:spPr>
      </p:pic>
    </p:spTree>
  </p:cSld>
  <p:clrMapOvr>
    <a:masterClrMapping/>
  </p:clrMapOvr>
  <p:transition advTm="12797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1921 -1922гг.</a:t>
            </a:r>
          </a:p>
        </p:txBody>
      </p:sp>
      <p:sp>
        <p:nvSpPr>
          <p:cNvPr id="19459" name="Содержимое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/>
          <a:lstStyle/>
          <a:p>
            <a:pPr eaLnBrk="1" hangingPunct="1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Завершение Гражданской войны на окраинах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России.</a:t>
            </a:r>
          </a:p>
          <a:p>
            <a:pPr eaLnBrk="1" hangingPunct="1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Гражданская война закончилась победой красных.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</p:spTree>
  </p:cSld>
  <p:clrMapOvr>
    <a:masterClrMapping/>
  </p:clrMapOvr>
  <p:transition advTm="12797">
    <p:plus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342900"/>
            <a:ext cx="7772400" cy="419100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Причины побед большевиков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066800"/>
            <a:ext cx="8229600" cy="5486400"/>
          </a:xfrm>
        </p:spPr>
        <p:txBody>
          <a:bodyPr/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Они лучше уловили дух, стремления, социальную психологию русского народа и в результате победили.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Особенности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политики РКП(б)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строжайше централизованная и дисциплинированная, опирающаяся на поддержку и сочувствие большей части рабочих и беднейших крестьян, самоотверженность и героизм рядовых коммунистов;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реалистическая внешняя политика РКП(б). Брестский мир позволил большевикам выиграть время, перегруппировать силы и развернуть строительство РККА;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РКП(б) сумела организовать производство вооружения и боеприпасов, создать Красную Армию и Флот, превратить республику в единый военный лагерь.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мощный экономический потенциал Центра, внутренние коммуникационные линии для маневра силами.</a:t>
            </a:r>
          </a:p>
        </p:txBody>
      </p:sp>
    </p:spTree>
  </p:cSld>
  <p:clrMapOvr>
    <a:masterClrMapping/>
  </p:clrMapOvr>
  <p:transition advTm="12797">
    <p:plus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1435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«Белый» и «Красный» лагери войны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57232"/>
            <a:ext cx="6143636" cy="6000768"/>
          </a:xfrm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>
              <a:buFont typeface="Wingdings" pitchFamily="2" charset="2"/>
              <a:buChar char="q"/>
            </a:pPr>
            <a:r>
              <a:rPr lang="ru-RU" sz="2800" b="1" spc="1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Красное движение</a:t>
            </a:r>
          </a:p>
          <a:p>
            <a:pPr marL="795528" lvl="1" indent="-457200">
              <a:buFont typeface="+mj-lt"/>
              <a:buAutoNum type="arabicPeriod"/>
            </a:pPr>
            <a:r>
              <a:rPr lang="ru-RU" sz="3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Социальный состав:</a:t>
            </a:r>
          </a:p>
          <a:p>
            <a:pPr marL="1195578" lvl="2" indent="-457200">
              <a:buFont typeface="Wingdings" pitchFamily="2" charset="2"/>
              <a:buChar char="q"/>
            </a:pPr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Пролетариат </a:t>
            </a:r>
          </a:p>
          <a:p>
            <a:pPr marL="1195578" lvl="2" indent="-457200">
              <a:buFont typeface="Wingdings" pitchFamily="2" charset="2"/>
              <a:buChar char="q"/>
            </a:pPr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Чиновничество </a:t>
            </a:r>
          </a:p>
          <a:p>
            <a:pPr marL="852678" lvl="1" indent="-514350">
              <a:buFont typeface="+mj-lt"/>
              <a:buAutoNum type="arabicPeriod"/>
            </a:pPr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Партийный состав:</a:t>
            </a:r>
          </a:p>
          <a:p>
            <a:pPr marL="1252728" lvl="2" indent="-514350">
              <a:buFont typeface="Wingdings" pitchFamily="2" charset="2"/>
              <a:buChar char="q"/>
            </a:pPr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РКП(б)</a:t>
            </a:r>
          </a:p>
          <a:p>
            <a:pPr marL="795528" lvl="1" indent="-457200">
              <a:buFont typeface="+mj-lt"/>
              <a:buAutoNum type="arabicPeriod"/>
            </a:pPr>
            <a:r>
              <a:rPr lang="ru-RU" sz="3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Программа: </a:t>
            </a:r>
          </a:p>
          <a:p>
            <a:pPr marL="1353312" lvl="3" indent="-457200">
              <a:buFont typeface="Wingdings" pitchFamily="2" charset="2"/>
              <a:buChar char="q"/>
            </a:pPr>
            <a:r>
              <a:rPr lang="ru-RU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Установление диктатуры пролетариата</a:t>
            </a:r>
          </a:p>
          <a:p>
            <a:pPr marL="1353312" lvl="3" indent="-457200">
              <a:buFont typeface="Wingdings" pitchFamily="2" charset="2"/>
              <a:buChar char="q"/>
            </a:pPr>
            <a:r>
              <a:rPr lang="ru-RU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Ликвидация частной собственности</a:t>
            </a:r>
          </a:p>
          <a:p>
            <a:pPr marL="1353312" lvl="3" indent="-457200">
              <a:buFont typeface="Wingdings" pitchFamily="2" charset="2"/>
              <a:buChar char="q"/>
            </a:pPr>
            <a:r>
              <a:rPr lang="ru-RU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Подавление антисоветских сил</a:t>
            </a:r>
          </a:p>
          <a:p>
            <a:pPr marL="1810512" lvl="4" indent="-457200">
              <a:buFont typeface="Wingdings" pitchFamily="2" charset="2"/>
              <a:buChar char="q"/>
            </a:pPr>
            <a:endParaRPr lang="ru-RU" sz="2400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marL="1993392" lvl="4" indent="-457200">
              <a:buFont typeface="Wingdings" pitchFamily="2" charset="2"/>
              <a:buChar char="q"/>
            </a:pPr>
            <a:endParaRPr lang="ru-RU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3074" name="Picture 2" descr="C:\Documents and Settings\Admin\Рабочий стол\Мои презентации\Картинки Гражданская война\0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714356"/>
            <a:ext cx="3480460" cy="5143536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Tm="12797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ox(in)">
                                      <p:cBhvr>
                                        <p:cTn id="9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57232"/>
            <a:ext cx="4643438" cy="6000768"/>
          </a:xfrm>
        </p:spPr>
        <p:txBody>
          <a:bodyPr>
            <a:normAutofit lnSpcReduction="10000"/>
          </a:bodyPr>
          <a:lstStyle/>
          <a:p>
            <a:pPr lvl="1">
              <a:buNone/>
            </a:pP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Белое движение</a:t>
            </a:r>
          </a:p>
          <a:p>
            <a:pPr lvl="1">
              <a:buFont typeface="Wingdings" pitchFamily="2" charset="2"/>
              <a:buChar char="q"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Соц. состав:</a:t>
            </a:r>
          </a:p>
          <a:p>
            <a:pPr marL="1520190" lvl="3" indent="-514350">
              <a:buFont typeface="Wingdings" pitchFamily="2" charset="2"/>
              <a:buChar char="Ø"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Офицерство</a:t>
            </a:r>
          </a:p>
          <a:p>
            <a:pPr marL="1520190" lvl="3" indent="-514350">
              <a:buFont typeface="Wingdings" pitchFamily="2" charset="2"/>
              <a:buChar char="Ø"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Чиновничество</a:t>
            </a:r>
          </a:p>
          <a:p>
            <a:pPr marL="1520190" lvl="3" indent="-514350">
              <a:buFont typeface="Wingdings" pitchFamily="2" charset="2"/>
              <a:buChar char="Ø"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Дворянство</a:t>
            </a:r>
          </a:p>
          <a:p>
            <a:pPr marL="1520190" lvl="3" indent="-514350">
              <a:buFont typeface="Wingdings" pitchFamily="2" charset="2"/>
              <a:buChar char="Ø"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Буржуазия</a:t>
            </a:r>
          </a:p>
          <a:p>
            <a:pPr marL="1245870" lvl="2" indent="-514350">
              <a:buFont typeface="+mj-lt"/>
              <a:buAutoNum type="arabicPeriod"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Партийный состав (социалистические и либералистические партии):</a:t>
            </a:r>
          </a:p>
          <a:p>
            <a:pPr marL="1520190" lvl="3" indent="-514350">
              <a:buFont typeface="Wingdings" pitchFamily="2" charset="2"/>
              <a:buChar char="Ø"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Меньшевики</a:t>
            </a:r>
          </a:p>
          <a:p>
            <a:pPr marL="1520190" lvl="3" indent="-514350">
              <a:buFont typeface="Wingdings" pitchFamily="2" charset="2"/>
              <a:buChar char="Ø"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Кадеты</a:t>
            </a:r>
          </a:p>
          <a:p>
            <a:pPr marL="1520190" lvl="3" indent="-514350">
              <a:buFont typeface="Wingdings" pitchFamily="2" charset="2"/>
              <a:buChar char="Ø"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Эсеры</a:t>
            </a:r>
          </a:p>
          <a:p>
            <a:pPr marL="1520190" lvl="3" indent="-514350">
              <a:buFont typeface="Wingdings" pitchFamily="2" charset="2"/>
              <a:buChar char="Ø"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Октябристы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3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«Белый» и «Красный» лагери войны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Documents and Settings\Admin\Рабочий стол\Мои презентации\Картинки Гражданская война\0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857233"/>
            <a:ext cx="3643318" cy="4714908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786314" y="5857892"/>
            <a:ext cx="328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/>
              <a:t>А.В. Колчак</a:t>
            </a:r>
            <a:endParaRPr lang="ru-RU" sz="2400" b="1" i="1" dirty="0"/>
          </a:p>
        </p:txBody>
      </p:sp>
    </p:spTree>
    <p:custDataLst>
      <p:tags r:id="rId1"/>
    </p:custDataLst>
  </p:cSld>
  <p:clrMapOvr>
    <a:masterClrMapping/>
  </p:clrMapOvr>
  <p:transition advTm="12797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785850" y="0"/>
            <a:ext cx="9929850" cy="2714620"/>
          </a:xfrm>
        </p:spPr>
        <p:txBody>
          <a:bodyPr>
            <a:normAutofit/>
          </a:bodyPr>
          <a:lstStyle/>
          <a:p>
            <a:pPr marL="1245870" lvl="2" indent="-514350">
              <a:buNone/>
            </a:pP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Программа белого движения:</a:t>
            </a:r>
          </a:p>
          <a:p>
            <a:pPr marL="1520190" lvl="3" indent="-514350">
              <a:buFont typeface="Wingdings" pitchFamily="2" charset="2"/>
              <a:buChar char="Ø"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Свержение советов и большевиков</a:t>
            </a:r>
          </a:p>
          <a:p>
            <a:pPr marL="1520190" lvl="3" indent="-514350">
              <a:buFont typeface="Wingdings" pitchFamily="2" charset="2"/>
              <a:buChar char="Ø"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Созыв учредительного собрания</a:t>
            </a:r>
          </a:p>
          <a:p>
            <a:pPr marL="1520190" lvl="3" indent="-514350">
              <a:buFont typeface="Wingdings" pitchFamily="2" charset="2"/>
              <a:buChar char="Ø"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Признание права частной собственности</a:t>
            </a:r>
          </a:p>
          <a:p>
            <a:pPr marL="1520190" lvl="3" indent="-514350">
              <a:buFont typeface="Wingdings" pitchFamily="2" charset="2"/>
              <a:buChar char="Ø"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Гарантия прав и свобод граждан</a:t>
            </a:r>
          </a:p>
          <a:p>
            <a:pPr marL="1520190" lvl="3" indent="-514350">
              <a:buFont typeface="Wingdings" pitchFamily="2" charset="2"/>
              <a:buChar char="Ø"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Проведение земельной реформы</a:t>
            </a:r>
          </a:p>
          <a:p>
            <a:pPr marL="1520190" lvl="3" indent="-514350">
              <a:buFont typeface="Wingdings" pitchFamily="2" charset="2"/>
              <a:buChar char="Ø"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Единая и неделимая Россия</a:t>
            </a:r>
          </a:p>
          <a:p>
            <a:endParaRPr lang="ru-RU" dirty="0"/>
          </a:p>
        </p:txBody>
      </p:sp>
      <p:pic>
        <p:nvPicPr>
          <p:cNvPr id="5122" name="Picture 2" descr="C:\Documents and Settings\Admin\Рабочий стол\Мои презентации\Картинки Гражданская война\8GY56CA8LU2G2CAZEXNBCCAL14EU7CA1XZGL2CABH2V8ECA7TCHMOCA9HWM4ZCAJBRA5SCAQYU446CAO8PPV1CAMS5LDKCAL5NFBPCAU8HJIXCAPIHQKGCANIIOY4CARAVVZGCA5ZCV48CAYJM6X6CA5Y4NRU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214290"/>
            <a:ext cx="2209808" cy="276226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715140" y="2285992"/>
            <a:ext cx="16430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</a:rPr>
              <a:t>Генерал  Юденич</a:t>
            </a:r>
            <a:endParaRPr lang="ru-RU" b="1" i="1" dirty="0">
              <a:solidFill>
                <a:schemeClr val="bg1"/>
              </a:solidFill>
            </a:endParaRPr>
          </a:p>
        </p:txBody>
      </p:sp>
      <p:pic>
        <p:nvPicPr>
          <p:cNvPr id="5123" name="Picture 3" descr="C:\Documents and Settings\Admin\Рабочий стол\Мои презентации\Картинки Гражданская война\338303GeneralMille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714620"/>
            <a:ext cx="2378290" cy="342902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28596" y="6143644"/>
            <a:ext cx="2214578" cy="714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bg1"/>
                </a:solidFill>
              </a:rPr>
              <a:t>Генерал Миллер</a:t>
            </a:r>
            <a:endParaRPr lang="ru-RU" sz="2000" b="1" i="1" dirty="0">
              <a:solidFill>
                <a:schemeClr val="bg1"/>
              </a:solidFill>
            </a:endParaRPr>
          </a:p>
        </p:txBody>
      </p:sp>
      <p:pic>
        <p:nvPicPr>
          <p:cNvPr id="5124" name="Picture 4" descr="C:\Documents and Settings\Admin\Рабочий стол\Мои презентации\Картинки Гражданская война\3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43240" y="2714621"/>
            <a:ext cx="2292363" cy="342902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214678" y="6143644"/>
            <a:ext cx="20717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bg1"/>
                </a:solidFill>
              </a:rPr>
              <a:t>Генерал Крымов</a:t>
            </a:r>
            <a:endParaRPr lang="ru-RU" sz="2000" b="1" i="1" dirty="0">
              <a:solidFill>
                <a:schemeClr val="bg1"/>
              </a:solidFill>
            </a:endParaRPr>
          </a:p>
        </p:txBody>
      </p:sp>
      <p:pic>
        <p:nvPicPr>
          <p:cNvPr id="5125" name="Picture 5" descr="C:\Documents and Settings\Admin\Рабочий стол\Мои презентации\Картинки Гражданская война\image563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05322" y="3071810"/>
            <a:ext cx="2675150" cy="3357586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6072198" y="6215082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</a:rPr>
              <a:t>Генерал  Врангель</a:t>
            </a:r>
            <a:endParaRPr lang="ru-RU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12797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6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 build="allAtOnce"/>
      <p:bldP spid="9" grpId="0"/>
      <p:bldP spid="9" grpId="1"/>
      <p:bldP spid="11" grpId="0"/>
      <p:bldP spid="1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268288"/>
            <a:ext cx="8229600" cy="1398587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Интервенция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1" name="Picture 5" descr="2_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3" y="1357313"/>
            <a:ext cx="4419600" cy="422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Прямоугольник 4"/>
          <p:cNvSpPr>
            <a:spLocks noChangeArrowheads="1"/>
          </p:cNvSpPr>
          <p:nvPr/>
        </p:nvSpPr>
        <p:spPr bwMode="auto">
          <a:xfrm>
            <a:off x="285750" y="1500188"/>
            <a:ext cx="3929063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Интерве́нция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(лат.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interventio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— вмешательство) — военное, политическое или экономическое вмешательство одного или нескольких государств во внутренние дела другой страны, нарушающее её суверенитет.</a:t>
            </a:r>
          </a:p>
        </p:txBody>
      </p:sp>
    </p:spTree>
  </p:cSld>
  <p:clrMapOvr>
    <a:masterClrMapping/>
  </p:clrMapOvr>
  <p:transition advTm="12797">
    <p:plu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6600" dirty="0" err="1" smtClean="0">
                <a:latin typeface="Times New Roman" pitchFamily="18" charset="0"/>
                <a:cs typeface="Times New Roman" pitchFamily="18" charset="0"/>
              </a:rPr>
              <a:t>Интервеция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Цели интервентов:</a:t>
            </a:r>
            <a:endParaRPr lang="ru-RU" sz="6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Участие в подавлении российской революции и свержении большевистского правительства, помощь противникам большевиков.</a:t>
            </a:r>
          </a:p>
          <a:p>
            <a:pPr eaLnBrk="1" hangingPunct="1"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Предотвращение экономических потерь (последствия национализации собственности, возможные финансовые потери, связанные с отказом выплачивать долги), захват географических зон влияния.</a:t>
            </a:r>
          </a:p>
          <a:p>
            <a:pPr eaLnBrk="1" hangingPunct="1"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Ослабление России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43438" y="2643182"/>
            <a:ext cx="4286280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12797">
    <p:plu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343400" y="228600"/>
            <a:ext cx="4572000" cy="6172200"/>
          </a:xfrm>
        </p:spPr>
        <p:txBody>
          <a:bodyPr/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Страны Антанты признали необходимым поддерживать связь с антибольшевистскими правительствами Украины, казачьих областей, Сибири, Кавказа и Финляндии и открыть им кредиты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Было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заключено соглашение о разделе сфер будущих военных действий в России: в зону Великобритании вошли Кавказ и казачьи области, в зону Франции — Бессарабия, Украина и Крым; Сибирь и Дальний Восток рассматривались как сфера интересов США и Японии.</a:t>
            </a:r>
          </a:p>
        </p:txBody>
      </p:sp>
      <p:pic>
        <p:nvPicPr>
          <p:cNvPr id="19461" name="Picture 5"/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81000" y="914400"/>
            <a:ext cx="3810000" cy="4114800"/>
          </a:xfrm>
          <a:noFill/>
          <a:ln/>
        </p:spPr>
      </p:pic>
    </p:spTree>
  </p:cSld>
  <p:clrMapOvr>
    <a:masterClrMapping/>
  </p:clrMapOvr>
  <p:transition advTm="12797">
    <p:plu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Интервенция-</a:t>
            </a:r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вооруженное вмешательство стран  во внутренние дела какой- либо страны.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243" name="Object 3"/>
          <p:cNvGraphicFramePr>
            <a:graphicFrameLocks noChangeAspect="1"/>
          </p:cNvGraphicFramePr>
          <p:nvPr>
            <p:ph type="tbl" idx="1"/>
          </p:nvPr>
        </p:nvGraphicFramePr>
        <p:xfrm>
          <a:off x="762000" y="2133600"/>
          <a:ext cx="8045450" cy="5068888"/>
        </p:xfrm>
        <a:graphic>
          <a:graphicData uri="http://schemas.openxmlformats.org/presentationml/2006/ole">
            <p:oleObj spid="_x0000_s1026" name="Документ" r:id="rId3" imgW="8056080" imgH="5076720" progId="Word.Document.8">
              <p:embed/>
            </p:oleObj>
          </a:graphicData>
        </a:graphic>
      </p:graphicFrame>
    </p:spTree>
  </p:cSld>
  <p:clrMapOvr>
    <a:masterClrMapping/>
  </p:clrMapOvr>
  <p:transition advTm="12797">
    <p:plus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2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1.4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История</Template>
  <TotalTime>243</TotalTime>
  <Words>1362</Words>
  <Application>Microsoft Office PowerPoint</Application>
  <PresentationFormat>Экран (4:3)</PresentationFormat>
  <Paragraphs>135</Paragraphs>
  <Slides>28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0" baseType="lpstr">
      <vt:lpstr>Яркая</vt:lpstr>
      <vt:lpstr>Документ</vt:lpstr>
      <vt:lpstr>Гражданская война  (май 1918 –ноябрь 1920) </vt:lpstr>
      <vt:lpstr>Причины гражданской войны</vt:lpstr>
      <vt:lpstr>«Белый» и «Красный» лагери войны</vt:lpstr>
      <vt:lpstr>«Белый» и «Красный» лагери войны</vt:lpstr>
      <vt:lpstr>Слайд 5</vt:lpstr>
      <vt:lpstr>Интервенция</vt:lpstr>
      <vt:lpstr>Интервеция Цели интервентов:</vt:lpstr>
      <vt:lpstr>Слайд 8</vt:lpstr>
      <vt:lpstr>Интервенция- вооруженное вмешательство стран  во внутренние дела какой- либо страны.</vt:lpstr>
      <vt:lpstr>Помощь Антанты</vt:lpstr>
      <vt:lpstr>Этапы гражданской войны</vt:lpstr>
      <vt:lpstr>Восстание  чехословацкого корпуса</vt:lpstr>
      <vt:lpstr>Восстание  чехословацкого корпуса</vt:lpstr>
      <vt:lpstr>Этапы гражданской войны</vt:lpstr>
      <vt:lpstr>Восточный фронт</vt:lpstr>
      <vt:lpstr>Сергей Сергеевич Каменев    Михаил Васильевич                                             Фрунзе</vt:lpstr>
      <vt:lpstr>Колчак Александр Васильевич</vt:lpstr>
      <vt:lpstr>Этапы гражданской войны</vt:lpstr>
      <vt:lpstr>Южный фронт</vt:lpstr>
      <vt:lpstr>Южный фронт</vt:lpstr>
      <vt:lpstr>Южный фронт</vt:lpstr>
      <vt:lpstr>Южный фронт</vt:lpstr>
      <vt:lpstr>Северо-Западный фронт</vt:lpstr>
      <vt:lpstr>Этапы гражданской войны</vt:lpstr>
      <vt:lpstr>Война с Польшей</vt:lpstr>
      <vt:lpstr>Белый Крым </vt:lpstr>
      <vt:lpstr>1921 -1922гг.</vt:lpstr>
      <vt:lpstr>Причины побед большевиков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Причины гражданской войны</dc:title>
  <dc:creator>Елена</dc:creator>
  <cp:lastModifiedBy>Ив@н</cp:lastModifiedBy>
  <cp:revision>27</cp:revision>
  <dcterms:created xsi:type="dcterms:W3CDTF">2012-03-16T13:13:52Z</dcterms:created>
  <dcterms:modified xsi:type="dcterms:W3CDTF">2012-10-16T04:36:03Z</dcterms:modified>
</cp:coreProperties>
</file>