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omb dir="vert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4643446"/>
            <a:ext cx="4043346" cy="1752600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/>
              <a:t>Работу  выполнили </a:t>
            </a:r>
            <a:endParaRPr lang="ru-RU" sz="1400" dirty="0" smtClean="0"/>
          </a:p>
          <a:p>
            <a:pPr algn="r"/>
            <a:r>
              <a:rPr lang="ru-RU" sz="1400" dirty="0" smtClean="0"/>
              <a:t>Ученицы </a:t>
            </a:r>
            <a:r>
              <a:rPr lang="ru-RU" sz="1400" dirty="0" smtClean="0"/>
              <a:t>11 класса </a:t>
            </a:r>
            <a:endParaRPr lang="ru-RU" sz="1400" dirty="0" smtClean="0"/>
          </a:p>
          <a:p>
            <a:pPr algn="r"/>
            <a:r>
              <a:rPr lang="ru-RU" sz="1400" dirty="0" smtClean="0"/>
              <a:t>МБОУ «</a:t>
            </a:r>
            <a:r>
              <a:rPr lang="ru-RU" sz="1400" dirty="0" smtClean="0"/>
              <a:t>Весьегонская СОШ» </a:t>
            </a:r>
            <a:endParaRPr lang="ru-RU" sz="1400" dirty="0" smtClean="0"/>
          </a:p>
          <a:p>
            <a:pPr algn="r"/>
            <a:r>
              <a:rPr lang="ru-RU" sz="1400" dirty="0" smtClean="0"/>
              <a:t>Жарова </a:t>
            </a:r>
            <a:r>
              <a:rPr lang="ru-RU" sz="1400" dirty="0" smtClean="0"/>
              <a:t>Анастасия, </a:t>
            </a:r>
            <a:endParaRPr lang="ru-RU" sz="1400" dirty="0" smtClean="0"/>
          </a:p>
          <a:p>
            <a:pPr algn="r"/>
            <a:r>
              <a:rPr lang="ru-RU" sz="1400" dirty="0" smtClean="0"/>
              <a:t>Федорина </a:t>
            </a:r>
            <a:r>
              <a:rPr lang="ru-RU" sz="1400" dirty="0" smtClean="0"/>
              <a:t>Светлана</a:t>
            </a:r>
            <a:r>
              <a:rPr lang="ru-RU" sz="1400" dirty="0" smtClean="0"/>
              <a:t>,</a:t>
            </a:r>
          </a:p>
          <a:p>
            <a:pPr algn="r"/>
            <a:r>
              <a:rPr lang="ru-RU" sz="1400" dirty="0" smtClean="0"/>
              <a:t> </a:t>
            </a:r>
            <a:r>
              <a:rPr lang="ru-RU" sz="1400" dirty="0" smtClean="0"/>
              <a:t>Иванова </a:t>
            </a:r>
            <a:r>
              <a:rPr lang="ru-RU" sz="1400" dirty="0" smtClean="0"/>
              <a:t>Виктория</a:t>
            </a:r>
            <a:endParaRPr lang="ru-RU" sz="14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Портретная живопись</a:t>
            </a:r>
            <a:endParaRPr lang="ru-RU" sz="4400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3071834" cy="1357322"/>
          </a:xfrm>
        </p:spPr>
        <p:txBody>
          <a:bodyPr/>
          <a:lstStyle/>
          <a:p>
            <a:pPr algn="ctr"/>
            <a:r>
              <a:rPr lang="ru-RU" dirty="0" smtClean="0"/>
              <a:t>Портрет графа </a:t>
            </a:r>
            <a:r>
              <a:rPr lang="ru-RU" dirty="0" smtClean="0"/>
              <a:t>Н.П.Шереметьева 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детстве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14282" y="2214554"/>
            <a:ext cx="2600356" cy="3983047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1750 </a:t>
            </a:r>
          </a:p>
          <a:p>
            <a:pPr algn="ctr"/>
            <a:r>
              <a:rPr lang="ru-RU" sz="2800" dirty="0" smtClean="0"/>
              <a:t>56,7 </a:t>
            </a:r>
            <a:r>
              <a:rPr lang="ru-RU" sz="2800" dirty="0" err="1" smtClean="0"/>
              <a:t>x</a:t>
            </a:r>
            <a:r>
              <a:rPr lang="ru-RU" sz="2800" dirty="0" smtClean="0"/>
              <a:t> 47,5 см</a:t>
            </a:r>
            <a:br>
              <a:rPr lang="ru-RU" sz="2800" dirty="0" smtClean="0"/>
            </a:br>
            <a:r>
              <a:rPr lang="ru-RU" sz="2800" dirty="0" smtClean="0"/>
              <a:t>Холст, масло</a:t>
            </a:r>
            <a:br>
              <a:rPr lang="ru-RU" sz="2800" dirty="0" smtClean="0"/>
            </a:br>
            <a:r>
              <a:rPr lang="ru-RU" sz="2600" dirty="0" smtClean="0"/>
              <a:t>Россия</a:t>
            </a:r>
            <a:br>
              <a:rPr lang="ru-RU" sz="2600" dirty="0" smtClean="0"/>
            </a:br>
            <a:r>
              <a:rPr lang="ru-RU" sz="2600" dirty="0" smtClean="0"/>
              <a:t>Москва</a:t>
            </a:r>
            <a:endParaRPr lang="ru-RU" sz="2600" dirty="0" smtClean="0"/>
          </a:p>
          <a:p>
            <a:pPr algn="ctr"/>
            <a:r>
              <a:rPr lang="ru-RU" sz="2600" dirty="0" smtClean="0"/>
              <a:t>Музей-усадьба Кусково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40962" name="Picture 2" descr="Портрет графа Н.П. Шереметьева в детстве 1750 * - 56,7 x 47,5 смХолст, маслоРоссияМосква. Музей-усадьба Кусково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70817" y="685800"/>
            <a:ext cx="4145566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Портрет Екатерины </a:t>
            </a:r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>1762  </a:t>
            </a:r>
          </a:p>
          <a:p>
            <a:pPr algn="ctr"/>
            <a:r>
              <a:rPr lang="ru-RU" sz="2400" dirty="0" smtClean="0"/>
              <a:t>245 </a:t>
            </a:r>
            <a:r>
              <a:rPr lang="ru-RU" sz="2400" dirty="0" err="1" smtClean="0"/>
              <a:t>x</a:t>
            </a:r>
            <a:r>
              <a:rPr lang="ru-RU" sz="2400" dirty="0" smtClean="0"/>
              <a:t> 176,3 см</a:t>
            </a:r>
            <a:br>
              <a:rPr lang="ru-RU" sz="2400" dirty="0" smtClean="0"/>
            </a:br>
            <a:r>
              <a:rPr lang="ru-RU" sz="2400" dirty="0" smtClean="0"/>
              <a:t>Холст, масло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000" dirty="0" smtClean="0"/>
              <a:t>Россия</a:t>
            </a:r>
          </a:p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Санкт-Петербург </a:t>
            </a:r>
            <a:endParaRPr lang="ru-RU" sz="2400" dirty="0" smtClean="0"/>
          </a:p>
          <a:p>
            <a:pPr algn="ctr"/>
            <a:r>
              <a:rPr lang="ru-RU" sz="2000" dirty="0" smtClean="0"/>
              <a:t>Государственный Русский музей</a:t>
            </a:r>
          </a:p>
          <a:p>
            <a:endParaRPr lang="ru-RU" dirty="0"/>
          </a:p>
        </p:txBody>
      </p:sp>
      <p:pic>
        <p:nvPicPr>
          <p:cNvPr id="39938" name="Picture 2" descr="Портрет Екатерины II 1762 - 245 x 176,3 смХолст, маслоРоссияСанкт-Петербург. Государственный Русский музей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02690" y="685800"/>
            <a:ext cx="3881819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Портрет князя И. П. Голицына</a:t>
            </a:r>
            <a:r>
              <a:rPr lang="ru-RU" b="0" dirty="0" smtClean="0"/>
              <a:t> 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14282" y="1981200"/>
            <a:ext cx="2643206" cy="437675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400" dirty="0" smtClean="0"/>
              <a:t>1760 г. </a:t>
            </a:r>
          </a:p>
          <a:p>
            <a:pPr algn="ctr"/>
            <a:r>
              <a:rPr lang="ru-RU" sz="2400" dirty="0" smtClean="0"/>
              <a:t>Холст, </a:t>
            </a:r>
            <a:r>
              <a:rPr lang="ru-RU" sz="2400" dirty="0" smtClean="0"/>
              <a:t>масло </a:t>
            </a:r>
          </a:p>
          <a:p>
            <a:pPr algn="ctr"/>
            <a:r>
              <a:rPr lang="ru-RU" sz="2400" dirty="0" smtClean="0"/>
              <a:t>56 </a:t>
            </a:r>
            <a:r>
              <a:rPr lang="ru-RU" sz="2400" dirty="0" err="1" smtClean="0"/>
              <a:t>х</a:t>
            </a:r>
            <a:r>
              <a:rPr lang="ru-RU" sz="2400" dirty="0" smtClean="0"/>
              <a:t> 42 см. </a:t>
            </a:r>
            <a:endParaRPr lang="ru-RU" sz="2400" dirty="0" smtClean="0"/>
          </a:p>
          <a:p>
            <a:pPr algn="ctr"/>
            <a:r>
              <a:rPr lang="ru-RU" sz="2400" dirty="0" smtClean="0"/>
              <a:t>Самара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Россия</a:t>
            </a:r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/>
              <a:t>Самарский областной </a:t>
            </a:r>
            <a:endParaRPr lang="ru-RU" sz="2000" dirty="0" smtClean="0"/>
          </a:p>
          <a:p>
            <a:pPr algn="ctr"/>
            <a:r>
              <a:rPr lang="ru-RU" sz="2000" dirty="0" smtClean="0"/>
              <a:t>художественный</a:t>
            </a:r>
            <a:r>
              <a:rPr lang="ru-RU" sz="2000" dirty="0" smtClean="0"/>
              <a:t> </a:t>
            </a:r>
            <a:endParaRPr lang="ru-RU" sz="2000" dirty="0" smtClean="0"/>
          </a:p>
          <a:p>
            <a:pPr algn="ctr"/>
            <a:r>
              <a:rPr lang="ru-RU" sz="2000" dirty="0" smtClean="0"/>
              <a:t>музей</a:t>
            </a:r>
            <a:r>
              <a:rPr lang="ru-RU" sz="2000" dirty="0" smtClean="0"/>
              <a:t>. </a:t>
            </a:r>
            <a:br>
              <a:rPr lang="ru-RU" sz="2000" dirty="0" smtClean="0"/>
            </a:br>
            <a:endParaRPr lang="ru-RU" sz="2400" dirty="0" smtClean="0"/>
          </a:p>
          <a:p>
            <a:endParaRPr lang="ru-RU" dirty="0"/>
          </a:p>
        </p:txBody>
      </p:sp>
      <p:pic>
        <p:nvPicPr>
          <p:cNvPr id="41986" name="Picture 2" descr="ортрет князя И. П. Голицына (1727 - 1808), 1760 г. - Холст, масло; 56 х 42 см. Самарский областной художественный музей. Самара. Россия.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8733" y="685800"/>
            <a:ext cx="3969734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Неизвестная в русском костюме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sz="2400" b="1" dirty="0" smtClean="0"/>
              <a:t>1784 г. </a:t>
            </a:r>
          </a:p>
          <a:p>
            <a:pPr algn="ctr"/>
            <a:r>
              <a:rPr lang="ru-RU" sz="2400" b="1" dirty="0" smtClean="0"/>
              <a:t>Холст, </a:t>
            </a:r>
            <a:r>
              <a:rPr lang="ru-RU" sz="2400" b="1" dirty="0" smtClean="0"/>
              <a:t>масло</a:t>
            </a:r>
          </a:p>
          <a:p>
            <a:pPr algn="ctr"/>
            <a:r>
              <a:rPr lang="ru-RU" sz="2400" b="1" dirty="0" smtClean="0"/>
              <a:t>67 </a:t>
            </a:r>
            <a:r>
              <a:rPr lang="ru-RU" sz="2400" b="1" dirty="0" err="1" smtClean="0"/>
              <a:t>х</a:t>
            </a:r>
            <a:r>
              <a:rPr lang="ru-RU" sz="2400" b="1" dirty="0" smtClean="0"/>
              <a:t> 53,6 см. </a:t>
            </a:r>
            <a:endParaRPr lang="ru-RU" sz="2400" b="1" dirty="0" smtClean="0"/>
          </a:p>
          <a:p>
            <a:pPr algn="ctr"/>
            <a:r>
              <a:rPr lang="ru-RU" sz="2400" dirty="0" smtClean="0"/>
              <a:t>Москва</a:t>
            </a:r>
            <a:r>
              <a:rPr lang="ru-RU" sz="2400" dirty="0" smtClean="0"/>
              <a:t> </a:t>
            </a:r>
            <a:br>
              <a:rPr lang="ru-RU" sz="2400" dirty="0" smtClean="0"/>
            </a:br>
            <a:r>
              <a:rPr lang="ru-RU" sz="2400" dirty="0" smtClean="0"/>
              <a:t>Россия</a:t>
            </a:r>
          </a:p>
          <a:p>
            <a:pPr algn="ctr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dirty="0" smtClean="0"/>
              <a:t>Государственная</a:t>
            </a:r>
          </a:p>
          <a:p>
            <a:pPr algn="ctr"/>
            <a:r>
              <a:rPr lang="ru-RU" sz="2000" dirty="0" smtClean="0"/>
              <a:t> </a:t>
            </a:r>
            <a:r>
              <a:rPr lang="ru-RU" sz="2000" dirty="0" smtClean="0"/>
              <a:t>Третьяковская</a:t>
            </a:r>
          </a:p>
          <a:p>
            <a:pPr algn="ctr"/>
            <a:r>
              <a:rPr lang="ru-RU" sz="2000" dirty="0" smtClean="0"/>
              <a:t> галерея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400" dirty="0" smtClean="0"/>
          </a:p>
          <a:p>
            <a:endParaRPr lang="ru-RU" dirty="0"/>
          </a:p>
        </p:txBody>
      </p:sp>
      <p:pic>
        <p:nvPicPr>
          <p:cNvPr id="43010" name="Picture 2" descr="Неизвестная в русском костюме, 1784 г. - Холст, масло; 67 х 53,6 см. Государственная Третьяковская галерея. Москва. Россия.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291" y="685800"/>
            <a:ext cx="4172617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857232"/>
            <a:ext cx="2714644" cy="1419228"/>
          </a:xfrm>
        </p:spPr>
        <p:txBody>
          <a:bodyPr/>
          <a:lstStyle/>
          <a:p>
            <a:pPr algn="ctr"/>
            <a:r>
              <a:rPr lang="ru-RU" dirty="0" smtClean="0"/>
              <a:t>Портрет императрицы Елизаветы Петровны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2357430"/>
            <a:ext cx="2362200" cy="3911609"/>
          </a:xfrm>
        </p:spPr>
        <p:txBody>
          <a:bodyPr>
            <a:noAutofit/>
          </a:bodyPr>
          <a:lstStyle/>
          <a:p>
            <a:pPr algn="ctr"/>
            <a:endParaRPr lang="ru-RU" sz="2800" dirty="0" smtClean="0"/>
          </a:p>
          <a:p>
            <a:pPr algn="ctr"/>
            <a:r>
              <a:rPr lang="ru-RU" sz="2800" dirty="0" smtClean="0"/>
              <a:t>Холст</a:t>
            </a:r>
            <a:r>
              <a:rPr lang="ru-RU" sz="2800" dirty="0" smtClean="0"/>
              <a:t>, </a:t>
            </a:r>
            <a:r>
              <a:rPr lang="ru-RU" sz="2800" dirty="0" smtClean="0"/>
              <a:t>масло</a:t>
            </a:r>
          </a:p>
          <a:p>
            <a:pPr algn="ctr"/>
            <a:r>
              <a:rPr lang="ru-RU" sz="3600" dirty="0" smtClean="0"/>
              <a:t> </a:t>
            </a:r>
            <a:br>
              <a:rPr lang="ru-RU" sz="3600" dirty="0" smtClean="0"/>
            </a:br>
            <a:r>
              <a:rPr lang="ru-RU" sz="3600" dirty="0" smtClean="0"/>
              <a:t>Россия</a:t>
            </a:r>
            <a:endParaRPr lang="ru-RU" sz="3600" dirty="0"/>
          </a:p>
        </p:txBody>
      </p:sp>
      <p:pic>
        <p:nvPicPr>
          <p:cNvPr id="44034" name="Picture 2" descr="Портрет императрицы Елизаветы Петровны - Холст, масло. Россия.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49087" y="685800"/>
            <a:ext cx="4389025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Матвеев Андрей Матвеевич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57620" y="1428736"/>
            <a:ext cx="5000660" cy="52149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/>
              <a:t>Матвеев Андрей Матвеевич</a:t>
            </a:r>
            <a:r>
              <a:rPr lang="ru-RU" dirty="0" smtClean="0"/>
              <a:t> (р. между 1701-1704 - ум. 1739), русский </a:t>
            </a:r>
            <a:r>
              <a:rPr lang="ru-RU" b="1" dirty="0" smtClean="0"/>
              <a:t>живописец</a:t>
            </a:r>
            <a:r>
              <a:rPr lang="ru-RU" dirty="0" smtClean="0"/>
              <a:t>. Пенсионер Петра I, Матвеев с 1716 совершенствовался в </a:t>
            </a:r>
            <a:r>
              <a:rPr lang="ru-RU" b="1" dirty="0" smtClean="0"/>
              <a:t>Нидерландах</a:t>
            </a:r>
            <a:r>
              <a:rPr lang="ru-RU" dirty="0" smtClean="0"/>
              <a:t> (учился в </a:t>
            </a:r>
            <a:r>
              <a:rPr lang="ru-RU" b="1" dirty="0" smtClean="0"/>
              <a:t>Амстердаме</a:t>
            </a:r>
            <a:r>
              <a:rPr lang="ru-RU" dirty="0" smtClean="0"/>
              <a:t>, в 1725-27 - в </a:t>
            </a:r>
            <a:r>
              <a:rPr lang="ru-RU" b="1" dirty="0" err="1" smtClean="0"/>
              <a:t>антверпенской</a:t>
            </a:r>
            <a:r>
              <a:rPr lang="ru-RU" dirty="0" smtClean="0"/>
              <a:t> АХ). С 1727 возглавлял в </a:t>
            </a:r>
            <a:r>
              <a:rPr lang="ru-RU" b="1" dirty="0" smtClean="0"/>
              <a:t>Петербурге</a:t>
            </a:r>
            <a:r>
              <a:rPr lang="ru-RU" dirty="0" smtClean="0"/>
              <a:t> "</a:t>
            </a:r>
            <a:r>
              <a:rPr lang="ru-RU" b="1" dirty="0" smtClean="0"/>
              <a:t>живописную</a:t>
            </a:r>
            <a:r>
              <a:rPr lang="ru-RU" dirty="0" smtClean="0"/>
              <a:t> команду" при "Канцелярии от строений", выполнял декоративные росписи в Петербурге (в том числе в Петропавловском соборе) и </a:t>
            </a:r>
            <a:r>
              <a:rPr lang="ru-RU" b="1" dirty="0" smtClean="0"/>
              <a:t>Москве</a:t>
            </a:r>
            <a:r>
              <a:rPr lang="ru-RU" dirty="0" smtClean="0"/>
              <a:t>, а также станковые </a:t>
            </a:r>
            <a:r>
              <a:rPr lang="ru-RU" b="1" dirty="0" smtClean="0"/>
              <a:t>композиции</a:t>
            </a:r>
            <a:r>
              <a:rPr lang="ru-RU" dirty="0" smtClean="0"/>
              <a:t>, </a:t>
            </a:r>
            <a:r>
              <a:rPr lang="ru-RU" b="1" dirty="0" smtClean="0"/>
              <a:t>иконы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А. М. Матвеев: Автопортрет с женой Ириной Степановной - 1729. 75,5 x 90,5 см Холст, масло Россия Санкт-Петербург. Государственный Русский муз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857364"/>
            <a:ext cx="3873264" cy="3500462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Творчество Матвеева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Среди немногих сохранившихся работ Матвеева естественной непринуждённостью композиции и правдивостью индивидуальных характеристик выделяются </a:t>
            </a:r>
            <a:r>
              <a:rPr lang="ru-RU" b="1" dirty="0" smtClean="0"/>
              <a:t>портреты </a:t>
            </a:r>
            <a:r>
              <a:rPr lang="ru-RU" dirty="0" smtClean="0"/>
              <a:t>конца 20-х гг.: И. А. и А. П. Голицыных (оба - 1728, собрание Голицыных, Москва), так называемый "</a:t>
            </a:r>
            <a:r>
              <a:rPr lang="ru-RU" b="1" dirty="0" smtClean="0"/>
              <a:t>Автопортрет с женой" </a:t>
            </a:r>
            <a:r>
              <a:rPr lang="ru-RU" dirty="0" smtClean="0"/>
              <a:t>(1729, ГРМ). Творчество Матвеева сыграло важную роль в становлении русского светского искусства начала XVIII в.</a:t>
            </a:r>
            <a:endParaRPr lang="ru-RU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/>
              <a:t>Портрет Петра I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2400" dirty="0" smtClean="0"/>
              <a:t>1724 - 1725</a:t>
            </a:r>
            <a:br>
              <a:rPr lang="ru-RU" sz="2400" dirty="0" smtClean="0"/>
            </a:br>
            <a:r>
              <a:rPr lang="ru-RU" sz="2400" dirty="0" smtClean="0"/>
              <a:t>78 </a:t>
            </a:r>
            <a:r>
              <a:rPr lang="ru-RU" sz="2400" dirty="0" err="1" smtClean="0"/>
              <a:t>x</a:t>
            </a:r>
            <a:r>
              <a:rPr lang="ru-RU" sz="2400" dirty="0" smtClean="0"/>
              <a:t> 61 см</a:t>
            </a:r>
            <a:br>
              <a:rPr lang="ru-RU" sz="2400" dirty="0" smtClean="0"/>
            </a:br>
            <a:r>
              <a:rPr lang="ru-RU" sz="2400" dirty="0" smtClean="0"/>
              <a:t>Холст, масло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400" dirty="0" smtClean="0"/>
              <a:t>Россия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400" dirty="0" smtClean="0"/>
              <a:t>Санкт-Петербург </a:t>
            </a:r>
            <a:endParaRPr lang="ru-RU" sz="2400" dirty="0" smtClean="0"/>
          </a:p>
          <a:p>
            <a:pPr algn="ctr"/>
            <a:r>
              <a:rPr lang="ru-RU" sz="2200" dirty="0" smtClean="0"/>
              <a:t>Государственный</a:t>
            </a:r>
          </a:p>
          <a:p>
            <a:pPr algn="ctr"/>
            <a:r>
              <a:rPr lang="ru-RU" sz="2200" dirty="0" smtClean="0"/>
              <a:t> Эрмитаж</a:t>
            </a:r>
          </a:p>
          <a:p>
            <a:endParaRPr lang="ru-RU" sz="1500" dirty="0"/>
          </a:p>
        </p:txBody>
      </p:sp>
      <p:pic>
        <p:nvPicPr>
          <p:cNvPr id="15362" name="Picture 2" descr="Портрет Петра I - 1724 - 172578 x 61 смХолст, маслоРоссияСанкт-Петербург. Государственный Эрмитаж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642918"/>
            <a:ext cx="4203447" cy="5476805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928670"/>
            <a:ext cx="2690802" cy="990600"/>
          </a:xfrm>
        </p:spPr>
        <p:txBody>
          <a:bodyPr/>
          <a:lstStyle/>
          <a:p>
            <a:pPr algn="ctr"/>
            <a:r>
              <a:rPr lang="ru-RU" dirty="0" smtClean="0"/>
              <a:t>Портрет княгини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А.П</a:t>
            </a:r>
            <a:r>
              <a:rPr lang="ru-RU" dirty="0" smtClean="0"/>
              <a:t>. Голицыной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1728</a:t>
            </a:r>
            <a:br>
              <a:rPr lang="ru-RU" sz="2400" dirty="0" smtClean="0"/>
            </a:br>
            <a:r>
              <a:rPr lang="ru-RU" sz="2400" dirty="0" smtClean="0"/>
              <a:t>84 </a:t>
            </a:r>
            <a:r>
              <a:rPr lang="ru-RU" sz="2400" dirty="0" err="1" smtClean="0"/>
              <a:t>x</a:t>
            </a:r>
            <a:r>
              <a:rPr lang="ru-RU" sz="2400" dirty="0" smtClean="0"/>
              <a:t> 67 см</a:t>
            </a:r>
            <a:br>
              <a:rPr lang="ru-RU" sz="2400" dirty="0" smtClean="0"/>
            </a:br>
            <a:r>
              <a:rPr lang="ru-RU" sz="2400" dirty="0" smtClean="0"/>
              <a:t>Холст, масло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400" dirty="0" smtClean="0"/>
              <a:t>Россия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400" dirty="0" smtClean="0"/>
              <a:t>Частное собрание</a:t>
            </a:r>
            <a:endParaRPr lang="ru-RU" sz="2400" dirty="0"/>
          </a:p>
        </p:txBody>
      </p:sp>
      <p:pic>
        <p:nvPicPr>
          <p:cNvPr id="30722" name="Picture 2" descr="Портрет княгини А.П. Голицыной - 172884 x 67 смХолст, маслоРоссияЧастное собр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500042"/>
            <a:ext cx="4572032" cy="5880427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1157278"/>
          </a:xfrm>
        </p:spPr>
        <p:txBody>
          <a:bodyPr/>
          <a:lstStyle/>
          <a:p>
            <a:pPr algn="ctr"/>
            <a:r>
              <a:rPr lang="ru-RU" dirty="0" smtClean="0"/>
              <a:t>Автопортрет с женой Ириной Степановной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2143116"/>
            <a:ext cx="2362200" cy="3983047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1729</a:t>
            </a:r>
            <a:br>
              <a:rPr lang="ru-RU" sz="2400" dirty="0" smtClean="0"/>
            </a:br>
            <a:r>
              <a:rPr lang="ru-RU" sz="2400" dirty="0" smtClean="0"/>
              <a:t>75,5 </a:t>
            </a:r>
            <a:r>
              <a:rPr lang="ru-RU" sz="2400" dirty="0" err="1" smtClean="0"/>
              <a:t>x</a:t>
            </a:r>
            <a:r>
              <a:rPr lang="ru-RU" sz="2400" dirty="0" smtClean="0"/>
              <a:t> 90,5 см</a:t>
            </a:r>
            <a:br>
              <a:rPr lang="ru-RU" sz="2400" dirty="0" smtClean="0"/>
            </a:br>
            <a:r>
              <a:rPr lang="ru-RU" sz="2400" dirty="0" smtClean="0"/>
              <a:t>Холст, масло</a:t>
            </a:r>
            <a:br>
              <a:rPr lang="ru-RU" sz="2400" dirty="0" smtClean="0"/>
            </a:br>
            <a:r>
              <a:rPr lang="ru-RU" sz="2400" dirty="0" smtClean="0"/>
              <a:t>Россия</a:t>
            </a:r>
            <a:br>
              <a:rPr lang="ru-RU" sz="2400" dirty="0" smtClean="0"/>
            </a:br>
            <a:endParaRPr lang="ru-RU" sz="2400" dirty="0" smtClean="0"/>
          </a:p>
          <a:p>
            <a:pPr algn="ctr"/>
            <a:r>
              <a:rPr lang="ru-RU" sz="2000" dirty="0" smtClean="0"/>
              <a:t>Санкт-Петербург</a:t>
            </a:r>
          </a:p>
          <a:p>
            <a:pPr algn="ctr"/>
            <a:r>
              <a:rPr lang="ru-RU" sz="2000" dirty="0" smtClean="0"/>
              <a:t> </a:t>
            </a:r>
            <a:r>
              <a:rPr lang="ru-RU" sz="2000" dirty="0" smtClean="0"/>
              <a:t>Государственный </a:t>
            </a:r>
          </a:p>
          <a:p>
            <a:pPr algn="ctr"/>
            <a:r>
              <a:rPr lang="ru-RU" sz="2000" dirty="0" smtClean="0"/>
              <a:t>Русский музей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6" name="Picture 2" descr="Автопортрет с женой Ириной Степановной - 172975,5 x 90,5 смХолст, маслоРоссияСанкт-Петербург. Государственный Русский музе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785794"/>
            <a:ext cx="5770372" cy="5214974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Иван Петрович Аргунов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29058" y="1643050"/>
            <a:ext cx="4929222" cy="492922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/>
              <a:t>Иван Петрович Аргунов</a:t>
            </a:r>
            <a:r>
              <a:rPr lang="ru-RU" dirty="0" smtClean="0"/>
              <a:t> (1729-1802). Учился, возможно, у двоюродного брата - Фёдора Леонтьевича </a:t>
            </a:r>
            <a:r>
              <a:rPr lang="ru-RU" dirty="0" err="1" smtClean="0"/>
              <a:t>Аргунова</a:t>
            </a:r>
            <a:r>
              <a:rPr lang="ru-RU" dirty="0" smtClean="0"/>
              <a:t> и у Г. К. </a:t>
            </a:r>
            <a:r>
              <a:rPr lang="ru-RU" dirty="0" err="1" smtClean="0"/>
              <a:t>Гроота</a:t>
            </a:r>
            <a:r>
              <a:rPr lang="ru-RU" dirty="0" smtClean="0"/>
              <a:t>. Автор парадных портретов, в которых широко использованы приёмы </a:t>
            </a:r>
            <a:r>
              <a:rPr lang="ru-RU" b="1" dirty="0" smtClean="0"/>
              <a:t>искусства</a:t>
            </a:r>
            <a:r>
              <a:rPr lang="ru-RU" dirty="0" smtClean="0"/>
              <a:t> </a:t>
            </a:r>
            <a:r>
              <a:rPr lang="ru-RU" b="1" dirty="0" smtClean="0"/>
              <a:t>барокко </a:t>
            </a:r>
            <a:r>
              <a:rPr lang="ru-RU" dirty="0" smtClean="0"/>
              <a:t>(посмертные портреты Б. П. и А. П. Шереметевых, 1768, - оба в </a:t>
            </a:r>
            <a:r>
              <a:rPr lang="ru-RU" b="1" dirty="0" smtClean="0"/>
              <a:t>Музее</a:t>
            </a:r>
            <a:r>
              <a:rPr lang="ru-RU" dirty="0" smtClean="0"/>
              <a:t> керамики и Усадьбе Кусково XVIII в.", </a:t>
            </a:r>
            <a:r>
              <a:rPr lang="ru-RU" b="1" dirty="0" smtClean="0"/>
              <a:t>Москва</a:t>
            </a:r>
            <a:r>
              <a:rPr lang="ru-RU" dirty="0" smtClean="0"/>
              <a:t>); один из родоначальников камерного портрета в </a:t>
            </a:r>
            <a:r>
              <a:rPr lang="ru-RU" b="1" dirty="0" smtClean="0"/>
              <a:t>России</a:t>
            </a:r>
            <a:r>
              <a:rPr lang="ru-RU" dirty="0" smtClean="0"/>
              <a:t> (портреты К. А. и X. М. Хрипуновых, 1757, - оба в Останкинском дворце-музее творчества крепостных, Москва).</a:t>
            </a:r>
            <a:endParaRPr lang="ru-RU" dirty="0"/>
          </a:p>
        </p:txBody>
      </p:sp>
      <p:pic>
        <p:nvPicPr>
          <p:cNvPr id="32770" name="Picture 2" descr="И. П. Аргунов: 83 x 64 (овал) см. Холст, масло. Россия. Санкт-Петербург. Государственный Русский музей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571868" cy="4778419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2643206" cy="2014534"/>
          </a:xfrm>
        </p:spPr>
        <p:txBody>
          <a:bodyPr/>
          <a:lstStyle/>
          <a:p>
            <a:pPr algn="ctr"/>
            <a:r>
              <a:rPr lang="ru-RU" dirty="0" smtClean="0"/>
              <a:t>Портрет княгини Екатерины Александровны Лобановой-Ростовской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2786058"/>
            <a:ext cx="2362200" cy="3340105"/>
          </a:xfrm>
        </p:spPr>
        <p:txBody>
          <a:bodyPr/>
          <a:lstStyle/>
          <a:p>
            <a:pPr algn="ctr"/>
            <a:r>
              <a:rPr lang="ru-RU" sz="2000" dirty="0" smtClean="0"/>
              <a:t>1754 </a:t>
            </a:r>
          </a:p>
          <a:p>
            <a:pPr algn="ctr"/>
            <a:r>
              <a:rPr lang="ru-RU" sz="2000" dirty="0" smtClean="0"/>
              <a:t>81,5 </a:t>
            </a:r>
            <a:r>
              <a:rPr lang="ru-RU" sz="2000" dirty="0" err="1" smtClean="0"/>
              <a:t>x</a:t>
            </a:r>
            <a:r>
              <a:rPr lang="ru-RU" sz="2000" dirty="0" smtClean="0"/>
              <a:t> 62,5 см</a:t>
            </a:r>
            <a:br>
              <a:rPr lang="ru-RU" sz="2000" dirty="0" smtClean="0"/>
            </a:br>
            <a:r>
              <a:rPr lang="ru-RU" sz="2000" dirty="0" smtClean="0"/>
              <a:t>Холст, </a:t>
            </a:r>
            <a:r>
              <a:rPr lang="ru-RU" sz="2000" dirty="0" smtClean="0"/>
              <a:t>масло</a:t>
            </a:r>
          </a:p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Россия</a:t>
            </a:r>
            <a:br>
              <a:rPr lang="ru-RU" sz="2000" dirty="0" smtClean="0"/>
            </a:br>
            <a:r>
              <a:rPr lang="ru-RU" sz="2000" dirty="0" smtClean="0"/>
              <a:t>Санкт-Петербург </a:t>
            </a:r>
            <a:endParaRPr lang="ru-RU" sz="2000" dirty="0" smtClean="0"/>
          </a:p>
          <a:p>
            <a:pPr algn="ctr"/>
            <a:r>
              <a:rPr lang="ru-RU" sz="2000" dirty="0" smtClean="0"/>
              <a:t>Государственный Русский музей</a:t>
            </a:r>
          </a:p>
          <a:p>
            <a:endParaRPr lang="ru-RU" dirty="0"/>
          </a:p>
        </p:txBody>
      </p:sp>
      <p:pic>
        <p:nvPicPr>
          <p:cNvPr id="35842" name="Picture 2" descr="Портрет княгини Екатерины Александровны Лобановой-Ростовской 1754 - 81,5 x 62,5 смХолст, маслоРоссияСанкт-Петербург. Государственный Русский музей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07513" y="685800"/>
            <a:ext cx="3672173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2505076" cy="2014534"/>
          </a:xfrm>
        </p:spPr>
        <p:txBody>
          <a:bodyPr/>
          <a:lstStyle/>
          <a:p>
            <a:pPr algn="ctr"/>
            <a:r>
              <a:rPr lang="ru-RU" dirty="0" smtClean="0"/>
              <a:t>Портрет княгини Варвары Алексеевны Шереметьевой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2786058"/>
            <a:ext cx="2362200" cy="3768733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1760</a:t>
            </a:r>
          </a:p>
          <a:p>
            <a:pPr algn="ctr"/>
            <a:r>
              <a:rPr lang="ru-RU" sz="2400" dirty="0" smtClean="0"/>
              <a:t>92 </a:t>
            </a:r>
            <a:r>
              <a:rPr lang="ru-RU" sz="2400" dirty="0" err="1" smtClean="0"/>
              <a:t>x</a:t>
            </a:r>
            <a:r>
              <a:rPr lang="ru-RU" sz="2400" dirty="0" smtClean="0"/>
              <a:t> 73,5 см</a:t>
            </a:r>
            <a:br>
              <a:rPr lang="ru-RU" sz="2400" dirty="0" smtClean="0"/>
            </a:br>
            <a:r>
              <a:rPr lang="ru-RU" sz="2400" dirty="0" smtClean="0"/>
              <a:t>Холст, масло</a:t>
            </a:r>
            <a:br>
              <a:rPr lang="ru-RU" sz="2400" dirty="0" smtClean="0"/>
            </a:br>
            <a:r>
              <a:rPr lang="ru-RU" sz="2400" dirty="0" smtClean="0"/>
              <a:t>Россия</a:t>
            </a:r>
            <a:br>
              <a:rPr lang="ru-RU" sz="2400" dirty="0" smtClean="0"/>
            </a:br>
            <a:r>
              <a:rPr lang="ru-RU" sz="2400" dirty="0" smtClean="0"/>
              <a:t>Москва</a:t>
            </a:r>
            <a:endParaRPr lang="ru-RU" sz="2400" dirty="0" smtClean="0"/>
          </a:p>
          <a:p>
            <a:pPr algn="ctr"/>
            <a:r>
              <a:rPr lang="ru-RU" sz="2400" dirty="0" smtClean="0"/>
              <a:t>Московский музей-усадьба "Останкино"</a:t>
            </a:r>
          </a:p>
          <a:p>
            <a:endParaRPr lang="ru-RU" dirty="0"/>
          </a:p>
        </p:txBody>
      </p:sp>
      <p:pic>
        <p:nvPicPr>
          <p:cNvPr id="38914" name="Picture 2" descr="Портрет княгини Варвары Алексеевны Шереметьевой 1760 - 92 x 73,5 смХолст, маслоРоссияМосква. Московский музей-усадьба &quot;Останкино&quot;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80961" y="685800"/>
            <a:ext cx="4125278" cy="5410200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</TotalTime>
  <Words>139</Words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Портретная живопись</vt:lpstr>
      <vt:lpstr>Матвеев Андрей Матвеевич</vt:lpstr>
      <vt:lpstr>Творчество Матвеева</vt:lpstr>
      <vt:lpstr>Портрет Петра I</vt:lpstr>
      <vt:lpstr>Портрет княгини  А.П. Голицыной</vt:lpstr>
      <vt:lpstr>Автопортрет с женой Ириной Степановной</vt:lpstr>
      <vt:lpstr>Иван Петрович Аргунов </vt:lpstr>
      <vt:lpstr>Портрет княгини Екатерины Александровны Лобановой-Ростовской</vt:lpstr>
      <vt:lpstr>Портрет княгини Варвары Алексеевны Шереметьевой</vt:lpstr>
      <vt:lpstr>Портрет графа Н.П.Шереметьева  в детстве</vt:lpstr>
      <vt:lpstr>Портрет Екатерины II</vt:lpstr>
      <vt:lpstr>Портрет князя И. П. Голицына </vt:lpstr>
      <vt:lpstr>Неизвестная в русском костюме</vt:lpstr>
      <vt:lpstr>Портрет императрицы Елизаветы Петровны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Портретная живопись.</dc:title>
  <cp:lastModifiedBy>учитель</cp:lastModifiedBy>
  <cp:revision>8</cp:revision>
  <dcterms:modified xsi:type="dcterms:W3CDTF">2016-11-30T06:26:24Z</dcterms:modified>
</cp:coreProperties>
</file>