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27"/>
  </p:notesMasterIdLst>
  <p:sldIdLst>
    <p:sldId id="275" r:id="rId2"/>
    <p:sldId id="276" r:id="rId3"/>
    <p:sldId id="268" r:id="rId4"/>
    <p:sldId id="269" r:id="rId5"/>
    <p:sldId id="270" r:id="rId6"/>
    <p:sldId id="256" r:id="rId7"/>
    <p:sldId id="257" r:id="rId8"/>
    <p:sldId id="260" r:id="rId9"/>
    <p:sldId id="259" r:id="rId10"/>
    <p:sldId id="258" r:id="rId11"/>
    <p:sldId id="261" r:id="rId12"/>
    <p:sldId id="262" r:id="rId13"/>
    <p:sldId id="266" r:id="rId14"/>
    <p:sldId id="263" r:id="rId15"/>
    <p:sldId id="279" r:id="rId16"/>
    <p:sldId id="271" r:id="rId17"/>
    <p:sldId id="265" r:id="rId18"/>
    <p:sldId id="267" r:id="rId19"/>
    <p:sldId id="273" r:id="rId20"/>
    <p:sldId id="274" r:id="rId21"/>
    <p:sldId id="272" r:id="rId22"/>
    <p:sldId id="277" r:id="rId23"/>
    <p:sldId id="278" r:id="rId24"/>
    <p:sldId id="280" r:id="rId25"/>
    <p:sldId id="281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00"/>
    <a:srgbClr val="DDFBAB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422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0DE5C070-1DBB-4502-8A17-A7775AE6C05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031961-7E37-44E5-9294-A5E3EE4EB041}" type="slidenum">
              <a:rPr lang="ru-RU"/>
              <a:pPr/>
              <a:t>9</a:t>
            </a:fld>
            <a:endParaRPr lang="ru-RU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2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66563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6564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44083" y="2368"/>
                </a:cxn>
                <a:cxn ang="0">
                  <a:pos x="64000" y="32000"/>
                </a:cxn>
                <a:cxn ang="0">
                  <a:pos x="44083" y="61631"/>
                </a:cxn>
                <a:cxn ang="0">
                  <a:pos x="44083" y="61631"/>
                </a:cxn>
                <a:cxn ang="0">
                  <a:pos x="44082" y="61631"/>
                </a:cxn>
                <a:cxn ang="0">
                  <a:pos x="44083" y="61632"/>
                </a:cxn>
                <a:cxn ang="0">
                  <a:pos x="44083" y="2368"/>
                </a:cxn>
                <a:cxn ang="0">
                  <a:pos x="44082" y="2368"/>
                </a:cxn>
                <a:cxn ang="0">
                  <a:pos x="44083" y="2368"/>
                </a:cxn>
              </a:cxnLst>
              <a:rect l="T13" t="T15" r="T17" b="T19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/>
            </a:p>
          </p:txBody>
        </p:sp>
        <p:sp>
          <p:nvSpPr>
            <p:cNvPr id="66565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994" y="6246"/>
                </a:cxn>
                <a:cxn ang="0">
                  <a:pos x="64000" y="32000"/>
                </a:cxn>
                <a:cxn ang="0">
                  <a:pos x="50994" y="57753"/>
                </a:cxn>
                <a:cxn ang="0">
                  <a:pos x="50994" y="57753"/>
                </a:cxn>
                <a:cxn ang="0">
                  <a:pos x="50993" y="57753"/>
                </a:cxn>
                <a:cxn ang="0">
                  <a:pos x="50994" y="57754"/>
                </a:cxn>
                <a:cxn ang="0">
                  <a:pos x="50994" y="6246"/>
                </a:cxn>
                <a:cxn ang="0">
                  <a:pos x="50993" y="6246"/>
                </a:cxn>
                <a:cxn ang="0">
                  <a:pos x="50994" y="6246"/>
                </a:cxn>
              </a:cxnLst>
              <a:rect l="T13" t="T15" r="T17" b="T19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Arial" charset="0"/>
              </a:endParaRPr>
            </a:p>
          </p:txBody>
        </p:sp>
      </p:grpSp>
      <p:sp>
        <p:nvSpPr>
          <p:cNvPr id="6656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656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6568" name="Rectangle 8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6569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6570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ABECB24-A2CE-4C14-BC1F-485DFCA9A5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09BB12-D52D-451B-9391-42198B425C1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3A1CA5-A09F-4CA7-B384-03FD32ED79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1370013" y="1827213"/>
            <a:ext cx="7313612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161FEAA-8DE1-46C2-A0EA-9C49248A1D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F2AEE2F-AD6D-43DB-AA90-CE201CCF66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FF5110-D098-4DD1-8B1E-6EC7C2B5B2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E36E1-A6E0-47CB-9EF4-59AEC59FC7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1B915A-CEF0-4FFC-AE55-CCC1598A36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515B74-4B21-4ADC-84FA-5CB5F9F608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3E57E3-B5AF-48B6-9FEF-368C1D783A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846390-9C68-455E-A111-633089C0F9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176A47-DC88-4322-A7F6-79FE4C1CD7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01ECD0-A01C-4BEA-9F77-9A697BDF65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FBAB"/>
            </a:gs>
            <a:gs pos="100000">
              <a:schemeClr val="accent2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65539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296" y="5746"/>
                </a:cxn>
                <a:cxn ang="0">
                  <a:pos x="64000" y="32000"/>
                </a:cxn>
                <a:cxn ang="0">
                  <a:pos x="50296" y="58253"/>
                </a:cxn>
                <a:cxn ang="0">
                  <a:pos x="50296" y="58253"/>
                </a:cxn>
                <a:cxn ang="0">
                  <a:pos x="50295" y="58253"/>
                </a:cxn>
                <a:cxn ang="0">
                  <a:pos x="50296" y="58254"/>
                </a:cxn>
                <a:cxn ang="0">
                  <a:pos x="50296" y="5746"/>
                </a:cxn>
                <a:cxn ang="0">
                  <a:pos x="50295" y="5746"/>
                </a:cxn>
                <a:cxn ang="0">
                  <a:pos x="50296" y="5746"/>
                </a:cxn>
              </a:cxnLst>
              <a:rect l="T13" t="T15" r="T17" b="T19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/>
            </a:p>
          </p:txBody>
        </p:sp>
        <p:sp>
          <p:nvSpPr>
            <p:cNvPr id="65540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077" y="5595"/>
                </a:cxn>
                <a:cxn ang="0">
                  <a:pos x="64000" y="32000"/>
                </a:cxn>
                <a:cxn ang="0">
                  <a:pos x="50077" y="58404"/>
                </a:cxn>
                <a:cxn ang="0">
                  <a:pos x="50077" y="58404"/>
                </a:cxn>
                <a:cxn ang="0">
                  <a:pos x="50076" y="58404"/>
                </a:cxn>
                <a:cxn ang="0">
                  <a:pos x="50077" y="58405"/>
                </a:cxn>
                <a:cxn ang="0">
                  <a:pos x="50077" y="5595"/>
                </a:cxn>
                <a:cxn ang="0">
                  <a:pos x="50076" y="5595"/>
                </a:cxn>
                <a:cxn ang="0">
                  <a:pos x="50077" y="5595"/>
                </a:cxn>
              </a:cxnLst>
              <a:rect l="T13" t="T15" r="T17" b="T19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65541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554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554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55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55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fld id="{DE5CD459-19EF-4A89-AB18-E58F6125B32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files.school-collection.edu.ru/dlrstore/4fb5d71a-0f92-f572-8812-927f99e7225a/index.htm" TargetMode="External"/><Relationship Id="rId3" Type="http://schemas.openxmlformats.org/officeDocument/2006/relationships/hyperlink" Target="http://files.school-collection.edu.ru/dlrstore/47b6b935-e53f-0d83-0d73-21b9a37b598e/index.htm" TargetMode="External"/><Relationship Id="rId7" Type="http://schemas.openxmlformats.org/officeDocument/2006/relationships/slide" Target="slide2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.school-collection.edu.ru/dlrstore/5023877d-1f9c-f104-5d02-e72d79b59a32/index.htm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.school-collection.edu.ru/dlrstore/dba8515e-6b19-004a-12e6-d3b8702c7203/00119989940289406.htm" TargetMode="External"/><Relationship Id="rId7" Type="http://schemas.openxmlformats.org/officeDocument/2006/relationships/hyperlink" Target="http://files.school-collection.edu.ru/dlrstore/06567473-ce3c-71a1-62c8-a8e2f7654518/00119985619750945.htm" TargetMode="External"/><Relationship Id="rId2" Type="http://schemas.openxmlformats.org/officeDocument/2006/relationships/hyperlink" Target="http://files.school-collection.edu.ru/dlrstore/34e7d075-5dc1-349e-d059-c6b59e7ca1e5/00119994045975914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iles.school-collection.edu.ru/dlrstore/e6aa1c54-c23e-fe1d-d228-721db85f2390/00119994094023214.htm" TargetMode="External"/><Relationship Id="rId5" Type="http://schemas.openxmlformats.org/officeDocument/2006/relationships/hyperlink" Target="http://files.school-collection.edu.ru/dlrstore/136a3f5e-0b34-0a5b-3398-1b77066f35ec/00119994368666682.htm" TargetMode="External"/><Relationship Id="rId4" Type="http://schemas.openxmlformats.org/officeDocument/2006/relationships/hyperlink" Target="http://files.school-collection.edu.ru/dlrstore/e82781c7-07a6-10b9-9fff-bf805751f37e/00119994130570386.htm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WordArt 4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908175" y="260350"/>
            <a:ext cx="5316538" cy="27559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Бензол.Строение.</a:t>
            </a:r>
          </a:p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Свойства. Получение</a:t>
            </a:r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5435600" y="5013325"/>
            <a:ext cx="3311525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/>
              <a:t>Презентация учителя </a:t>
            </a:r>
            <a:r>
              <a:rPr lang="ru-RU" dirty="0" smtClean="0"/>
              <a:t>химии</a:t>
            </a:r>
          </a:p>
          <a:p>
            <a:pPr algn="ctr">
              <a:spcBef>
                <a:spcPct val="50000"/>
              </a:spcBef>
            </a:pPr>
            <a:r>
              <a:rPr lang="ru-RU" dirty="0" smtClean="0"/>
              <a:t>Снетковой Л.А.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684213" y="2133600"/>
            <a:ext cx="3816350" cy="4073525"/>
          </a:xfrm>
          <a:prstGeom prst="rect">
            <a:avLst/>
          </a:prstGeom>
          <a:noFill/>
          <a:ln w="9525">
            <a:solidFill>
              <a:srgbClr val="660033"/>
            </a:solidFill>
            <a:miter lim="800000"/>
            <a:headEnd/>
            <a:tailEnd/>
          </a:ln>
          <a:effectLst>
            <a:prstShdw prst="shdw17" dist="17961" dir="2700000">
              <a:srgbClr val="660033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r>
              <a:rPr lang="ru-RU" sz="1600" b="1">
                <a:latin typeface="Garamond" pitchFamily="18" charset="0"/>
              </a:rPr>
              <a:t>Бензол и его ближайшие гомологи – бесцветные жидкие вещества, нерастворимые в воде, но хорошо растворяющиеся во многих органических жидкостях. Легче воды. Огнеопасны. </a:t>
            </a:r>
          </a:p>
          <a:p>
            <a:endParaRPr lang="ru-RU" sz="1600" b="1">
              <a:latin typeface="Garamond" pitchFamily="18" charset="0"/>
            </a:endParaRPr>
          </a:p>
          <a:p>
            <a:endParaRPr lang="ru-RU" sz="1600" b="1">
              <a:latin typeface="Garamond" pitchFamily="18" charset="0"/>
            </a:endParaRPr>
          </a:p>
          <a:p>
            <a:endParaRPr lang="ru-RU" sz="1600" b="1">
              <a:latin typeface="Garamond" pitchFamily="18" charset="0"/>
            </a:endParaRPr>
          </a:p>
          <a:p>
            <a:endParaRPr lang="ru-RU" sz="1600" b="1">
              <a:latin typeface="Garamond" pitchFamily="18" charset="0"/>
            </a:endParaRPr>
          </a:p>
          <a:p>
            <a:endParaRPr lang="ru-RU" sz="1600" b="1">
              <a:latin typeface="Garamond" pitchFamily="18" charset="0"/>
            </a:endParaRPr>
          </a:p>
          <a:p>
            <a:endParaRPr lang="ru-RU" sz="1600" b="1">
              <a:latin typeface="Garamond" pitchFamily="18" charset="0"/>
            </a:endParaRPr>
          </a:p>
          <a:p>
            <a:endParaRPr lang="ru-RU" sz="1600" b="1">
              <a:latin typeface="Garamond" pitchFamily="18" charset="0"/>
            </a:endParaRPr>
          </a:p>
          <a:p>
            <a:endParaRPr lang="ru-RU" sz="1600" b="1">
              <a:latin typeface="Garamond" pitchFamily="18" charset="0"/>
            </a:endParaRPr>
          </a:p>
          <a:p>
            <a:r>
              <a:rPr lang="ru-RU" b="1" i="1">
                <a:latin typeface="Garamond" pitchFamily="18" charset="0"/>
              </a:rPr>
              <a:t>Бензол токсичен (вызывает заболевание крови – лейкемию).</a:t>
            </a: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4498975" y="2133600"/>
            <a:ext cx="4645025" cy="4133850"/>
          </a:xfrm>
          <a:prstGeom prst="rect">
            <a:avLst/>
          </a:prstGeom>
          <a:noFill/>
          <a:ln w="9525">
            <a:solidFill>
              <a:srgbClr val="660033"/>
            </a:solidFill>
            <a:miter lim="800000"/>
            <a:headEnd/>
            <a:tailEnd/>
          </a:ln>
          <a:effectLst>
            <a:prstShdw prst="shdw17" dist="17961" dir="2700000">
              <a:srgbClr val="660033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r>
              <a:rPr lang="ru-RU" sz="1600" b="1">
                <a:latin typeface="Garamond" pitchFamily="18" charset="0"/>
              </a:rPr>
              <a:t>Бензол, как и все арены, отличается от предельных и непредельных углеводородов. Делокализация шести p-электронов в циклической системе молекулы обусловливает повышенную устойчивость (ароматичность) бензола и его гомологов.</a:t>
            </a:r>
          </a:p>
          <a:p>
            <a:endParaRPr lang="ru-RU" sz="1600" b="1">
              <a:latin typeface="Garamond" pitchFamily="18" charset="0"/>
            </a:endParaRPr>
          </a:p>
          <a:p>
            <a:r>
              <a:rPr lang="ru-RU" sz="1600" b="1">
                <a:latin typeface="Garamond" pitchFamily="18" charset="0"/>
              </a:rPr>
              <a:t>Поэтому арены не склонны вступать в реакции присоединения или окисления, которые ведут к нарушению ароматичности.</a:t>
            </a:r>
          </a:p>
          <a:p>
            <a:endParaRPr lang="ru-RU" sz="1600" b="1">
              <a:latin typeface="Garamond" pitchFamily="18" charset="0"/>
            </a:endParaRPr>
          </a:p>
          <a:p>
            <a:endParaRPr lang="ru-RU" sz="1600" b="1">
              <a:latin typeface="Garamond" pitchFamily="18" charset="0"/>
            </a:endParaRPr>
          </a:p>
          <a:p>
            <a:r>
              <a:rPr lang="ru-RU" b="1" i="1">
                <a:latin typeface="Garamond" pitchFamily="18" charset="0"/>
              </a:rPr>
              <a:t>Для аренов наиболее характерны реакции, идущие с сохранением ароматической системы, а именно - реакции замещения атомов водорода, связанных с циклом.</a:t>
            </a:r>
          </a:p>
        </p:txBody>
      </p:sp>
      <p:sp>
        <p:nvSpPr>
          <p:cNvPr id="20494" name="AutoShape 14"/>
          <p:cNvSpPr>
            <a:spLocks noChangeArrowheads="1"/>
          </p:cNvSpPr>
          <p:nvPr/>
        </p:nvSpPr>
        <p:spPr bwMode="auto">
          <a:xfrm>
            <a:off x="4787900" y="981075"/>
            <a:ext cx="3881438" cy="1143000"/>
          </a:xfrm>
          <a:prstGeom prst="roundRect">
            <a:avLst>
              <a:gd name="adj" fmla="val 21667"/>
            </a:avLst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anchor="b">
            <a:flatTx/>
          </a:bodyPr>
          <a:lstStyle/>
          <a:p>
            <a:pPr algn="ctr"/>
            <a:r>
              <a:rPr lang="ru-RU" sz="3200" b="1">
                <a:solidFill>
                  <a:schemeClr val="tx2"/>
                </a:solidFill>
                <a:latin typeface="Garamond" pitchFamily="18" charset="0"/>
              </a:rPr>
              <a:t>ХИМИЧЕСКИЕ</a:t>
            </a:r>
            <a:br>
              <a:rPr lang="ru-RU" sz="3200" b="1">
                <a:solidFill>
                  <a:schemeClr val="tx2"/>
                </a:solidFill>
                <a:latin typeface="Garamond" pitchFamily="18" charset="0"/>
              </a:rPr>
            </a:br>
            <a:r>
              <a:rPr lang="ru-RU" sz="3200" b="1">
                <a:solidFill>
                  <a:schemeClr val="tx2"/>
                </a:solidFill>
                <a:latin typeface="Garamond" pitchFamily="18" charset="0"/>
              </a:rPr>
              <a:t>СВОЙСТВА</a:t>
            </a:r>
          </a:p>
        </p:txBody>
      </p:sp>
      <p:sp>
        <p:nvSpPr>
          <p:cNvPr id="20496" name="AutoShape 16"/>
          <p:cNvSpPr>
            <a:spLocks noChangeArrowheads="1"/>
          </p:cNvSpPr>
          <p:nvPr/>
        </p:nvSpPr>
        <p:spPr bwMode="auto">
          <a:xfrm>
            <a:off x="684213" y="981075"/>
            <a:ext cx="3881437" cy="1143000"/>
          </a:xfrm>
          <a:prstGeom prst="roundRect">
            <a:avLst>
              <a:gd name="adj" fmla="val 21667"/>
            </a:avLst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scene3d>
            <a:camera prst="legacyPerspectiveTop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anchor="b">
            <a:flatTx/>
          </a:bodyPr>
          <a:lstStyle/>
          <a:p>
            <a:pPr algn="ctr"/>
            <a:r>
              <a:rPr lang="ru-RU" sz="3200" b="1">
                <a:solidFill>
                  <a:schemeClr val="tx2"/>
                </a:solidFill>
                <a:latin typeface="Garamond" pitchFamily="18" charset="0"/>
              </a:rPr>
              <a:t>ФИЗИЧЕСКИЕ</a:t>
            </a:r>
            <a:br>
              <a:rPr lang="ru-RU" sz="3200" b="1">
                <a:solidFill>
                  <a:schemeClr val="tx2"/>
                </a:solidFill>
                <a:latin typeface="Garamond" pitchFamily="18" charset="0"/>
              </a:rPr>
            </a:br>
            <a:r>
              <a:rPr lang="ru-RU" sz="3200" b="1">
                <a:solidFill>
                  <a:schemeClr val="tx2"/>
                </a:solidFill>
                <a:latin typeface="Garamond" pitchFamily="18" charset="0"/>
              </a:rPr>
              <a:t>СВОЙСТВА</a:t>
            </a:r>
          </a:p>
        </p:txBody>
      </p:sp>
      <p:sp>
        <p:nvSpPr>
          <p:cNvPr id="20497" name="AutoShape 17"/>
          <p:cNvSpPr>
            <a:spLocks noChangeArrowheads="1"/>
          </p:cNvSpPr>
          <p:nvPr/>
        </p:nvSpPr>
        <p:spPr bwMode="auto">
          <a:xfrm>
            <a:off x="4067175" y="6308725"/>
            <a:ext cx="576263" cy="549275"/>
          </a:xfrm>
          <a:prstGeom prst="curvedRightArrow">
            <a:avLst>
              <a:gd name="adj1" fmla="val 20000"/>
              <a:gd name="adj2" fmla="val 40000"/>
              <a:gd name="adj3" fmla="val 3497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498" name="AutoShape 1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932363" y="6453188"/>
            <a:ext cx="3743325" cy="28892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Продолжение следует…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2051050" y="2276475"/>
            <a:ext cx="48847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Галогенирование. Хлорирование бензола</a:t>
            </a:r>
          </a:p>
        </p:txBody>
      </p:sp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 r="31" b="34087"/>
          <a:stretch>
            <a:fillRect/>
          </a:stretch>
        </p:blipFill>
        <p:spPr bwMode="auto">
          <a:xfrm>
            <a:off x="1476375" y="3500438"/>
            <a:ext cx="53276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733425" y="2708275"/>
            <a:ext cx="8467725" cy="650875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660033"/>
                </a:solidFill>
                <a:latin typeface="Garamond" pitchFamily="18" charset="0"/>
                <a:hlinkClick r:id="rId3"/>
              </a:rPr>
              <a:t>Посмотрите аналогичные видеоопыты и попробуйте самостоятельно закончить </a:t>
            </a:r>
          </a:p>
          <a:p>
            <a:r>
              <a:rPr lang="ru-RU" b="1">
                <a:solidFill>
                  <a:srgbClr val="660033"/>
                </a:solidFill>
                <a:latin typeface="Garamond" pitchFamily="18" charset="0"/>
                <a:hlinkClick r:id="rId3"/>
              </a:rPr>
              <a:t>эту реакцию </a:t>
            </a:r>
            <a:r>
              <a:rPr lang="ru-RU" b="1" i="1" u="sng">
                <a:solidFill>
                  <a:srgbClr val="660033"/>
                </a:solidFill>
                <a:latin typeface="Garamond" pitchFamily="18" charset="0"/>
                <a:hlinkClick r:id="rId3"/>
              </a:rPr>
              <a:t>замещения!</a:t>
            </a:r>
            <a:endParaRPr lang="ru-RU" b="1" i="1" u="sng">
              <a:solidFill>
                <a:srgbClr val="660033"/>
              </a:solidFill>
              <a:latin typeface="Garamond" pitchFamily="18" charset="0"/>
            </a:endParaRPr>
          </a:p>
        </p:txBody>
      </p:sp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429000"/>
            <a:ext cx="1079500" cy="800100"/>
          </a:xfrm>
          <a:prstGeom prst="rect">
            <a:avLst/>
          </a:prstGeom>
          <a:noFill/>
        </p:spPr>
      </p:pic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0" y="765175"/>
            <a:ext cx="94678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РЕАКЦИИ ЗАМЕЩЕНИЯ </a:t>
            </a:r>
          </a:p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В БЕНЗОЛЬНОМ КОЛЬЦЕ</a:t>
            </a:r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2870200" y="4197350"/>
            <a:ext cx="2544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Нитрование бензола</a:t>
            </a:r>
          </a:p>
        </p:txBody>
      </p:sp>
      <p:pic>
        <p:nvPicPr>
          <p:cNvPr id="27660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76375" y="4508500"/>
            <a:ext cx="5327650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61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4581525"/>
            <a:ext cx="1368425" cy="766763"/>
          </a:xfrm>
          <a:prstGeom prst="rect">
            <a:avLst/>
          </a:prstGeom>
          <a:noFill/>
        </p:spPr>
      </p:pic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1979613" y="5445125"/>
            <a:ext cx="4765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Алкилирование (реакция Фриделя-Крафтса</a:t>
            </a: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  <a:latin typeface="Garamond" pitchFamily="18" charset="0"/>
              </a:rPr>
              <a:t>)</a:t>
            </a:r>
          </a:p>
        </p:txBody>
      </p:sp>
      <p:pic>
        <p:nvPicPr>
          <p:cNvPr id="27663" name="Picture 15"/>
          <p:cNvPicPr>
            <a:picLocks noChangeAspect="1" noChangeArrowheads="1"/>
          </p:cNvPicPr>
          <p:nvPr/>
        </p:nvPicPr>
        <p:blipFill>
          <a:blip r:embed="rId6"/>
          <a:srcRect b="25954"/>
          <a:stretch>
            <a:fillRect/>
          </a:stretch>
        </p:blipFill>
        <p:spPr bwMode="auto">
          <a:xfrm>
            <a:off x="1476375" y="5805488"/>
            <a:ext cx="532765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64" name="Picture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5805488"/>
            <a:ext cx="1150938" cy="719137"/>
          </a:xfrm>
          <a:prstGeom prst="rect">
            <a:avLst/>
          </a:prstGeom>
          <a:noFill/>
        </p:spPr>
      </p:pic>
      <p:sp>
        <p:nvSpPr>
          <p:cNvPr id="27665" name="AutoShape 1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95288" y="6308725"/>
            <a:ext cx="576262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66" name="AutoShape 1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576263" cy="2889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67" name="AutoShape 19"/>
          <p:cNvSpPr>
            <a:spLocks noChangeArrowheads="1"/>
          </p:cNvSpPr>
          <p:nvPr/>
        </p:nvSpPr>
        <p:spPr bwMode="auto">
          <a:xfrm>
            <a:off x="6877050" y="3357563"/>
            <a:ext cx="792163" cy="431800"/>
          </a:xfrm>
          <a:prstGeom prst="curvedDownArrow">
            <a:avLst>
              <a:gd name="adj1" fmla="val 36691"/>
              <a:gd name="adj2" fmla="val 73382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68" name="AutoShape 20"/>
          <p:cNvSpPr>
            <a:spLocks noChangeArrowheads="1"/>
          </p:cNvSpPr>
          <p:nvPr/>
        </p:nvSpPr>
        <p:spPr bwMode="auto">
          <a:xfrm>
            <a:off x="6948488" y="4508500"/>
            <a:ext cx="792162" cy="431800"/>
          </a:xfrm>
          <a:prstGeom prst="curvedDownArrow">
            <a:avLst>
              <a:gd name="adj1" fmla="val 36691"/>
              <a:gd name="adj2" fmla="val 73382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70" name="AutoShape 2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77050" y="3860800"/>
            <a:ext cx="2266950" cy="28892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Garamond" pitchFamily="18" charset="0"/>
                <a:hlinkClick r:id="rId7" action="ppaction://hlinksldjump"/>
              </a:rPr>
              <a:t>подробности здесь</a:t>
            </a:r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Garamond" pitchFamily="18" charset="0"/>
            </a:endParaRPr>
          </a:p>
        </p:txBody>
      </p:sp>
      <p:sp>
        <p:nvSpPr>
          <p:cNvPr id="27671" name="AutoShape 2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77050" y="5013325"/>
            <a:ext cx="2266950" cy="28892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Garamond" pitchFamily="18" charset="0"/>
                <a:hlinkClick r:id="rId8"/>
              </a:rPr>
              <a:t>подробности здесь</a:t>
            </a:r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7" grpId="0" animBg="1"/>
      <p:bldP spid="27668" grpId="0" animBg="1"/>
      <p:bldP spid="27670" grpId="0" animBg="1"/>
      <p:bldP spid="2767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1403350" y="333375"/>
            <a:ext cx="63357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РЕАКЦИИ ПРИСОЕДИНЕНИЯ</a:t>
            </a:r>
            <a:r>
              <a:rPr lang="ru-RU" sz="3200" b="1">
                <a:solidFill>
                  <a:schemeClr val="tx2"/>
                </a:solidFill>
                <a:latin typeface="Garamond" pitchFamily="18" charset="0"/>
              </a:rPr>
              <a:t> 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2987675" y="1628775"/>
            <a:ext cx="3290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Гидрирование бензола</a:t>
            </a:r>
          </a:p>
        </p:txBody>
      </p:sp>
      <p:sp>
        <p:nvSpPr>
          <p:cNvPr id="28698" name="Text Box 26"/>
          <p:cNvSpPr txBox="1">
            <a:spLocks noChangeArrowheads="1"/>
          </p:cNvSpPr>
          <p:nvPr/>
        </p:nvSpPr>
        <p:spPr bwMode="auto">
          <a:xfrm>
            <a:off x="2195513" y="25654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28699" name="Line 27"/>
          <p:cNvSpPr>
            <a:spLocks noChangeShapeType="1"/>
          </p:cNvSpPr>
          <p:nvPr/>
        </p:nvSpPr>
        <p:spPr bwMode="auto">
          <a:xfrm flipH="1">
            <a:off x="1763713" y="2997200"/>
            <a:ext cx="5048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700" name="Freeform 28"/>
          <p:cNvSpPr>
            <a:spLocks/>
          </p:cNvSpPr>
          <p:nvPr/>
        </p:nvSpPr>
        <p:spPr bwMode="auto">
          <a:xfrm rot="-1399215">
            <a:off x="2555875" y="2924175"/>
            <a:ext cx="284163" cy="4365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701" name="Text Box 29"/>
          <p:cNvSpPr txBox="1">
            <a:spLocks noChangeArrowheads="1"/>
          </p:cNvSpPr>
          <p:nvPr/>
        </p:nvSpPr>
        <p:spPr bwMode="auto">
          <a:xfrm>
            <a:off x="2771775" y="32131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28702" name="Text Box 30"/>
          <p:cNvSpPr txBox="1">
            <a:spLocks noChangeArrowheads="1"/>
          </p:cNvSpPr>
          <p:nvPr/>
        </p:nvSpPr>
        <p:spPr bwMode="auto">
          <a:xfrm>
            <a:off x="2844800" y="4149725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28703" name="Freeform 31"/>
          <p:cNvSpPr>
            <a:spLocks/>
          </p:cNvSpPr>
          <p:nvPr/>
        </p:nvSpPr>
        <p:spPr bwMode="auto">
          <a:xfrm rot="1803523">
            <a:off x="2898775" y="3640138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704" name="Text Box 32"/>
          <p:cNvSpPr txBox="1">
            <a:spLocks noChangeArrowheads="1"/>
          </p:cNvSpPr>
          <p:nvPr/>
        </p:nvSpPr>
        <p:spPr bwMode="auto">
          <a:xfrm>
            <a:off x="1116013" y="32131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en-US" sz="2400" b="1" baseline="-25000">
                <a:solidFill>
                  <a:srgbClr val="0000FF"/>
                </a:solidFill>
              </a:rPr>
              <a:t> </a:t>
            </a:r>
            <a:r>
              <a:rPr lang="ru-RU" sz="2400" b="1"/>
              <a:t>С</a:t>
            </a:r>
          </a:p>
        </p:txBody>
      </p:sp>
      <p:sp>
        <p:nvSpPr>
          <p:cNvPr id="28705" name="Text Box 33"/>
          <p:cNvSpPr txBox="1">
            <a:spLocks noChangeArrowheads="1"/>
          </p:cNvSpPr>
          <p:nvPr/>
        </p:nvSpPr>
        <p:spPr bwMode="auto">
          <a:xfrm>
            <a:off x="1116013" y="4149725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en-US" sz="2400" b="1" baseline="-25000">
                <a:solidFill>
                  <a:srgbClr val="0000FF"/>
                </a:solidFill>
              </a:rPr>
              <a:t> </a:t>
            </a:r>
            <a:r>
              <a:rPr lang="ru-RU" sz="2400" b="1"/>
              <a:t>С</a:t>
            </a:r>
          </a:p>
        </p:txBody>
      </p:sp>
      <p:sp>
        <p:nvSpPr>
          <p:cNvPr id="28706" name="Freeform 34"/>
          <p:cNvSpPr>
            <a:spLocks/>
          </p:cNvSpPr>
          <p:nvPr/>
        </p:nvSpPr>
        <p:spPr bwMode="auto">
          <a:xfrm rot="1803523">
            <a:off x="1547813" y="3644900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707" name="Line 35"/>
          <p:cNvSpPr>
            <a:spLocks noChangeShapeType="1"/>
          </p:cNvSpPr>
          <p:nvPr/>
        </p:nvSpPr>
        <p:spPr bwMode="auto">
          <a:xfrm flipH="1">
            <a:off x="2413000" y="4508500"/>
            <a:ext cx="5762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708" name="Text Box 36"/>
          <p:cNvSpPr txBox="1">
            <a:spLocks noChangeArrowheads="1"/>
          </p:cNvSpPr>
          <p:nvPr/>
        </p:nvSpPr>
        <p:spPr bwMode="auto">
          <a:xfrm>
            <a:off x="2052638" y="465296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28709" name="Freeform 37"/>
          <p:cNvSpPr>
            <a:spLocks/>
          </p:cNvSpPr>
          <p:nvPr/>
        </p:nvSpPr>
        <p:spPr bwMode="auto">
          <a:xfrm rot="-1399215">
            <a:off x="1836738" y="4438650"/>
            <a:ext cx="349250" cy="377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710" name="Rectangle 38"/>
          <p:cNvSpPr>
            <a:spLocks noChangeArrowheads="1"/>
          </p:cNvSpPr>
          <p:nvPr/>
        </p:nvSpPr>
        <p:spPr bwMode="auto">
          <a:xfrm>
            <a:off x="3278188" y="3551238"/>
            <a:ext cx="2965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FF"/>
                </a:solidFill>
                <a:sym typeface="Symbol" pitchFamily="18" charset="2"/>
              </a:rPr>
              <a:t>+</a:t>
            </a:r>
            <a:r>
              <a:rPr lang="en-US" sz="3200" b="1">
                <a:solidFill>
                  <a:srgbClr val="0000FF"/>
                </a:solidFill>
                <a:sym typeface="Symbol" pitchFamily="18" charset="2"/>
              </a:rPr>
              <a:t> </a:t>
            </a:r>
            <a:r>
              <a:rPr lang="ru-RU" sz="3200" b="1">
                <a:solidFill>
                  <a:srgbClr val="0000FF"/>
                </a:solidFill>
                <a:sym typeface="Symbol" pitchFamily="18" charset="2"/>
              </a:rPr>
              <a:t>3 </a:t>
            </a:r>
            <a:r>
              <a:rPr lang="en-US" sz="3200" b="1">
                <a:solidFill>
                  <a:srgbClr val="0000FF"/>
                </a:solidFill>
                <a:sym typeface="Symbol" pitchFamily="18" charset="2"/>
              </a:rPr>
              <a:t>H</a:t>
            </a:r>
            <a:r>
              <a:rPr lang="ru-RU" sz="3200" b="1" baseline="-25000">
                <a:solidFill>
                  <a:srgbClr val="0000FF"/>
                </a:solidFill>
                <a:sym typeface="Symbol" pitchFamily="18" charset="2"/>
              </a:rPr>
              <a:t>2</a:t>
            </a:r>
            <a:r>
              <a:rPr lang="en-US" sz="3200" b="1">
                <a:solidFill>
                  <a:srgbClr val="0000FF"/>
                </a:solidFill>
                <a:sym typeface="Symbol" pitchFamily="18" charset="2"/>
              </a:rPr>
              <a:t> </a:t>
            </a:r>
            <a:r>
              <a:rPr lang="en-US">
                <a:latin typeface="Tahoma" charset="0"/>
                <a:sym typeface="Symbol" pitchFamily="18" charset="2"/>
              </a:rPr>
              <a:t> </a:t>
            </a:r>
            <a:r>
              <a:rPr lang="ru-RU">
                <a:sym typeface="Symbol" pitchFamily="18" charset="2"/>
              </a:rPr>
              <a:t>––100º</a:t>
            </a:r>
            <a:r>
              <a:rPr lang="en-US">
                <a:sym typeface="Symbol" pitchFamily="18" charset="2"/>
              </a:rPr>
              <a:t>C</a:t>
            </a:r>
            <a:r>
              <a:rPr lang="ru-RU">
                <a:sym typeface="Symbol" pitchFamily="18" charset="2"/>
              </a:rPr>
              <a:t>,</a:t>
            </a:r>
            <a:r>
              <a:rPr lang="en-US">
                <a:sym typeface="Symbol" pitchFamily="18" charset="2"/>
              </a:rPr>
              <a:t>Ni</a:t>
            </a:r>
            <a:r>
              <a:rPr lang="en-US">
                <a:latin typeface="Tahoma" charset="0"/>
                <a:sym typeface="Symbol" pitchFamily="18" charset="2"/>
              </a:rPr>
              <a:t>  </a:t>
            </a:r>
            <a:r>
              <a:rPr lang="ru-RU">
                <a:latin typeface="Tahoma" charset="0"/>
                <a:sym typeface="Symbol" pitchFamily="18" charset="2"/>
              </a:rPr>
              <a:t> </a:t>
            </a:r>
          </a:p>
        </p:txBody>
      </p:sp>
      <p:sp>
        <p:nvSpPr>
          <p:cNvPr id="28711" name="Line 39"/>
          <p:cNvSpPr>
            <a:spLocks noChangeShapeType="1"/>
          </p:cNvSpPr>
          <p:nvPr/>
        </p:nvSpPr>
        <p:spPr bwMode="auto">
          <a:xfrm flipH="1">
            <a:off x="6373813" y="3071813"/>
            <a:ext cx="5048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712" name="Freeform 40"/>
          <p:cNvSpPr>
            <a:spLocks/>
          </p:cNvSpPr>
          <p:nvPr/>
        </p:nvSpPr>
        <p:spPr bwMode="auto">
          <a:xfrm rot="-1399215">
            <a:off x="7165975" y="2998788"/>
            <a:ext cx="284163" cy="4365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713" name="Freeform 41"/>
          <p:cNvSpPr>
            <a:spLocks/>
          </p:cNvSpPr>
          <p:nvPr/>
        </p:nvSpPr>
        <p:spPr bwMode="auto">
          <a:xfrm rot="1803523">
            <a:off x="7508875" y="3714750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714" name="Text Box 42"/>
          <p:cNvSpPr txBox="1">
            <a:spLocks noChangeArrowheads="1"/>
          </p:cNvSpPr>
          <p:nvPr/>
        </p:nvSpPr>
        <p:spPr bwMode="auto">
          <a:xfrm>
            <a:off x="5726113" y="328771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  <a:r>
              <a:rPr lang="en-US" sz="2400" b="1" baseline="-25000">
                <a:solidFill>
                  <a:srgbClr val="0000FF"/>
                </a:solidFill>
              </a:rPr>
              <a:t> </a:t>
            </a:r>
            <a:r>
              <a:rPr lang="ru-RU" sz="2400" b="1"/>
              <a:t>С</a:t>
            </a:r>
          </a:p>
        </p:txBody>
      </p:sp>
      <p:sp>
        <p:nvSpPr>
          <p:cNvPr id="28715" name="Text Box 43"/>
          <p:cNvSpPr txBox="1">
            <a:spLocks noChangeArrowheads="1"/>
          </p:cNvSpPr>
          <p:nvPr/>
        </p:nvSpPr>
        <p:spPr bwMode="auto">
          <a:xfrm>
            <a:off x="5726113" y="42243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  <a:r>
              <a:rPr lang="en-US" sz="2400" b="1" baseline="-25000">
                <a:solidFill>
                  <a:srgbClr val="0000FF"/>
                </a:solidFill>
              </a:rPr>
              <a:t> </a:t>
            </a:r>
            <a:r>
              <a:rPr lang="ru-RU" sz="2400" b="1"/>
              <a:t>С</a:t>
            </a:r>
          </a:p>
        </p:txBody>
      </p:sp>
      <p:sp>
        <p:nvSpPr>
          <p:cNvPr id="28716" name="Freeform 44"/>
          <p:cNvSpPr>
            <a:spLocks/>
          </p:cNvSpPr>
          <p:nvPr/>
        </p:nvSpPr>
        <p:spPr bwMode="auto">
          <a:xfrm rot="1803523">
            <a:off x="6157913" y="3719513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717" name="Line 45"/>
          <p:cNvSpPr>
            <a:spLocks noChangeShapeType="1"/>
          </p:cNvSpPr>
          <p:nvPr/>
        </p:nvSpPr>
        <p:spPr bwMode="auto">
          <a:xfrm flipH="1">
            <a:off x="7023100" y="4583113"/>
            <a:ext cx="5762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718" name="Text Box 46"/>
          <p:cNvSpPr txBox="1">
            <a:spLocks noChangeArrowheads="1"/>
          </p:cNvSpPr>
          <p:nvPr/>
        </p:nvSpPr>
        <p:spPr bwMode="auto">
          <a:xfrm>
            <a:off x="6662738" y="4727575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28719" name="Freeform 47"/>
          <p:cNvSpPr>
            <a:spLocks/>
          </p:cNvSpPr>
          <p:nvPr/>
        </p:nvSpPr>
        <p:spPr bwMode="auto">
          <a:xfrm rot="-1399215">
            <a:off x="6446838" y="4513263"/>
            <a:ext cx="349250" cy="377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720" name="Text Box 48"/>
          <p:cNvSpPr txBox="1">
            <a:spLocks noChangeArrowheads="1"/>
          </p:cNvSpPr>
          <p:nvPr/>
        </p:nvSpPr>
        <p:spPr bwMode="auto">
          <a:xfrm>
            <a:off x="6662738" y="264001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28721" name="Text Box 49"/>
          <p:cNvSpPr txBox="1">
            <a:spLocks noChangeArrowheads="1"/>
          </p:cNvSpPr>
          <p:nvPr/>
        </p:nvSpPr>
        <p:spPr bwMode="auto">
          <a:xfrm>
            <a:off x="7381875" y="328771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28722" name="Text Box 50"/>
          <p:cNvSpPr txBox="1">
            <a:spLocks noChangeArrowheads="1"/>
          </p:cNvSpPr>
          <p:nvPr/>
        </p:nvSpPr>
        <p:spPr bwMode="auto">
          <a:xfrm>
            <a:off x="7454900" y="415131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28723" name="Oval 51"/>
          <p:cNvSpPr>
            <a:spLocks noChangeArrowheads="1"/>
          </p:cNvSpPr>
          <p:nvPr/>
        </p:nvSpPr>
        <p:spPr bwMode="auto">
          <a:xfrm>
            <a:off x="1836738" y="3430588"/>
            <a:ext cx="1008062" cy="935037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724" name="AutoShape 5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95288" y="6308725"/>
            <a:ext cx="576262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725" name="AutoShape 5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576263" cy="2889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1403350" y="333375"/>
            <a:ext cx="63357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РЕАКЦИИ ПРИСОЕДИНЕНИЯ</a:t>
            </a:r>
            <a:r>
              <a:rPr lang="ru-RU" sz="3200" b="1">
                <a:solidFill>
                  <a:schemeClr val="tx2"/>
                </a:solidFill>
                <a:latin typeface="Garamond" pitchFamily="18" charset="0"/>
              </a:rPr>
              <a:t> </a:t>
            </a:r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2843213" y="1773238"/>
            <a:ext cx="3257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Гидрирование толуола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2195513" y="25654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67591" name="Line 7"/>
          <p:cNvSpPr>
            <a:spLocks noChangeShapeType="1"/>
          </p:cNvSpPr>
          <p:nvPr/>
        </p:nvSpPr>
        <p:spPr bwMode="auto">
          <a:xfrm flipH="1">
            <a:off x="1763713" y="2997200"/>
            <a:ext cx="5048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7592" name="Freeform 8"/>
          <p:cNvSpPr>
            <a:spLocks/>
          </p:cNvSpPr>
          <p:nvPr/>
        </p:nvSpPr>
        <p:spPr bwMode="auto">
          <a:xfrm rot="-1399215">
            <a:off x="2555875" y="2924175"/>
            <a:ext cx="284163" cy="4365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2771775" y="32131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67594" name="Text Box 10"/>
          <p:cNvSpPr txBox="1">
            <a:spLocks noChangeArrowheads="1"/>
          </p:cNvSpPr>
          <p:nvPr/>
        </p:nvSpPr>
        <p:spPr bwMode="auto">
          <a:xfrm>
            <a:off x="2844800" y="4149725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67595" name="Freeform 11"/>
          <p:cNvSpPr>
            <a:spLocks/>
          </p:cNvSpPr>
          <p:nvPr/>
        </p:nvSpPr>
        <p:spPr bwMode="auto">
          <a:xfrm rot="1803523">
            <a:off x="2898775" y="3640138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7596" name="Text Box 12"/>
          <p:cNvSpPr txBox="1">
            <a:spLocks noChangeArrowheads="1"/>
          </p:cNvSpPr>
          <p:nvPr/>
        </p:nvSpPr>
        <p:spPr bwMode="auto">
          <a:xfrm>
            <a:off x="1116013" y="32131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en-US" sz="2400" b="1" baseline="-25000">
                <a:solidFill>
                  <a:srgbClr val="0000FF"/>
                </a:solidFill>
              </a:rPr>
              <a:t> </a:t>
            </a:r>
            <a:r>
              <a:rPr lang="ru-RU" sz="2400" b="1"/>
              <a:t>С</a:t>
            </a:r>
          </a:p>
        </p:txBody>
      </p:sp>
      <p:sp>
        <p:nvSpPr>
          <p:cNvPr id="67597" name="Text Box 13"/>
          <p:cNvSpPr txBox="1">
            <a:spLocks noChangeArrowheads="1"/>
          </p:cNvSpPr>
          <p:nvPr/>
        </p:nvSpPr>
        <p:spPr bwMode="auto">
          <a:xfrm>
            <a:off x="1116013" y="4149725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en-US" sz="2400" b="1" baseline="-25000">
                <a:solidFill>
                  <a:srgbClr val="0000FF"/>
                </a:solidFill>
              </a:rPr>
              <a:t> </a:t>
            </a:r>
            <a:r>
              <a:rPr lang="ru-RU" sz="2400" b="1"/>
              <a:t>С</a:t>
            </a:r>
          </a:p>
        </p:txBody>
      </p:sp>
      <p:sp>
        <p:nvSpPr>
          <p:cNvPr id="67598" name="Freeform 14"/>
          <p:cNvSpPr>
            <a:spLocks/>
          </p:cNvSpPr>
          <p:nvPr/>
        </p:nvSpPr>
        <p:spPr bwMode="auto">
          <a:xfrm rot="1803523">
            <a:off x="1547813" y="3644900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7599" name="Line 15"/>
          <p:cNvSpPr>
            <a:spLocks noChangeShapeType="1"/>
          </p:cNvSpPr>
          <p:nvPr/>
        </p:nvSpPr>
        <p:spPr bwMode="auto">
          <a:xfrm flipH="1">
            <a:off x="2413000" y="4508500"/>
            <a:ext cx="5762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7600" name="Text Box 16"/>
          <p:cNvSpPr txBox="1">
            <a:spLocks noChangeArrowheads="1"/>
          </p:cNvSpPr>
          <p:nvPr/>
        </p:nvSpPr>
        <p:spPr bwMode="auto">
          <a:xfrm>
            <a:off x="2052638" y="465296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67601" name="Freeform 17"/>
          <p:cNvSpPr>
            <a:spLocks/>
          </p:cNvSpPr>
          <p:nvPr/>
        </p:nvSpPr>
        <p:spPr bwMode="auto">
          <a:xfrm rot="-1399215">
            <a:off x="1836738" y="4438650"/>
            <a:ext cx="349250" cy="377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7602" name="Rectangle 18"/>
          <p:cNvSpPr>
            <a:spLocks noChangeArrowheads="1"/>
          </p:cNvSpPr>
          <p:nvPr/>
        </p:nvSpPr>
        <p:spPr bwMode="auto">
          <a:xfrm>
            <a:off x="3278188" y="3551238"/>
            <a:ext cx="29733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FF"/>
                </a:solidFill>
                <a:sym typeface="Symbol" pitchFamily="18" charset="2"/>
              </a:rPr>
              <a:t>+</a:t>
            </a:r>
            <a:r>
              <a:rPr lang="en-US" sz="3200" b="1">
                <a:solidFill>
                  <a:srgbClr val="0000FF"/>
                </a:solidFill>
                <a:sym typeface="Symbol" pitchFamily="18" charset="2"/>
              </a:rPr>
              <a:t> </a:t>
            </a:r>
            <a:r>
              <a:rPr lang="ru-RU" sz="3200" b="1">
                <a:solidFill>
                  <a:srgbClr val="0000FF"/>
                </a:solidFill>
                <a:sym typeface="Symbol" pitchFamily="18" charset="2"/>
              </a:rPr>
              <a:t>3 </a:t>
            </a:r>
            <a:r>
              <a:rPr lang="en-US" sz="3200" b="1">
                <a:solidFill>
                  <a:srgbClr val="0000FF"/>
                </a:solidFill>
                <a:sym typeface="Symbol" pitchFamily="18" charset="2"/>
              </a:rPr>
              <a:t>H</a:t>
            </a:r>
            <a:r>
              <a:rPr lang="ru-RU" sz="3200" b="1" baseline="-25000">
                <a:solidFill>
                  <a:srgbClr val="0000FF"/>
                </a:solidFill>
                <a:sym typeface="Symbol" pitchFamily="18" charset="2"/>
              </a:rPr>
              <a:t>2</a:t>
            </a:r>
            <a:r>
              <a:rPr lang="en-US" sz="3200" b="1">
                <a:solidFill>
                  <a:srgbClr val="0000FF"/>
                </a:solidFill>
                <a:sym typeface="Symbol" pitchFamily="18" charset="2"/>
              </a:rPr>
              <a:t> </a:t>
            </a:r>
            <a:r>
              <a:rPr lang="en-US" b="1">
                <a:solidFill>
                  <a:srgbClr val="660033"/>
                </a:solidFill>
                <a:latin typeface="Tahoma" charset="0"/>
                <a:sym typeface="Symbol" pitchFamily="18" charset="2"/>
              </a:rPr>
              <a:t> </a:t>
            </a:r>
            <a:r>
              <a:rPr lang="ru-RU" b="1">
                <a:solidFill>
                  <a:srgbClr val="660033"/>
                </a:solidFill>
                <a:sym typeface="Symbol" pitchFamily="18" charset="2"/>
              </a:rPr>
              <a:t>––100º</a:t>
            </a:r>
            <a:r>
              <a:rPr lang="en-US" b="1">
                <a:solidFill>
                  <a:srgbClr val="660033"/>
                </a:solidFill>
                <a:sym typeface="Symbol" pitchFamily="18" charset="2"/>
              </a:rPr>
              <a:t>C</a:t>
            </a:r>
            <a:r>
              <a:rPr lang="ru-RU" b="1">
                <a:solidFill>
                  <a:srgbClr val="660033"/>
                </a:solidFill>
                <a:sym typeface="Symbol" pitchFamily="18" charset="2"/>
              </a:rPr>
              <a:t>,</a:t>
            </a:r>
            <a:r>
              <a:rPr lang="en-US" b="1">
                <a:solidFill>
                  <a:srgbClr val="660033"/>
                </a:solidFill>
                <a:sym typeface="Symbol" pitchFamily="18" charset="2"/>
              </a:rPr>
              <a:t>Ni</a:t>
            </a:r>
            <a:r>
              <a:rPr lang="en-US" b="1">
                <a:solidFill>
                  <a:srgbClr val="660033"/>
                </a:solidFill>
                <a:latin typeface="Tahoma" charset="0"/>
                <a:sym typeface="Symbol" pitchFamily="18" charset="2"/>
              </a:rPr>
              <a:t> </a:t>
            </a:r>
            <a:r>
              <a:rPr lang="en-US">
                <a:latin typeface="Tahoma" charset="0"/>
                <a:sym typeface="Symbol" pitchFamily="18" charset="2"/>
              </a:rPr>
              <a:t> </a:t>
            </a:r>
            <a:r>
              <a:rPr lang="ru-RU">
                <a:latin typeface="Tahoma" charset="0"/>
                <a:sym typeface="Symbol" pitchFamily="18" charset="2"/>
              </a:rPr>
              <a:t> </a:t>
            </a:r>
          </a:p>
        </p:txBody>
      </p:sp>
      <p:sp>
        <p:nvSpPr>
          <p:cNvPr id="67603" name="Line 19"/>
          <p:cNvSpPr>
            <a:spLocks noChangeShapeType="1"/>
          </p:cNvSpPr>
          <p:nvPr/>
        </p:nvSpPr>
        <p:spPr bwMode="auto">
          <a:xfrm flipH="1">
            <a:off x="6373813" y="3071813"/>
            <a:ext cx="5048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7604" name="Freeform 20"/>
          <p:cNvSpPr>
            <a:spLocks/>
          </p:cNvSpPr>
          <p:nvPr/>
        </p:nvSpPr>
        <p:spPr bwMode="auto">
          <a:xfrm rot="-1399215">
            <a:off x="7165975" y="2998788"/>
            <a:ext cx="284163" cy="4365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7605" name="Freeform 21"/>
          <p:cNvSpPr>
            <a:spLocks/>
          </p:cNvSpPr>
          <p:nvPr/>
        </p:nvSpPr>
        <p:spPr bwMode="auto">
          <a:xfrm rot="1803523">
            <a:off x="7508875" y="3714750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7606" name="Text Box 22"/>
          <p:cNvSpPr txBox="1">
            <a:spLocks noChangeArrowheads="1"/>
          </p:cNvSpPr>
          <p:nvPr/>
        </p:nvSpPr>
        <p:spPr bwMode="auto">
          <a:xfrm>
            <a:off x="5726113" y="328771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  <a:r>
              <a:rPr lang="en-US" sz="2400" b="1" baseline="-25000">
                <a:solidFill>
                  <a:srgbClr val="0000FF"/>
                </a:solidFill>
              </a:rPr>
              <a:t> </a:t>
            </a:r>
            <a:r>
              <a:rPr lang="ru-RU" sz="2400" b="1"/>
              <a:t>С</a:t>
            </a:r>
          </a:p>
        </p:txBody>
      </p:sp>
      <p:sp>
        <p:nvSpPr>
          <p:cNvPr id="67607" name="Text Box 23"/>
          <p:cNvSpPr txBox="1">
            <a:spLocks noChangeArrowheads="1"/>
          </p:cNvSpPr>
          <p:nvPr/>
        </p:nvSpPr>
        <p:spPr bwMode="auto">
          <a:xfrm>
            <a:off x="5726113" y="42243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  <a:r>
              <a:rPr lang="en-US" sz="2400" b="1" baseline="-25000">
                <a:solidFill>
                  <a:srgbClr val="0000FF"/>
                </a:solidFill>
              </a:rPr>
              <a:t> </a:t>
            </a:r>
            <a:r>
              <a:rPr lang="ru-RU" sz="2400" b="1"/>
              <a:t>С</a:t>
            </a:r>
          </a:p>
        </p:txBody>
      </p:sp>
      <p:sp>
        <p:nvSpPr>
          <p:cNvPr id="67608" name="Freeform 24"/>
          <p:cNvSpPr>
            <a:spLocks/>
          </p:cNvSpPr>
          <p:nvPr/>
        </p:nvSpPr>
        <p:spPr bwMode="auto">
          <a:xfrm rot="1803523">
            <a:off x="6157913" y="3719513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7609" name="Line 25"/>
          <p:cNvSpPr>
            <a:spLocks noChangeShapeType="1"/>
          </p:cNvSpPr>
          <p:nvPr/>
        </p:nvSpPr>
        <p:spPr bwMode="auto">
          <a:xfrm flipH="1">
            <a:off x="7023100" y="4583113"/>
            <a:ext cx="5762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7610" name="Text Box 26"/>
          <p:cNvSpPr txBox="1">
            <a:spLocks noChangeArrowheads="1"/>
          </p:cNvSpPr>
          <p:nvPr/>
        </p:nvSpPr>
        <p:spPr bwMode="auto">
          <a:xfrm>
            <a:off x="6662738" y="4727575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67611" name="Freeform 27"/>
          <p:cNvSpPr>
            <a:spLocks/>
          </p:cNvSpPr>
          <p:nvPr/>
        </p:nvSpPr>
        <p:spPr bwMode="auto">
          <a:xfrm rot="-1399215">
            <a:off x="6446838" y="4513263"/>
            <a:ext cx="349250" cy="377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7612" name="Text Box 28"/>
          <p:cNvSpPr txBox="1">
            <a:spLocks noChangeArrowheads="1"/>
          </p:cNvSpPr>
          <p:nvPr/>
        </p:nvSpPr>
        <p:spPr bwMode="auto">
          <a:xfrm>
            <a:off x="6662738" y="264001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67613" name="Text Box 29"/>
          <p:cNvSpPr txBox="1">
            <a:spLocks noChangeArrowheads="1"/>
          </p:cNvSpPr>
          <p:nvPr/>
        </p:nvSpPr>
        <p:spPr bwMode="auto">
          <a:xfrm>
            <a:off x="7381875" y="328771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67614" name="Text Box 30"/>
          <p:cNvSpPr txBox="1">
            <a:spLocks noChangeArrowheads="1"/>
          </p:cNvSpPr>
          <p:nvPr/>
        </p:nvSpPr>
        <p:spPr bwMode="auto">
          <a:xfrm>
            <a:off x="7454900" y="415131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67615" name="Oval 31"/>
          <p:cNvSpPr>
            <a:spLocks noChangeArrowheads="1"/>
          </p:cNvSpPr>
          <p:nvPr/>
        </p:nvSpPr>
        <p:spPr bwMode="auto">
          <a:xfrm>
            <a:off x="1836738" y="3430588"/>
            <a:ext cx="1008062" cy="935037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616" name="Text Box 32"/>
          <p:cNvSpPr txBox="1">
            <a:spLocks noChangeArrowheads="1"/>
          </p:cNvSpPr>
          <p:nvPr/>
        </p:nvSpPr>
        <p:spPr bwMode="auto">
          <a:xfrm>
            <a:off x="3203575" y="27813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3</a:t>
            </a:r>
          </a:p>
        </p:txBody>
      </p:sp>
      <p:sp>
        <p:nvSpPr>
          <p:cNvPr id="67617" name="Text Box 33"/>
          <p:cNvSpPr txBox="1">
            <a:spLocks noChangeArrowheads="1"/>
          </p:cNvSpPr>
          <p:nvPr/>
        </p:nvSpPr>
        <p:spPr bwMode="auto">
          <a:xfrm>
            <a:off x="7812088" y="28527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3</a:t>
            </a:r>
          </a:p>
        </p:txBody>
      </p:sp>
      <p:sp>
        <p:nvSpPr>
          <p:cNvPr id="67618" name="Line 34"/>
          <p:cNvSpPr>
            <a:spLocks noChangeShapeType="1"/>
          </p:cNvSpPr>
          <p:nvPr/>
        </p:nvSpPr>
        <p:spPr bwMode="auto">
          <a:xfrm flipV="1">
            <a:off x="3059113" y="3068638"/>
            <a:ext cx="2159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7619" name="Line 35"/>
          <p:cNvSpPr>
            <a:spLocks noChangeShapeType="1"/>
          </p:cNvSpPr>
          <p:nvPr/>
        </p:nvSpPr>
        <p:spPr bwMode="auto">
          <a:xfrm flipV="1">
            <a:off x="7667625" y="3141663"/>
            <a:ext cx="2159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7620" name="AutoShape 3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95288" y="6308725"/>
            <a:ext cx="576262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621" name="AutoShape 3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576263" cy="2889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622" name="Text Box 38"/>
          <p:cNvSpPr txBox="1">
            <a:spLocks noChangeArrowheads="1"/>
          </p:cNvSpPr>
          <p:nvPr/>
        </p:nvSpPr>
        <p:spPr bwMode="auto">
          <a:xfrm>
            <a:off x="1619250" y="5300663"/>
            <a:ext cx="1439863" cy="466725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толуол</a:t>
            </a:r>
          </a:p>
        </p:txBody>
      </p:sp>
      <p:sp>
        <p:nvSpPr>
          <p:cNvPr id="67623" name="Text Box 39"/>
          <p:cNvSpPr txBox="1">
            <a:spLocks noChangeArrowheads="1"/>
          </p:cNvSpPr>
          <p:nvPr/>
        </p:nvSpPr>
        <p:spPr bwMode="auto">
          <a:xfrm>
            <a:off x="5651500" y="5300663"/>
            <a:ext cx="2808288" cy="466725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метилциклогексан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7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7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22" grpId="0" animBg="1"/>
      <p:bldP spid="676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547813" y="333375"/>
            <a:ext cx="63357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РЕАКЦИИ ПРИСОЕДИНЕНИЯ 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331913" y="1700213"/>
            <a:ext cx="63357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Хлорирование 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1403350" y="2276475"/>
            <a:ext cx="705643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660033"/>
                </a:solidFill>
                <a:latin typeface="Garamond" pitchFamily="18" charset="0"/>
              </a:rPr>
              <a:t>Посмотрите видеоопыты, составьте уравнения реакций. Подумайте, почему бензол с большим трудом вступает в реакции присоединения.</a:t>
            </a:r>
          </a:p>
        </p:txBody>
      </p:sp>
      <p:grpSp>
        <p:nvGrpSpPr>
          <p:cNvPr id="29703" name="Group 7"/>
          <p:cNvGrpSpPr>
            <a:grpSpLocks/>
          </p:cNvGrpSpPr>
          <p:nvPr/>
        </p:nvGrpSpPr>
        <p:grpSpPr bwMode="auto">
          <a:xfrm>
            <a:off x="1476375" y="3500438"/>
            <a:ext cx="2592388" cy="2544762"/>
            <a:chOff x="838" y="2341"/>
            <a:chExt cx="1633" cy="1603"/>
          </a:xfrm>
        </p:grpSpPr>
        <p:sp>
          <p:nvSpPr>
            <p:cNvPr id="29704" name="Text Box 8"/>
            <p:cNvSpPr txBox="1">
              <a:spLocks noChangeArrowheads="1"/>
            </p:cNvSpPr>
            <p:nvPr/>
          </p:nvSpPr>
          <p:spPr bwMode="auto">
            <a:xfrm>
              <a:off x="1518" y="2341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/>
                <a:t>С</a:t>
              </a:r>
              <a:r>
                <a:rPr lang="en-US" sz="2400" b="1">
                  <a:solidFill>
                    <a:srgbClr val="0000FF"/>
                  </a:solidFill>
                </a:rPr>
                <a:t>H</a:t>
              </a:r>
              <a:endParaRPr lang="ru-RU" sz="2400" b="1" baseline="-25000">
                <a:solidFill>
                  <a:srgbClr val="0000FF"/>
                </a:solidFill>
              </a:endParaRPr>
            </a:p>
          </p:txBody>
        </p:sp>
        <p:sp>
          <p:nvSpPr>
            <p:cNvPr id="29705" name="Line 9"/>
            <p:cNvSpPr>
              <a:spLocks noChangeShapeType="1"/>
            </p:cNvSpPr>
            <p:nvPr/>
          </p:nvSpPr>
          <p:spPr bwMode="auto">
            <a:xfrm flipH="1">
              <a:off x="1246" y="2613"/>
              <a:ext cx="318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06" name="Freeform 10"/>
            <p:cNvSpPr>
              <a:spLocks/>
            </p:cNvSpPr>
            <p:nvPr/>
          </p:nvSpPr>
          <p:spPr bwMode="auto">
            <a:xfrm rot="-1399215">
              <a:off x="1745" y="2567"/>
              <a:ext cx="179" cy="2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275"/>
                </a:cxn>
              </a:cxnLst>
              <a:rect l="0" t="0" r="r" b="b"/>
              <a:pathLst>
                <a:path w="179" h="275">
                  <a:moveTo>
                    <a:pt x="0" y="0"/>
                  </a:moveTo>
                  <a:lnTo>
                    <a:pt x="179" y="275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07" name="Text Box 11"/>
            <p:cNvSpPr txBox="1">
              <a:spLocks noChangeArrowheads="1"/>
            </p:cNvSpPr>
            <p:nvPr/>
          </p:nvSpPr>
          <p:spPr bwMode="auto">
            <a:xfrm>
              <a:off x="1881" y="2749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/>
                <a:t>С</a:t>
              </a:r>
              <a:r>
                <a:rPr lang="en-US" sz="2400" b="1">
                  <a:solidFill>
                    <a:srgbClr val="0000FF"/>
                  </a:solidFill>
                </a:rPr>
                <a:t>H</a:t>
              </a:r>
              <a:endParaRPr lang="ru-RU" sz="2400" b="1" baseline="-25000">
                <a:solidFill>
                  <a:srgbClr val="0000FF"/>
                </a:solidFill>
              </a:endParaRPr>
            </a:p>
          </p:txBody>
        </p:sp>
        <p:sp>
          <p:nvSpPr>
            <p:cNvPr id="29708" name="Text Box 12"/>
            <p:cNvSpPr txBox="1">
              <a:spLocks noChangeArrowheads="1"/>
            </p:cNvSpPr>
            <p:nvPr/>
          </p:nvSpPr>
          <p:spPr bwMode="auto">
            <a:xfrm>
              <a:off x="1927" y="3339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/>
                <a:t>С</a:t>
              </a:r>
              <a:r>
                <a:rPr lang="en-US" sz="2400" b="1">
                  <a:solidFill>
                    <a:srgbClr val="0000FF"/>
                  </a:solidFill>
                </a:rPr>
                <a:t>H</a:t>
              </a:r>
              <a:endParaRPr lang="ru-RU" sz="2400" b="1" baseline="-25000">
                <a:solidFill>
                  <a:srgbClr val="0000FF"/>
                </a:solidFill>
              </a:endParaRPr>
            </a:p>
          </p:txBody>
        </p:sp>
        <p:sp>
          <p:nvSpPr>
            <p:cNvPr id="29709" name="Freeform 13"/>
            <p:cNvSpPr>
              <a:spLocks/>
            </p:cNvSpPr>
            <p:nvPr/>
          </p:nvSpPr>
          <p:spPr bwMode="auto">
            <a:xfrm rot="1803523">
              <a:off x="1961" y="3018"/>
              <a:ext cx="182" cy="3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275"/>
                </a:cxn>
              </a:cxnLst>
              <a:rect l="0" t="0" r="r" b="b"/>
              <a:pathLst>
                <a:path w="179" h="275">
                  <a:moveTo>
                    <a:pt x="0" y="0"/>
                  </a:moveTo>
                  <a:lnTo>
                    <a:pt x="179" y="275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10" name="Text Box 14"/>
            <p:cNvSpPr txBox="1">
              <a:spLocks noChangeArrowheads="1"/>
            </p:cNvSpPr>
            <p:nvPr/>
          </p:nvSpPr>
          <p:spPr bwMode="auto">
            <a:xfrm>
              <a:off x="838" y="2749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0000FF"/>
                  </a:solidFill>
                </a:rPr>
                <a:t>H</a:t>
              </a:r>
              <a:r>
                <a:rPr lang="en-US" sz="2400" b="1" baseline="-25000">
                  <a:solidFill>
                    <a:srgbClr val="0000FF"/>
                  </a:solidFill>
                </a:rPr>
                <a:t> </a:t>
              </a:r>
              <a:r>
                <a:rPr lang="ru-RU" sz="2400" b="1"/>
                <a:t>С</a:t>
              </a:r>
            </a:p>
          </p:txBody>
        </p:sp>
        <p:sp>
          <p:nvSpPr>
            <p:cNvPr id="29711" name="Text Box 15"/>
            <p:cNvSpPr txBox="1">
              <a:spLocks noChangeArrowheads="1"/>
            </p:cNvSpPr>
            <p:nvPr/>
          </p:nvSpPr>
          <p:spPr bwMode="auto">
            <a:xfrm>
              <a:off x="838" y="3339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0000FF"/>
                  </a:solidFill>
                </a:rPr>
                <a:t>H</a:t>
              </a:r>
              <a:r>
                <a:rPr lang="en-US" sz="2400" b="1" baseline="-25000">
                  <a:solidFill>
                    <a:srgbClr val="0000FF"/>
                  </a:solidFill>
                </a:rPr>
                <a:t> </a:t>
              </a:r>
              <a:r>
                <a:rPr lang="ru-RU" sz="2400" b="1"/>
                <a:t>С</a:t>
              </a:r>
            </a:p>
          </p:txBody>
        </p:sp>
        <p:sp>
          <p:nvSpPr>
            <p:cNvPr id="29712" name="Freeform 16"/>
            <p:cNvSpPr>
              <a:spLocks/>
            </p:cNvSpPr>
            <p:nvPr/>
          </p:nvSpPr>
          <p:spPr bwMode="auto">
            <a:xfrm rot="1803523">
              <a:off x="1110" y="3021"/>
              <a:ext cx="182" cy="3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275"/>
                </a:cxn>
              </a:cxnLst>
              <a:rect l="0" t="0" r="r" b="b"/>
              <a:pathLst>
                <a:path w="179" h="275">
                  <a:moveTo>
                    <a:pt x="0" y="0"/>
                  </a:moveTo>
                  <a:lnTo>
                    <a:pt x="179" y="275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13" name="Line 17"/>
            <p:cNvSpPr>
              <a:spLocks noChangeShapeType="1"/>
            </p:cNvSpPr>
            <p:nvPr/>
          </p:nvSpPr>
          <p:spPr bwMode="auto">
            <a:xfrm flipH="1">
              <a:off x="1655" y="3565"/>
              <a:ext cx="363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14" name="Text Box 18"/>
            <p:cNvSpPr txBox="1">
              <a:spLocks noChangeArrowheads="1"/>
            </p:cNvSpPr>
            <p:nvPr/>
          </p:nvSpPr>
          <p:spPr bwMode="auto">
            <a:xfrm>
              <a:off x="1428" y="3656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/>
                <a:t>С</a:t>
              </a:r>
              <a:r>
                <a:rPr lang="en-US" sz="2400" b="1">
                  <a:solidFill>
                    <a:srgbClr val="0000FF"/>
                  </a:solidFill>
                </a:rPr>
                <a:t>H</a:t>
              </a:r>
              <a:endParaRPr lang="ru-RU" sz="2400" b="1" baseline="-25000">
                <a:solidFill>
                  <a:srgbClr val="0000FF"/>
                </a:solidFill>
              </a:endParaRPr>
            </a:p>
          </p:txBody>
        </p:sp>
        <p:sp>
          <p:nvSpPr>
            <p:cNvPr id="29715" name="Freeform 19"/>
            <p:cNvSpPr>
              <a:spLocks/>
            </p:cNvSpPr>
            <p:nvPr/>
          </p:nvSpPr>
          <p:spPr bwMode="auto">
            <a:xfrm rot="-1399215">
              <a:off x="1292" y="3521"/>
              <a:ext cx="220" cy="2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275"/>
                </a:cxn>
              </a:cxnLst>
              <a:rect l="0" t="0" r="r" b="b"/>
              <a:pathLst>
                <a:path w="179" h="275">
                  <a:moveTo>
                    <a:pt x="0" y="0"/>
                  </a:moveTo>
                  <a:lnTo>
                    <a:pt x="179" y="275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16" name="Oval 20"/>
            <p:cNvSpPr>
              <a:spLocks noChangeArrowheads="1"/>
            </p:cNvSpPr>
            <p:nvPr/>
          </p:nvSpPr>
          <p:spPr bwMode="auto">
            <a:xfrm>
              <a:off x="1292" y="2886"/>
              <a:ext cx="635" cy="58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9718" name="Text Box 22"/>
          <p:cNvSpPr txBox="1">
            <a:spLocks noChangeArrowheads="1"/>
          </p:cNvSpPr>
          <p:nvPr/>
        </p:nvSpPr>
        <p:spPr bwMode="auto">
          <a:xfrm>
            <a:off x="6515100" y="35004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29719" name="Line 23"/>
          <p:cNvSpPr>
            <a:spLocks noChangeShapeType="1"/>
          </p:cNvSpPr>
          <p:nvPr/>
        </p:nvSpPr>
        <p:spPr bwMode="auto">
          <a:xfrm flipH="1">
            <a:off x="6083300" y="3932238"/>
            <a:ext cx="5048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20" name="Freeform 24"/>
          <p:cNvSpPr>
            <a:spLocks/>
          </p:cNvSpPr>
          <p:nvPr/>
        </p:nvSpPr>
        <p:spPr bwMode="auto">
          <a:xfrm rot="-1399215">
            <a:off x="6875463" y="3859213"/>
            <a:ext cx="284162" cy="4365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21" name="Text Box 25"/>
          <p:cNvSpPr txBox="1">
            <a:spLocks noChangeArrowheads="1"/>
          </p:cNvSpPr>
          <p:nvPr/>
        </p:nvSpPr>
        <p:spPr bwMode="auto">
          <a:xfrm>
            <a:off x="7091363" y="41481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29722" name="Text Box 26"/>
          <p:cNvSpPr txBox="1">
            <a:spLocks noChangeArrowheads="1"/>
          </p:cNvSpPr>
          <p:nvPr/>
        </p:nvSpPr>
        <p:spPr bwMode="auto">
          <a:xfrm>
            <a:off x="7164388" y="508476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29723" name="Freeform 27"/>
          <p:cNvSpPr>
            <a:spLocks/>
          </p:cNvSpPr>
          <p:nvPr/>
        </p:nvSpPr>
        <p:spPr bwMode="auto">
          <a:xfrm rot="1803523">
            <a:off x="7218363" y="4575175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24" name="Text Box 28"/>
          <p:cNvSpPr txBox="1">
            <a:spLocks noChangeArrowheads="1"/>
          </p:cNvSpPr>
          <p:nvPr/>
        </p:nvSpPr>
        <p:spPr bwMode="auto">
          <a:xfrm>
            <a:off x="5435600" y="41481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en-US" sz="2400" b="1" baseline="-25000">
                <a:solidFill>
                  <a:srgbClr val="0000FF"/>
                </a:solidFill>
              </a:rPr>
              <a:t> </a:t>
            </a:r>
            <a:r>
              <a:rPr lang="ru-RU" sz="2400" b="1"/>
              <a:t>С</a:t>
            </a:r>
          </a:p>
        </p:txBody>
      </p:sp>
      <p:sp>
        <p:nvSpPr>
          <p:cNvPr id="29725" name="Text Box 29"/>
          <p:cNvSpPr txBox="1">
            <a:spLocks noChangeArrowheads="1"/>
          </p:cNvSpPr>
          <p:nvPr/>
        </p:nvSpPr>
        <p:spPr bwMode="auto">
          <a:xfrm>
            <a:off x="5435600" y="508476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en-US" sz="2400" b="1" baseline="-25000">
                <a:solidFill>
                  <a:srgbClr val="0000FF"/>
                </a:solidFill>
              </a:rPr>
              <a:t> </a:t>
            </a:r>
            <a:r>
              <a:rPr lang="ru-RU" sz="2400" b="1"/>
              <a:t>С</a:t>
            </a:r>
          </a:p>
        </p:txBody>
      </p:sp>
      <p:sp>
        <p:nvSpPr>
          <p:cNvPr id="29726" name="Freeform 30"/>
          <p:cNvSpPr>
            <a:spLocks/>
          </p:cNvSpPr>
          <p:nvPr/>
        </p:nvSpPr>
        <p:spPr bwMode="auto">
          <a:xfrm rot="1803523">
            <a:off x="5867400" y="4579938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27" name="Line 31"/>
          <p:cNvSpPr>
            <a:spLocks noChangeShapeType="1"/>
          </p:cNvSpPr>
          <p:nvPr/>
        </p:nvSpPr>
        <p:spPr bwMode="auto">
          <a:xfrm flipH="1">
            <a:off x="6732588" y="5443538"/>
            <a:ext cx="5762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28" name="Text Box 32"/>
          <p:cNvSpPr txBox="1">
            <a:spLocks noChangeArrowheads="1"/>
          </p:cNvSpPr>
          <p:nvPr/>
        </p:nvSpPr>
        <p:spPr bwMode="auto">
          <a:xfrm>
            <a:off x="6372225" y="55880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29729" name="Freeform 33"/>
          <p:cNvSpPr>
            <a:spLocks/>
          </p:cNvSpPr>
          <p:nvPr/>
        </p:nvSpPr>
        <p:spPr bwMode="auto">
          <a:xfrm rot="-1399215">
            <a:off x="6156325" y="5373688"/>
            <a:ext cx="349250" cy="377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30" name="Oval 34"/>
          <p:cNvSpPr>
            <a:spLocks noChangeArrowheads="1"/>
          </p:cNvSpPr>
          <p:nvPr/>
        </p:nvSpPr>
        <p:spPr bwMode="auto">
          <a:xfrm>
            <a:off x="6156325" y="4365625"/>
            <a:ext cx="1008063" cy="93503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31" name="Text Box 35"/>
          <p:cNvSpPr txBox="1">
            <a:spLocks noChangeArrowheads="1"/>
          </p:cNvSpPr>
          <p:nvPr/>
        </p:nvSpPr>
        <p:spPr bwMode="auto">
          <a:xfrm>
            <a:off x="3924300" y="4652963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+</a:t>
            </a:r>
          </a:p>
        </p:txBody>
      </p:sp>
      <p:sp>
        <p:nvSpPr>
          <p:cNvPr id="29732" name="Text Box 36"/>
          <p:cNvSpPr txBox="1">
            <a:spLocks noChangeArrowheads="1"/>
          </p:cNvSpPr>
          <p:nvPr/>
        </p:nvSpPr>
        <p:spPr bwMode="auto">
          <a:xfrm>
            <a:off x="4427538" y="458152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tx2"/>
                </a:solidFill>
              </a:rPr>
              <a:t>С</a:t>
            </a:r>
            <a:r>
              <a:rPr lang="en-US" sz="2400" b="1">
                <a:solidFill>
                  <a:schemeClr val="tx2"/>
                </a:solidFill>
              </a:rPr>
              <a:t>l</a:t>
            </a:r>
            <a:r>
              <a:rPr lang="en-US" sz="2400" b="1" baseline="-25000">
                <a:solidFill>
                  <a:schemeClr val="tx2"/>
                </a:solidFill>
              </a:rPr>
              <a:t>2</a:t>
            </a:r>
            <a:endParaRPr lang="ru-RU" sz="2400" b="1" baseline="-25000">
              <a:solidFill>
                <a:schemeClr val="tx2"/>
              </a:solidFill>
            </a:endParaRPr>
          </a:p>
        </p:txBody>
      </p:sp>
      <p:sp>
        <p:nvSpPr>
          <p:cNvPr id="29734" name="Line 38"/>
          <p:cNvSpPr>
            <a:spLocks noChangeShapeType="1"/>
          </p:cNvSpPr>
          <p:nvPr/>
        </p:nvSpPr>
        <p:spPr bwMode="auto">
          <a:xfrm>
            <a:off x="5076825" y="4797425"/>
            <a:ext cx="358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35" name="AutoShape 39"/>
          <p:cNvSpPr>
            <a:spLocks noChangeArrowheads="1"/>
          </p:cNvSpPr>
          <p:nvPr/>
        </p:nvSpPr>
        <p:spPr bwMode="auto">
          <a:xfrm>
            <a:off x="4572000" y="3573463"/>
            <a:ext cx="719138" cy="431800"/>
          </a:xfrm>
          <a:prstGeom prst="sun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37" name="Text Box 41"/>
          <p:cNvSpPr txBox="1">
            <a:spLocks noChangeArrowheads="1"/>
          </p:cNvSpPr>
          <p:nvPr/>
        </p:nvSpPr>
        <p:spPr bwMode="auto">
          <a:xfrm>
            <a:off x="5148263" y="4149725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tx2"/>
                </a:solidFill>
              </a:rPr>
              <a:t>С</a:t>
            </a:r>
            <a:r>
              <a:rPr lang="en-US" sz="2400" b="1">
                <a:solidFill>
                  <a:schemeClr val="tx2"/>
                </a:solidFill>
              </a:rPr>
              <a:t>l </a:t>
            </a:r>
            <a:endParaRPr lang="ru-RU" sz="2400" b="1"/>
          </a:p>
        </p:txBody>
      </p:sp>
      <p:sp>
        <p:nvSpPr>
          <p:cNvPr id="29738" name="Text Box 42"/>
          <p:cNvSpPr txBox="1">
            <a:spLocks noChangeArrowheads="1"/>
          </p:cNvSpPr>
          <p:nvPr/>
        </p:nvSpPr>
        <p:spPr bwMode="auto">
          <a:xfrm>
            <a:off x="5148263" y="5084763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tx2"/>
                </a:solidFill>
              </a:rPr>
              <a:t>С</a:t>
            </a:r>
            <a:r>
              <a:rPr lang="en-US" sz="2400" b="1">
                <a:solidFill>
                  <a:schemeClr val="tx2"/>
                </a:solidFill>
              </a:rPr>
              <a:t>l </a:t>
            </a:r>
            <a:endParaRPr lang="ru-RU" sz="2400" b="1"/>
          </a:p>
        </p:txBody>
      </p:sp>
      <p:sp>
        <p:nvSpPr>
          <p:cNvPr id="29739" name="Text Box 43"/>
          <p:cNvSpPr txBox="1">
            <a:spLocks noChangeArrowheads="1"/>
          </p:cNvSpPr>
          <p:nvPr/>
        </p:nvSpPr>
        <p:spPr bwMode="auto">
          <a:xfrm>
            <a:off x="6877050" y="3500438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 </a:t>
            </a:r>
            <a:r>
              <a:rPr lang="ru-RU" sz="2400" b="1">
                <a:solidFill>
                  <a:schemeClr val="tx2"/>
                </a:solidFill>
              </a:rPr>
              <a:t>С</a:t>
            </a:r>
            <a:r>
              <a:rPr lang="en-US" sz="2400" b="1">
                <a:solidFill>
                  <a:schemeClr val="tx2"/>
                </a:solidFill>
              </a:rPr>
              <a:t>l </a:t>
            </a:r>
            <a:endParaRPr lang="ru-RU" sz="2400" b="1">
              <a:solidFill>
                <a:schemeClr val="tx2"/>
              </a:solidFill>
            </a:endParaRPr>
          </a:p>
        </p:txBody>
      </p:sp>
      <p:sp>
        <p:nvSpPr>
          <p:cNvPr id="29740" name="Text Box 44"/>
          <p:cNvSpPr txBox="1">
            <a:spLocks noChangeArrowheads="1"/>
          </p:cNvSpPr>
          <p:nvPr/>
        </p:nvSpPr>
        <p:spPr bwMode="auto">
          <a:xfrm>
            <a:off x="7451725" y="4149725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 </a:t>
            </a:r>
            <a:r>
              <a:rPr lang="ru-RU" sz="2400" b="1">
                <a:solidFill>
                  <a:schemeClr val="tx2"/>
                </a:solidFill>
              </a:rPr>
              <a:t>С</a:t>
            </a:r>
            <a:r>
              <a:rPr lang="en-US" sz="2400" b="1">
                <a:solidFill>
                  <a:schemeClr val="tx2"/>
                </a:solidFill>
              </a:rPr>
              <a:t>l </a:t>
            </a:r>
            <a:endParaRPr lang="ru-RU" sz="2400" b="1">
              <a:solidFill>
                <a:schemeClr val="tx2"/>
              </a:solidFill>
            </a:endParaRPr>
          </a:p>
        </p:txBody>
      </p:sp>
      <p:sp>
        <p:nvSpPr>
          <p:cNvPr id="29741" name="Text Box 45"/>
          <p:cNvSpPr txBox="1">
            <a:spLocks noChangeArrowheads="1"/>
          </p:cNvSpPr>
          <p:nvPr/>
        </p:nvSpPr>
        <p:spPr bwMode="auto">
          <a:xfrm>
            <a:off x="7524750" y="5084763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 </a:t>
            </a:r>
            <a:r>
              <a:rPr lang="ru-RU" sz="2400" b="1">
                <a:solidFill>
                  <a:schemeClr val="tx2"/>
                </a:solidFill>
              </a:rPr>
              <a:t>С</a:t>
            </a:r>
            <a:r>
              <a:rPr lang="en-US" sz="2400" b="1">
                <a:solidFill>
                  <a:schemeClr val="tx2"/>
                </a:solidFill>
              </a:rPr>
              <a:t>l </a:t>
            </a:r>
            <a:endParaRPr lang="ru-RU" sz="2400" b="1">
              <a:solidFill>
                <a:schemeClr val="tx2"/>
              </a:solidFill>
            </a:endParaRPr>
          </a:p>
        </p:txBody>
      </p:sp>
      <p:sp>
        <p:nvSpPr>
          <p:cNvPr id="29742" name="Text Box 46"/>
          <p:cNvSpPr txBox="1">
            <a:spLocks noChangeArrowheads="1"/>
          </p:cNvSpPr>
          <p:nvPr/>
        </p:nvSpPr>
        <p:spPr bwMode="auto">
          <a:xfrm>
            <a:off x="6732588" y="5589588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 </a:t>
            </a:r>
            <a:r>
              <a:rPr lang="ru-RU" sz="2400" b="1">
                <a:solidFill>
                  <a:schemeClr val="tx2"/>
                </a:solidFill>
              </a:rPr>
              <a:t>С</a:t>
            </a:r>
            <a:r>
              <a:rPr lang="en-US" sz="2400" b="1">
                <a:solidFill>
                  <a:schemeClr val="tx2"/>
                </a:solidFill>
              </a:rPr>
              <a:t>l </a:t>
            </a:r>
            <a:endParaRPr lang="ru-RU" sz="2400" b="1">
              <a:solidFill>
                <a:schemeClr val="tx2"/>
              </a:solidFill>
            </a:endParaRPr>
          </a:p>
        </p:txBody>
      </p:sp>
      <p:sp>
        <p:nvSpPr>
          <p:cNvPr id="29744" name="Text Box 48"/>
          <p:cNvSpPr txBox="1">
            <a:spLocks noChangeArrowheads="1"/>
          </p:cNvSpPr>
          <p:nvPr/>
        </p:nvSpPr>
        <p:spPr bwMode="auto">
          <a:xfrm>
            <a:off x="6011863" y="6165850"/>
            <a:ext cx="2303462" cy="466725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гексахлоран</a:t>
            </a:r>
          </a:p>
        </p:txBody>
      </p:sp>
      <p:sp>
        <p:nvSpPr>
          <p:cNvPr id="29745" name="Text Box 49"/>
          <p:cNvSpPr txBox="1">
            <a:spLocks noChangeArrowheads="1"/>
          </p:cNvSpPr>
          <p:nvPr/>
        </p:nvSpPr>
        <p:spPr bwMode="auto">
          <a:xfrm>
            <a:off x="1547813" y="6237288"/>
            <a:ext cx="1439862" cy="466725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бензол</a:t>
            </a:r>
          </a:p>
        </p:txBody>
      </p:sp>
      <p:sp>
        <p:nvSpPr>
          <p:cNvPr id="29746" name="AutoShape 5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95288" y="6308725"/>
            <a:ext cx="576262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47" name="AutoShape 5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576263" cy="2889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48" name="AutoShape 52"/>
          <p:cNvSpPr>
            <a:spLocks noChangeArrowheads="1"/>
          </p:cNvSpPr>
          <p:nvPr/>
        </p:nvSpPr>
        <p:spPr bwMode="auto">
          <a:xfrm>
            <a:off x="4211638" y="5734050"/>
            <a:ext cx="792162" cy="431800"/>
          </a:xfrm>
          <a:prstGeom prst="curvedDownArrow">
            <a:avLst>
              <a:gd name="adj1" fmla="val 36691"/>
              <a:gd name="adj2" fmla="val 73382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49" name="AutoShape 5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563938" y="6308725"/>
            <a:ext cx="2266950" cy="28892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Garamond" pitchFamily="18" charset="0"/>
                <a:hlinkClick r:id="rId2" action="ppaction://hlinksldjump"/>
              </a:rPr>
              <a:t>подробности здесь</a:t>
            </a:r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97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7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0"/>
                                        <p:tgtEl>
                                          <p:spTgt spid="29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0"/>
                                        <p:tgtEl>
                                          <p:spTgt spid="29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decel="100000"/>
                                        <p:tgtEl>
                                          <p:spTgt spid="29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700" accel="1000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9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2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29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29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1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29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0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4" dur="2000"/>
                                        <p:tgtEl>
                                          <p:spTgt spid="29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1000"/>
                                        <p:tgtEl>
                                          <p:spTgt spid="29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0" dur="1000"/>
                                        <p:tgtEl>
                                          <p:spTgt spid="29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3" dur="1000"/>
                                        <p:tgtEl>
                                          <p:spTgt spid="29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6" dur="1000"/>
                                        <p:tgtEl>
                                          <p:spTgt spid="29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9" dur="1000"/>
                                        <p:tgtEl>
                                          <p:spTgt spid="29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2" dur="2000"/>
                                        <p:tgtEl>
                                          <p:spTgt spid="297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8" dur="2000"/>
                                        <p:tgtEl>
                                          <p:spTgt spid="29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29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500"/>
                                        <p:tgtEl>
                                          <p:spTgt spid="2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2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8" grpId="0"/>
      <p:bldP spid="29719" grpId="0" animBg="1"/>
      <p:bldP spid="29720" grpId="0" animBg="1"/>
      <p:bldP spid="29721" grpId="0"/>
      <p:bldP spid="29722" grpId="0"/>
      <p:bldP spid="29723" grpId="0" animBg="1"/>
      <p:bldP spid="29724" grpId="0"/>
      <p:bldP spid="29725" grpId="0"/>
      <p:bldP spid="29726" grpId="0" animBg="1"/>
      <p:bldP spid="29727" grpId="0" animBg="1"/>
      <p:bldP spid="29728" grpId="0"/>
      <p:bldP spid="29729" grpId="0" animBg="1"/>
      <p:bldP spid="29730" grpId="0" animBg="1"/>
      <p:bldP spid="29730" grpId="1" animBg="1"/>
      <p:bldP spid="29735" grpId="0" animBg="1"/>
      <p:bldP spid="29735" grpId="1" animBg="1"/>
      <p:bldP spid="29735" grpId="2" animBg="1"/>
      <p:bldP spid="29737" grpId="0"/>
      <p:bldP spid="29738" grpId="0"/>
      <p:bldP spid="29739" grpId="0"/>
      <p:bldP spid="29740" grpId="0"/>
      <p:bldP spid="29741" grpId="0"/>
      <p:bldP spid="29742" grpId="0"/>
      <p:bldP spid="29744" grpId="0" animBg="1"/>
      <p:bldP spid="29745" grpId="0" animBg="1"/>
      <p:bldP spid="29748" grpId="0" animBg="1"/>
      <p:bldP spid="29748" grpId="1" animBg="1"/>
      <p:bldP spid="29749" grpId="0" animBg="1"/>
      <p:bldP spid="2974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0"/>
            <a:ext cx="7313612" cy="1143000"/>
          </a:xfrm>
        </p:spPr>
        <p:txBody>
          <a:bodyPr/>
          <a:lstStyle/>
          <a:p>
            <a:pPr algn="ctr"/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Горение бензола</a:t>
            </a:r>
          </a:p>
        </p:txBody>
      </p:sp>
      <p:pic>
        <p:nvPicPr>
          <p:cNvPr id="819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628775"/>
            <a:ext cx="286702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4643438" y="1628775"/>
            <a:ext cx="4073525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Бензол содержит около 92% углерода, при неполном сгорании бензола образуется много копоти. Поднесем к чашке с бензолом горящую лучину. Бензол быстро вспыхивает и горит ярким, сильно коптящим пламенем. При горении бензола образуются углекислый газ и водяные пары.</a:t>
            </a:r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250825" y="4724400"/>
            <a:ext cx="2346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2С</a:t>
            </a:r>
            <a:r>
              <a:rPr lang="ru-RU" sz="2400" b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6</a:t>
            </a: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Н6  + 15О</a:t>
            </a:r>
            <a:r>
              <a:rPr lang="ru-RU" sz="2400" b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2</a:t>
            </a: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 =</a:t>
            </a:r>
          </a:p>
        </p:txBody>
      </p:sp>
      <p:sp>
        <p:nvSpPr>
          <p:cNvPr id="81927" name="Rectangle 7"/>
          <p:cNvSpPr>
            <a:spLocks noChangeArrowheads="1"/>
          </p:cNvSpPr>
          <p:nvPr/>
        </p:nvSpPr>
        <p:spPr bwMode="auto">
          <a:xfrm>
            <a:off x="2484438" y="4724400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12СО</a:t>
            </a:r>
            <a:r>
              <a:rPr lang="ru-RU" sz="2400" b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2</a:t>
            </a: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 + 6Н</a:t>
            </a:r>
            <a:r>
              <a:rPr lang="ru-RU" sz="2400" b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2</a:t>
            </a: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О</a:t>
            </a:r>
          </a:p>
        </p:txBody>
      </p:sp>
      <p:sp>
        <p:nvSpPr>
          <p:cNvPr id="8192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68313" y="6165850"/>
            <a:ext cx="4175125" cy="3587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  <a:latin typeface="Garamond" pitchFamily="18" charset="0"/>
                <a:hlinkClick r:id="rId3"/>
              </a:rPr>
              <a:t>ПОСМОТРЕТЬ ОПЫТ</a:t>
            </a:r>
            <a:endParaRPr lang="ru-RU" b="1">
              <a:effectLst>
                <a:outerShdw blurRad="38100" dist="38100" dir="2700000" algn="tl">
                  <a:srgbClr val="FFFFFF"/>
                </a:outerShdw>
              </a:effectLst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5" grpId="0"/>
      <p:bldP spid="81926" grpId="0"/>
      <p:bldP spid="819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1206500" y="315913"/>
            <a:ext cx="43735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/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Получение</a:t>
            </a:r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1187450" y="1844675"/>
            <a:ext cx="712946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ru-RU" sz="36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Бензол получают из:</a:t>
            </a:r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1763713" y="2752725"/>
            <a:ext cx="44815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1. каменноугольной смолы;</a:t>
            </a:r>
          </a:p>
        </p:txBody>
      </p:sp>
      <p:sp>
        <p:nvSpPr>
          <p:cNvPr id="73737" name="Rectangle 9"/>
          <p:cNvSpPr>
            <a:spLocks noChangeArrowheads="1"/>
          </p:cNvSpPr>
          <p:nvPr/>
        </p:nvSpPr>
        <p:spPr bwMode="auto">
          <a:xfrm>
            <a:off x="1763713" y="3957638"/>
            <a:ext cx="16462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2. нефти;</a:t>
            </a:r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1763713" y="5110163"/>
            <a:ext cx="48498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3. синтетическими методами.</a:t>
            </a:r>
          </a:p>
        </p:txBody>
      </p:sp>
      <p:sp>
        <p:nvSpPr>
          <p:cNvPr id="73739" name="AutoShape 11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95288" y="6308725"/>
            <a:ext cx="576262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3740" name="AutoShape 1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576263" cy="2889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260350"/>
            <a:ext cx="7537450" cy="1276350"/>
          </a:xfrm>
        </p:spPr>
        <p:txBody>
          <a:bodyPr/>
          <a:lstStyle/>
          <a:p>
            <a:pPr algn="ctr"/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Природные источники получения: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2276475"/>
            <a:ext cx="7313613" cy="4114800"/>
          </a:xfrm>
        </p:spPr>
        <p:txBody>
          <a:bodyPr/>
          <a:lstStyle/>
          <a:p>
            <a:r>
              <a:rPr lang="ru-RU" sz="32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Природные и попутные газы </a:t>
            </a:r>
          </a:p>
          <a:p>
            <a:pPr>
              <a:buFont typeface="Wingdings" pitchFamily="2" charset="2"/>
              <a:buNone/>
            </a:pPr>
            <a:endParaRPr lang="ru-RU" sz="3200" b="1"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  <a:p>
            <a:r>
              <a:rPr lang="ru-RU" sz="32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Нефть</a:t>
            </a:r>
          </a:p>
          <a:p>
            <a:pPr>
              <a:buFont typeface="Wingdings" pitchFamily="2" charset="2"/>
              <a:buNone/>
            </a:pPr>
            <a:endParaRPr lang="ru-RU" sz="3200" b="1"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  <a:p>
            <a:r>
              <a:rPr lang="ru-RU" sz="32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Каменный уголь</a:t>
            </a:r>
          </a:p>
          <a:p>
            <a:endParaRPr lang="ru-RU" sz="3200" b="1"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</p:txBody>
      </p:sp>
      <p:sp>
        <p:nvSpPr>
          <p:cNvPr id="31748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95288" y="6308725"/>
            <a:ext cx="576262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49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576263" cy="2889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67" name="Text Box 35"/>
          <p:cNvSpPr txBox="1">
            <a:spLocks noChangeArrowheads="1"/>
          </p:cNvSpPr>
          <p:nvPr/>
        </p:nvSpPr>
        <p:spPr bwMode="auto">
          <a:xfrm>
            <a:off x="1908175" y="1989138"/>
            <a:ext cx="5543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Тримеризация.</a:t>
            </a:r>
          </a:p>
        </p:txBody>
      </p:sp>
      <p:grpSp>
        <p:nvGrpSpPr>
          <p:cNvPr id="69668" name="Group 36"/>
          <p:cNvGrpSpPr>
            <a:grpSpLocks/>
          </p:cNvGrpSpPr>
          <p:nvPr/>
        </p:nvGrpSpPr>
        <p:grpSpPr bwMode="auto">
          <a:xfrm>
            <a:off x="5867400" y="2565400"/>
            <a:ext cx="2592388" cy="2544763"/>
            <a:chOff x="838" y="2341"/>
            <a:chExt cx="1633" cy="1603"/>
          </a:xfrm>
        </p:grpSpPr>
        <p:sp>
          <p:nvSpPr>
            <p:cNvPr id="69669" name="Text Box 37"/>
            <p:cNvSpPr txBox="1">
              <a:spLocks noChangeArrowheads="1"/>
            </p:cNvSpPr>
            <p:nvPr/>
          </p:nvSpPr>
          <p:spPr bwMode="auto">
            <a:xfrm>
              <a:off x="1518" y="2341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/>
                <a:t>С</a:t>
              </a:r>
              <a:r>
                <a:rPr lang="en-US" sz="2400" b="1">
                  <a:solidFill>
                    <a:srgbClr val="0000FF"/>
                  </a:solidFill>
                </a:rPr>
                <a:t>H</a:t>
              </a:r>
              <a:endParaRPr lang="ru-RU" sz="2400" b="1" baseline="-25000">
                <a:solidFill>
                  <a:srgbClr val="0000FF"/>
                </a:solidFill>
              </a:endParaRPr>
            </a:p>
          </p:txBody>
        </p:sp>
        <p:sp>
          <p:nvSpPr>
            <p:cNvPr id="69670" name="Line 38"/>
            <p:cNvSpPr>
              <a:spLocks noChangeShapeType="1"/>
            </p:cNvSpPr>
            <p:nvPr/>
          </p:nvSpPr>
          <p:spPr bwMode="auto">
            <a:xfrm flipH="1">
              <a:off x="1246" y="2613"/>
              <a:ext cx="318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9671" name="Freeform 39"/>
            <p:cNvSpPr>
              <a:spLocks/>
            </p:cNvSpPr>
            <p:nvPr/>
          </p:nvSpPr>
          <p:spPr bwMode="auto">
            <a:xfrm rot="-1399215">
              <a:off x="1745" y="2567"/>
              <a:ext cx="179" cy="2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275"/>
                </a:cxn>
              </a:cxnLst>
              <a:rect l="0" t="0" r="r" b="b"/>
              <a:pathLst>
                <a:path w="179" h="275">
                  <a:moveTo>
                    <a:pt x="0" y="0"/>
                  </a:moveTo>
                  <a:lnTo>
                    <a:pt x="179" y="275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9672" name="Text Box 40"/>
            <p:cNvSpPr txBox="1">
              <a:spLocks noChangeArrowheads="1"/>
            </p:cNvSpPr>
            <p:nvPr/>
          </p:nvSpPr>
          <p:spPr bwMode="auto">
            <a:xfrm>
              <a:off x="1881" y="2749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/>
                <a:t>С</a:t>
              </a:r>
              <a:r>
                <a:rPr lang="en-US" sz="2400" b="1">
                  <a:solidFill>
                    <a:srgbClr val="0000FF"/>
                  </a:solidFill>
                </a:rPr>
                <a:t>H</a:t>
              </a:r>
              <a:endParaRPr lang="ru-RU" sz="2400" b="1" baseline="-25000">
                <a:solidFill>
                  <a:srgbClr val="0000FF"/>
                </a:solidFill>
              </a:endParaRPr>
            </a:p>
          </p:txBody>
        </p:sp>
        <p:sp>
          <p:nvSpPr>
            <p:cNvPr id="69673" name="Text Box 41"/>
            <p:cNvSpPr txBox="1">
              <a:spLocks noChangeArrowheads="1"/>
            </p:cNvSpPr>
            <p:nvPr/>
          </p:nvSpPr>
          <p:spPr bwMode="auto">
            <a:xfrm>
              <a:off x="1927" y="3339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/>
                <a:t>С</a:t>
              </a:r>
              <a:r>
                <a:rPr lang="en-US" sz="2400" b="1">
                  <a:solidFill>
                    <a:srgbClr val="0000FF"/>
                  </a:solidFill>
                </a:rPr>
                <a:t>H</a:t>
              </a:r>
              <a:endParaRPr lang="ru-RU" sz="2400" b="1" baseline="-25000">
                <a:solidFill>
                  <a:srgbClr val="0000FF"/>
                </a:solidFill>
              </a:endParaRPr>
            </a:p>
          </p:txBody>
        </p:sp>
        <p:sp>
          <p:nvSpPr>
            <p:cNvPr id="69674" name="Freeform 42"/>
            <p:cNvSpPr>
              <a:spLocks/>
            </p:cNvSpPr>
            <p:nvPr/>
          </p:nvSpPr>
          <p:spPr bwMode="auto">
            <a:xfrm rot="1803523">
              <a:off x="1961" y="3018"/>
              <a:ext cx="182" cy="3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275"/>
                </a:cxn>
              </a:cxnLst>
              <a:rect l="0" t="0" r="r" b="b"/>
              <a:pathLst>
                <a:path w="179" h="275">
                  <a:moveTo>
                    <a:pt x="0" y="0"/>
                  </a:moveTo>
                  <a:lnTo>
                    <a:pt x="179" y="275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9675" name="Text Box 43"/>
            <p:cNvSpPr txBox="1">
              <a:spLocks noChangeArrowheads="1"/>
            </p:cNvSpPr>
            <p:nvPr/>
          </p:nvSpPr>
          <p:spPr bwMode="auto">
            <a:xfrm>
              <a:off x="838" y="2749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0000FF"/>
                  </a:solidFill>
                </a:rPr>
                <a:t>H</a:t>
              </a:r>
              <a:r>
                <a:rPr lang="en-US" sz="2400" b="1" baseline="-25000">
                  <a:solidFill>
                    <a:srgbClr val="0000FF"/>
                  </a:solidFill>
                </a:rPr>
                <a:t> </a:t>
              </a:r>
              <a:r>
                <a:rPr lang="ru-RU" sz="2400" b="1"/>
                <a:t>С</a:t>
              </a:r>
            </a:p>
          </p:txBody>
        </p:sp>
        <p:sp>
          <p:nvSpPr>
            <p:cNvPr id="69676" name="Text Box 44"/>
            <p:cNvSpPr txBox="1">
              <a:spLocks noChangeArrowheads="1"/>
            </p:cNvSpPr>
            <p:nvPr/>
          </p:nvSpPr>
          <p:spPr bwMode="auto">
            <a:xfrm>
              <a:off x="838" y="3339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0000FF"/>
                  </a:solidFill>
                </a:rPr>
                <a:t>H</a:t>
              </a:r>
              <a:r>
                <a:rPr lang="en-US" sz="2400" b="1" baseline="-25000">
                  <a:solidFill>
                    <a:srgbClr val="0000FF"/>
                  </a:solidFill>
                </a:rPr>
                <a:t> </a:t>
              </a:r>
              <a:r>
                <a:rPr lang="ru-RU" sz="2400" b="1"/>
                <a:t>С</a:t>
              </a:r>
            </a:p>
          </p:txBody>
        </p:sp>
        <p:sp>
          <p:nvSpPr>
            <p:cNvPr id="69677" name="Freeform 45"/>
            <p:cNvSpPr>
              <a:spLocks/>
            </p:cNvSpPr>
            <p:nvPr/>
          </p:nvSpPr>
          <p:spPr bwMode="auto">
            <a:xfrm rot="1803523">
              <a:off x="1110" y="3021"/>
              <a:ext cx="182" cy="3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275"/>
                </a:cxn>
              </a:cxnLst>
              <a:rect l="0" t="0" r="r" b="b"/>
              <a:pathLst>
                <a:path w="179" h="275">
                  <a:moveTo>
                    <a:pt x="0" y="0"/>
                  </a:moveTo>
                  <a:lnTo>
                    <a:pt x="179" y="275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9678" name="Line 46"/>
            <p:cNvSpPr>
              <a:spLocks noChangeShapeType="1"/>
            </p:cNvSpPr>
            <p:nvPr/>
          </p:nvSpPr>
          <p:spPr bwMode="auto">
            <a:xfrm flipH="1">
              <a:off x="1655" y="3565"/>
              <a:ext cx="363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9679" name="Text Box 47"/>
            <p:cNvSpPr txBox="1">
              <a:spLocks noChangeArrowheads="1"/>
            </p:cNvSpPr>
            <p:nvPr/>
          </p:nvSpPr>
          <p:spPr bwMode="auto">
            <a:xfrm>
              <a:off x="1428" y="3656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/>
                <a:t>С</a:t>
              </a:r>
              <a:r>
                <a:rPr lang="en-US" sz="2400" b="1">
                  <a:solidFill>
                    <a:srgbClr val="0000FF"/>
                  </a:solidFill>
                </a:rPr>
                <a:t>H</a:t>
              </a:r>
              <a:endParaRPr lang="ru-RU" sz="2400" b="1" baseline="-25000">
                <a:solidFill>
                  <a:srgbClr val="0000FF"/>
                </a:solidFill>
              </a:endParaRPr>
            </a:p>
          </p:txBody>
        </p:sp>
        <p:sp>
          <p:nvSpPr>
            <p:cNvPr id="69680" name="Freeform 48"/>
            <p:cNvSpPr>
              <a:spLocks/>
            </p:cNvSpPr>
            <p:nvPr/>
          </p:nvSpPr>
          <p:spPr bwMode="auto">
            <a:xfrm rot="-1399215">
              <a:off x="1292" y="3521"/>
              <a:ext cx="220" cy="2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275"/>
                </a:cxn>
              </a:cxnLst>
              <a:rect l="0" t="0" r="r" b="b"/>
              <a:pathLst>
                <a:path w="179" h="275">
                  <a:moveTo>
                    <a:pt x="0" y="0"/>
                  </a:moveTo>
                  <a:lnTo>
                    <a:pt x="179" y="275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9681" name="Oval 49"/>
            <p:cNvSpPr>
              <a:spLocks noChangeArrowheads="1"/>
            </p:cNvSpPr>
            <p:nvPr/>
          </p:nvSpPr>
          <p:spPr bwMode="auto">
            <a:xfrm>
              <a:off x="1292" y="2886"/>
              <a:ext cx="635" cy="58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9682" name="Group 50"/>
          <p:cNvGrpSpPr>
            <a:grpSpLocks/>
          </p:cNvGrpSpPr>
          <p:nvPr/>
        </p:nvGrpSpPr>
        <p:grpSpPr bwMode="auto">
          <a:xfrm rot="-622550">
            <a:off x="1042988" y="2781300"/>
            <a:ext cx="2374900" cy="457200"/>
            <a:chOff x="2880" y="3475"/>
            <a:chExt cx="1496" cy="288"/>
          </a:xfrm>
        </p:grpSpPr>
        <p:sp>
          <p:nvSpPr>
            <p:cNvPr id="69683" name="Text Box 51"/>
            <p:cNvSpPr txBox="1">
              <a:spLocks noChangeArrowheads="1"/>
            </p:cNvSpPr>
            <p:nvPr/>
          </p:nvSpPr>
          <p:spPr bwMode="auto">
            <a:xfrm>
              <a:off x="2880" y="3475"/>
              <a:ext cx="31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0000FF"/>
                  </a:solidFill>
                </a:rPr>
                <a:t>H</a:t>
              </a:r>
              <a:endParaRPr lang="ru-RU" sz="2400" b="1">
                <a:solidFill>
                  <a:srgbClr val="0000FF"/>
                </a:solidFill>
              </a:endParaRPr>
            </a:p>
          </p:txBody>
        </p:sp>
        <p:sp>
          <p:nvSpPr>
            <p:cNvPr id="69684" name="Line 52"/>
            <p:cNvSpPr>
              <a:spLocks noChangeAspect="1" noChangeShapeType="1"/>
            </p:cNvSpPr>
            <p:nvPr/>
          </p:nvSpPr>
          <p:spPr bwMode="auto">
            <a:xfrm>
              <a:off x="3560" y="3566"/>
              <a:ext cx="144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9685" name="Line 53"/>
            <p:cNvSpPr>
              <a:spLocks noChangeAspect="1" noChangeShapeType="1"/>
            </p:cNvSpPr>
            <p:nvPr/>
          </p:nvSpPr>
          <p:spPr bwMode="auto">
            <a:xfrm>
              <a:off x="3560" y="3612"/>
              <a:ext cx="144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9686" name="Line 54"/>
            <p:cNvSpPr>
              <a:spLocks noChangeAspect="1" noChangeShapeType="1"/>
            </p:cNvSpPr>
            <p:nvPr/>
          </p:nvSpPr>
          <p:spPr bwMode="auto">
            <a:xfrm>
              <a:off x="3560" y="3657"/>
              <a:ext cx="144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9687" name="Text Box 55"/>
            <p:cNvSpPr txBox="1">
              <a:spLocks noChangeArrowheads="1"/>
            </p:cNvSpPr>
            <p:nvPr/>
          </p:nvSpPr>
          <p:spPr bwMode="auto">
            <a:xfrm>
              <a:off x="4059" y="3475"/>
              <a:ext cx="31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0000FF"/>
                  </a:solidFill>
                </a:rPr>
                <a:t>H</a:t>
              </a:r>
              <a:endParaRPr lang="ru-RU" sz="2400" b="1">
                <a:solidFill>
                  <a:srgbClr val="0000FF"/>
                </a:solidFill>
              </a:endParaRPr>
            </a:p>
          </p:txBody>
        </p:sp>
        <p:sp>
          <p:nvSpPr>
            <p:cNvPr id="69688" name="Text Box 56"/>
            <p:cNvSpPr txBox="1">
              <a:spLocks noChangeArrowheads="1"/>
            </p:cNvSpPr>
            <p:nvPr/>
          </p:nvSpPr>
          <p:spPr bwMode="auto">
            <a:xfrm>
              <a:off x="3288" y="3475"/>
              <a:ext cx="31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rgbClr val="FF0000"/>
                  </a:solidFill>
                </a:rPr>
                <a:t>С</a:t>
              </a:r>
            </a:p>
          </p:txBody>
        </p:sp>
        <p:sp>
          <p:nvSpPr>
            <p:cNvPr id="69689" name="Text Box 57"/>
            <p:cNvSpPr txBox="1">
              <a:spLocks noChangeArrowheads="1"/>
            </p:cNvSpPr>
            <p:nvPr/>
          </p:nvSpPr>
          <p:spPr bwMode="auto">
            <a:xfrm>
              <a:off x="3696" y="3475"/>
              <a:ext cx="31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rgbClr val="FF0000"/>
                  </a:solidFill>
                </a:rPr>
                <a:t>С</a:t>
              </a:r>
            </a:p>
          </p:txBody>
        </p:sp>
        <p:sp>
          <p:nvSpPr>
            <p:cNvPr id="69690" name="Line 58"/>
            <p:cNvSpPr>
              <a:spLocks noChangeAspect="1" noChangeShapeType="1"/>
            </p:cNvSpPr>
            <p:nvPr/>
          </p:nvSpPr>
          <p:spPr bwMode="auto">
            <a:xfrm>
              <a:off x="3923" y="3612"/>
              <a:ext cx="144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9691" name="Line 59"/>
            <p:cNvSpPr>
              <a:spLocks noChangeAspect="1" noChangeShapeType="1"/>
            </p:cNvSpPr>
            <p:nvPr/>
          </p:nvSpPr>
          <p:spPr bwMode="auto">
            <a:xfrm>
              <a:off x="3152" y="3612"/>
              <a:ext cx="144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9692" name="Group 60"/>
          <p:cNvGrpSpPr>
            <a:grpSpLocks/>
          </p:cNvGrpSpPr>
          <p:nvPr/>
        </p:nvGrpSpPr>
        <p:grpSpPr bwMode="auto">
          <a:xfrm rot="5400000">
            <a:off x="2533650" y="3811588"/>
            <a:ext cx="2374900" cy="457200"/>
            <a:chOff x="2880" y="3475"/>
            <a:chExt cx="1496" cy="288"/>
          </a:xfrm>
        </p:grpSpPr>
        <p:sp>
          <p:nvSpPr>
            <p:cNvPr id="69693" name="Text Box 61"/>
            <p:cNvSpPr txBox="1">
              <a:spLocks noChangeArrowheads="1"/>
            </p:cNvSpPr>
            <p:nvPr/>
          </p:nvSpPr>
          <p:spPr bwMode="auto">
            <a:xfrm>
              <a:off x="2880" y="3475"/>
              <a:ext cx="31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0000FF"/>
                  </a:solidFill>
                </a:rPr>
                <a:t>H</a:t>
              </a:r>
              <a:endParaRPr lang="ru-RU" sz="2400" b="1">
                <a:solidFill>
                  <a:srgbClr val="0000FF"/>
                </a:solidFill>
              </a:endParaRPr>
            </a:p>
          </p:txBody>
        </p:sp>
        <p:sp>
          <p:nvSpPr>
            <p:cNvPr id="69694" name="Line 62"/>
            <p:cNvSpPr>
              <a:spLocks noChangeAspect="1" noChangeShapeType="1"/>
            </p:cNvSpPr>
            <p:nvPr/>
          </p:nvSpPr>
          <p:spPr bwMode="auto">
            <a:xfrm>
              <a:off x="3560" y="3566"/>
              <a:ext cx="144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9695" name="Line 63"/>
            <p:cNvSpPr>
              <a:spLocks noChangeAspect="1" noChangeShapeType="1"/>
            </p:cNvSpPr>
            <p:nvPr/>
          </p:nvSpPr>
          <p:spPr bwMode="auto">
            <a:xfrm>
              <a:off x="3560" y="3612"/>
              <a:ext cx="144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9696" name="Line 64"/>
            <p:cNvSpPr>
              <a:spLocks noChangeAspect="1" noChangeShapeType="1"/>
            </p:cNvSpPr>
            <p:nvPr/>
          </p:nvSpPr>
          <p:spPr bwMode="auto">
            <a:xfrm>
              <a:off x="3560" y="3657"/>
              <a:ext cx="144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9697" name="Text Box 65"/>
            <p:cNvSpPr txBox="1">
              <a:spLocks noChangeArrowheads="1"/>
            </p:cNvSpPr>
            <p:nvPr/>
          </p:nvSpPr>
          <p:spPr bwMode="auto">
            <a:xfrm>
              <a:off x="4059" y="3475"/>
              <a:ext cx="31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0000FF"/>
                  </a:solidFill>
                </a:rPr>
                <a:t>H</a:t>
              </a:r>
              <a:endParaRPr lang="ru-RU" sz="2400" b="1">
                <a:solidFill>
                  <a:srgbClr val="0000FF"/>
                </a:solidFill>
              </a:endParaRPr>
            </a:p>
          </p:txBody>
        </p:sp>
        <p:sp>
          <p:nvSpPr>
            <p:cNvPr id="69698" name="Text Box 66"/>
            <p:cNvSpPr txBox="1">
              <a:spLocks noChangeArrowheads="1"/>
            </p:cNvSpPr>
            <p:nvPr/>
          </p:nvSpPr>
          <p:spPr bwMode="auto">
            <a:xfrm>
              <a:off x="3288" y="3475"/>
              <a:ext cx="31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rgbClr val="FF0000"/>
                  </a:solidFill>
                </a:rPr>
                <a:t>С</a:t>
              </a:r>
            </a:p>
          </p:txBody>
        </p:sp>
        <p:sp>
          <p:nvSpPr>
            <p:cNvPr id="69699" name="Text Box 67"/>
            <p:cNvSpPr txBox="1">
              <a:spLocks noChangeArrowheads="1"/>
            </p:cNvSpPr>
            <p:nvPr/>
          </p:nvSpPr>
          <p:spPr bwMode="auto">
            <a:xfrm>
              <a:off x="3696" y="3475"/>
              <a:ext cx="31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rgbClr val="FF0000"/>
                  </a:solidFill>
                </a:rPr>
                <a:t>С</a:t>
              </a:r>
            </a:p>
          </p:txBody>
        </p:sp>
        <p:sp>
          <p:nvSpPr>
            <p:cNvPr id="69700" name="Line 68"/>
            <p:cNvSpPr>
              <a:spLocks noChangeAspect="1" noChangeShapeType="1"/>
            </p:cNvSpPr>
            <p:nvPr/>
          </p:nvSpPr>
          <p:spPr bwMode="auto">
            <a:xfrm>
              <a:off x="3923" y="3612"/>
              <a:ext cx="144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9701" name="Line 69"/>
            <p:cNvSpPr>
              <a:spLocks noChangeAspect="1" noChangeShapeType="1"/>
            </p:cNvSpPr>
            <p:nvPr/>
          </p:nvSpPr>
          <p:spPr bwMode="auto">
            <a:xfrm>
              <a:off x="3152" y="3612"/>
              <a:ext cx="144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9702" name="Group 70"/>
          <p:cNvGrpSpPr>
            <a:grpSpLocks/>
          </p:cNvGrpSpPr>
          <p:nvPr/>
        </p:nvGrpSpPr>
        <p:grpSpPr bwMode="auto">
          <a:xfrm rot="2159895">
            <a:off x="900113" y="4221163"/>
            <a:ext cx="2374900" cy="457200"/>
            <a:chOff x="2880" y="3475"/>
            <a:chExt cx="1496" cy="288"/>
          </a:xfrm>
        </p:grpSpPr>
        <p:sp>
          <p:nvSpPr>
            <p:cNvPr id="69703" name="Text Box 71"/>
            <p:cNvSpPr txBox="1">
              <a:spLocks noChangeArrowheads="1"/>
            </p:cNvSpPr>
            <p:nvPr/>
          </p:nvSpPr>
          <p:spPr bwMode="auto">
            <a:xfrm>
              <a:off x="2880" y="3475"/>
              <a:ext cx="31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0000FF"/>
                  </a:solidFill>
                </a:rPr>
                <a:t>H</a:t>
              </a:r>
              <a:endParaRPr lang="ru-RU" sz="2400" b="1">
                <a:solidFill>
                  <a:srgbClr val="0000FF"/>
                </a:solidFill>
              </a:endParaRPr>
            </a:p>
          </p:txBody>
        </p:sp>
        <p:sp>
          <p:nvSpPr>
            <p:cNvPr id="69704" name="Line 72"/>
            <p:cNvSpPr>
              <a:spLocks noChangeAspect="1" noChangeShapeType="1"/>
            </p:cNvSpPr>
            <p:nvPr/>
          </p:nvSpPr>
          <p:spPr bwMode="auto">
            <a:xfrm>
              <a:off x="3560" y="3566"/>
              <a:ext cx="144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9705" name="Line 73"/>
            <p:cNvSpPr>
              <a:spLocks noChangeAspect="1" noChangeShapeType="1"/>
            </p:cNvSpPr>
            <p:nvPr/>
          </p:nvSpPr>
          <p:spPr bwMode="auto">
            <a:xfrm>
              <a:off x="3560" y="3612"/>
              <a:ext cx="144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9706" name="Line 74"/>
            <p:cNvSpPr>
              <a:spLocks noChangeAspect="1" noChangeShapeType="1"/>
            </p:cNvSpPr>
            <p:nvPr/>
          </p:nvSpPr>
          <p:spPr bwMode="auto">
            <a:xfrm>
              <a:off x="3560" y="3657"/>
              <a:ext cx="144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9707" name="Text Box 75"/>
            <p:cNvSpPr txBox="1">
              <a:spLocks noChangeArrowheads="1"/>
            </p:cNvSpPr>
            <p:nvPr/>
          </p:nvSpPr>
          <p:spPr bwMode="auto">
            <a:xfrm>
              <a:off x="4059" y="3475"/>
              <a:ext cx="31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0000FF"/>
                  </a:solidFill>
                </a:rPr>
                <a:t>H</a:t>
              </a:r>
              <a:endParaRPr lang="ru-RU" sz="2400" b="1">
                <a:solidFill>
                  <a:srgbClr val="0000FF"/>
                </a:solidFill>
              </a:endParaRPr>
            </a:p>
          </p:txBody>
        </p:sp>
        <p:sp>
          <p:nvSpPr>
            <p:cNvPr id="69708" name="Text Box 76"/>
            <p:cNvSpPr txBox="1">
              <a:spLocks noChangeArrowheads="1"/>
            </p:cNvSpPr>
            <p:nvPr/>
          </p:nvSpPr>
          <p:spPr bwMode="auto">
            <a:xfrm>
              <a:off x="3288" y="3475"/>
              <a:ext cx="31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rgbClr val="FF0000"/>
                  </a:solidFill>
                </a:rPr>
                <a:t>С</a:t>
              </a:r>
            </a:p>
          </p:txBody>
        </p:sp>
        <p:sp>
          <p:nvSpPr>
            <p:cNvPr id="69709" name="Text Box 77"/>
            <p:cNvSpPr txBox="1">
              <a:spLocks noChangeArrowheads="1"/>
            </p:cNvSpPr>
            <p:nvPr/>
          </p:nvSpPr>
          <p:spPr bwMode="auto">
            <a:xfrm>
              <a:off x="3696" y="3475"/>
              <a:ext cx="31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rgbClr val="FF0000"/>
                  </a:solidFill>
                </a:rPr>
                <a:t>С</a:t>
              </a:r>
            </a:p>
          </p:txBody>
        </p:sp>
        <p:sp>
          <p:nvSpPr>
            <p:cNvPr id="69710" name="Line 78"/>
            <p:cNvSpPr>
              <a:spLocks noChangeAspect="1" noChangeShapeType="1"/>
            </p:cNvSpPr>
            <p:nvPr/>
          </p:nvSpPr>
          <p:spPr bwMode="auto">
            <a:xfrm>
              <a:off x="3923" y="3612"/>
              <a:ext cx="144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9711" name="Line 79"/>
            <p:cNvSpPr>
              <a:spLocks noChangeAspect="1" noChangeShapeType="1"/>
            </p:cNvSpPr>
            <p:nvPr/>
          </p:nvSpPr>
          <p:spPr bwMode="auto">
            <a:xfrm>
              <a:off x="3152" y="3612"/>
              <a:ext cx="144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9712" name="Line 80"/>
          <p:cNvSpPr>
            <a:spLocks noChangeShapeType="1"/>
          </p:cNvSpPr>
          <p:nvPr/>
        </p:nvSpPr>
        <p:spPr bwMode="auto">
          <a:xfrm>
            <a:off x="4787900" y="3860800"/>
            <a:ext cx="720725" cy="0"/>
          </a:xfrm>
          <a:prstGeom prst="line">
            <a:avLst/>
          </a:prstGeom>
          <a:noFill/>
          <a:ln w="38100">
            <a:solidFill>
              <a:srgbClr val="660033"/>
            </a:solidFill>
            <a:round/>
            <a:headEnd/>
            <a:tailEnd type="triangle" w="med" len="med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/>
          <a:lstStyle/>
          <a:p>
            <a:endParaRPr lang="ru-RU"/>
          </a:p>
        </p:txBody>
      </p:sp>
      <p:sp>
        <p:nvSpPr>
          <p:cNvPr id="69714" name="Text Box 82"/>
          <p:cNvSpPr txBox="1">
            <a:spLocks noChangeArrowheads="1"/>
          </p:cNvSpPr>
          <p:nvPr/>
        </p:nvSpPr>
        <p:spPr bwMode="auto">
          <a:xfrm>
            <a:off x="6659563" y="5805488"/>
            <a:ext cx="1439862" cy="466725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бензол</a:t>
            </a:r>
          </a:p>
        </p:txBody>
      </p:sp>
      <p:sp>
        <p:nvSpPr>
          <p:cNvPr id="69715" name="Text Box 83"/>
          <p:cNvSpPr txBox="1">
            <a:spLocks noChangeArrowheads="1"/>
          </p:cNvSpPr>
          <p:nvPr/>
        </p:nvSpPr>
        <p:spPr bwMode="auto">
          <a:xfrm>
            <a:off x="2051050" y="5805488"/>
            <a:ext cx="1943100" cy="466725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ацетилен</a:t>
            </a:r>
          </a:p>
        </p:txBody>
      </p:sp>
      <p:sp>
        <p:nvSpPr>
          <p:cNvPr id="69716" name="Rectangle 84"/>
          <p:cNvSpPr>
            <a:spLocks noChangeArrowheads="1"/>
          </p:cNvSpPr>
          <p:nvPr/>
        </p:nvSpPr>
        <p:spPr bwMode="auto">
          <a:xfrm>
            <a:off x="1187450" y="260350"/>
            <a:ext cx="7608888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/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Другие способы получения</a:t>
            </a:r>
          </a:p>
        </p:txBody>
      </p:sp>
      <p:sp>
        <p:nvSpPr>
          <p:cNvPr id="69718" name="Text Box 86"/>
          <p:cNvSpPr txBox="1">
            <a:spLocks noChangeArrowheads="1"/>
          </p:cNvSpPr>
          <p:nvPr/>
        </p:nvSpPr>
        <p:spPr bwMode="auto">
          <a:xfrm>
            <a:off x="4500563" y="3357563"/>
            <a:ext cx="12239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CC0000"/>
                </a:solidFill>
                <a:latin typeface="Garamond" pitchFamily="18" charset="0"/>
              </a:rPr>
              <a:t>C</a:t>
            </a:r>
            <a:r>
              <a:rPr lang="ru-RU" b="1">
                <a:solidFill>
                  <a:srgbClr val="CC0000"/>
                </a:solidFill>
                <a:latin typeface="Garamond" pitchFamily="18" charset="0"/>
              </a:rPr>
              <a:t>;600</a:t>
            </a:r>
            <a:r>
              <a:rPr lang="en-US" b="1">
                <a:solidFill>
                  <a:srgbClr val="CC0000"/>
                </a:solidFill>
                <a:latin typeface="Garamond" pitchFamily="18" charset="0"/>
              </a:rPr>
              <a:t>º</a:t>
            </a:r>
            <a:r>
              <a:rPr lang="ru-RU" b="1">
                <a:solidFill>
                  <a:srgbClr val="CC0000"/>
                </a:solidFill>
                <a:latin typeface="Garamond" pitchFamily="18" charset="0"/>
              </a:rPr>
              <a:t>С</a:t>
            </a:r>
            <a:endParaRPr lang="en-US" b="1">
              <a:solidFill>
                <a:srgbClr val="CC0000"/>
              </a:solidFill>
              <a:latin typeface="Garamond" pitchFamily="18" charset="0"/>
            </a:endParaRPr>
          </a:p>
        </p:txBody>
      </p:sp>
      <p:sp>
        <p:nvSpPr>
          <p:cNvPr id="69719" name="AutoShape 8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95288" y="6308725"/>
            <a:ext cx="576262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720" name="AutoShape 8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576263" cy="2889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9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6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69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6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6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69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6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6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6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67" grpId="0"/>
      <p:bldP spid="69712" grpId="0" animBg="1"/>
      <p:bldP spid="69714" grpId="0" animBg="1"/>
      <p:bldP spid="69715" grpId="0" animBg="1"/>
      <p:bldP spid="69716" grpId="0"/>
      <p:bldP spid="697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684213" y="315913"/>
            <a:ext cx="7608887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/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Другие способы получения</a:t>
            </a:r>
          </a:p>
        </p:txBody>
      </p:sp>
      <p:sp>
        <p:nvSpPr>
          <p:cNvPr id="75783" name="Rectangle 7"/>
          <p:cNvSpPr>
            <a:spLocks noChangeArrowheads="1"/>
          </p:cNvSpPr>
          <p:nvPr/>
        </p:nvSpPr>
        <p:spPr bwMode="auto">
          <a:xfrm>
            <a:off x="1116013" y="1700213"/>
            <a:ext cx="74628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Дегидроциклизация (дегидрирование и циклизация) </a:t>
            </a:r>
          </a:p>
          <a:p>
            <a:r>
              <a:rPr lang="ru-RU" sz="24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алканов в присутствии катализатора.</a:t>
            </a:r>
          </a:p>
        </p:txBody>
      </p:sp>
      <p:sp>
        <p:nvSpPr>
          <p:cNvPr id="75785" name="Text Box 9"/>
          <p:cNvSpPr txBox="1">
            <a:spLocks noChangeArrowheads="1"/>
          </p:cNvSpPr>
          <p:nvPr/>
        </p:nvSpPr>
        <p:spPr bwMode="auto">
          <a:xfrm>
            <a:off x="1835150" y="28527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75786" name="Line 10"/>
          <p:cNvSpPr>
            <a:spLocks noChangeShapeType="1"/>
          </p:cNvSpPr>
          <p:nvPr/>
        </p:nvSpPr>
        <p:spPr bwMode="auto">
          <a:xfrm flipH="1">
            <a:off x="1403350" y="3284538"/>
            <a:ext cx="5048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788" name="Text Box 12"/>
          <p:cNvSpPr txBox="1">
            <a:spLocks noChangeArrowheads="1"/>
          </p:cNvSpPr>
          <p:nvPr/>
        </p:nvSpPr>
        <p:spPr bwMode="auto">
          <a:xfrm>
            <a:off x="2484438" y="35004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75789" name="Text Box 13"/>
          <p:cNvSpPr txBox="1">
            <a:spLocks noChangeArrowheads="1"/>
          </p:cNvSpPr>
          <p:nvPr/>
        </p:nvSpPr>
        <p:spPr bwMode="auto">
          <a:xfrm>
            <a:off x="2484438" y="443706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75790" name="Freeform 14"/>
          <p:cNvSpPr>
            <a:spLocks/>
          </p:cNvSpPr>
          <p:nvPr/>
        </p:nvSpPr>
        <p:spPr bwMode="auto">
          <a:xfrm rot="1803523">
            <a:off x="2538413" y="3927475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791" name="Text Box 15"/>
          <p:cNvSpPr txBox="1">
            <a:spLocks noChangeArrowheads="1"/>
          </p:cNvSpPr>
          <p:nvPr/>
        </p:nvSpPr>
        <p:spPr bwMode="auto">
          <a:xfrm>
            <a:off x="755650" y="35004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  <a:r>
              <a:rPr lang="ru-RU" sz="2400" b="1"/>
              <a:t>С</a:t>
            </a:r>
          </a:p>
        </p:txBody>
      </p:sp>
      <p:sp>
        <p:nvSpPr>
          <p:cNvPr id="75792" name="Text Box 16"/>
          <p:cNvSpPr txBox="1">
            <a:spLocks noChangeArrowheads="1"/>
          </p:cNvSpPr>
          <p:nvPr/>
        </p:nvSpPr>
        <p:spPr bwMode="auto">
          <a:xfrm>
            <a:off x="755650" y="443706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  <a:r>
              <a:rPr lang="ru-RU" sz="2400" b="1"/>
              <a:t>С</a:t>
            </a:r>
          </a:p>
        </p:txBody>
      </p:sp>
      <p:sp>
        <p:nvSpPr>
          <p:cNvPr id="75793" name="Freeform 17"/>
          <p:cNvSpPr>
            <a:spLocks/>
          </p:cNvSpPr>
          <p:nvPr/>
        </p:nvSpPr>
        <p:spPr bwMode="auto">
          <a:xfrm rot="1803523">
            <a:off x="1187450" y="3932238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794" name="Line 18"/>
          <p:cNvSpPr>
            <a:spLocks noChangeShapeType="1"/>
          </p:cNvSpPr>
          <p:nvPr/>
        </p:nvSpPr>
        <p:spPr bwMode="auto">
          <a:xfrm flipH="1">
            <a:off x="2052638" y="4795838"/>
            <a:ext cx="5762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795" name="Text Box 19"/>
          <p:cNvSpPr txBox="1">
            <a:spLocks noChangeArrowheads="1"/>
          </p:cNvSpPr>
          <p:nvPr/>
        </p:nvSpPr>
        <p:spPr bwMode="auto">
          <a:xfrm>
            <a:off x="1692275" y="49403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75796" name="Freeform 20"/>
          <p:cNvSpPr>
            <a:spLocks/>
          </p:cNvSpPr>
          <p:nvPr/>
        </p:nvSpPr>
        <p:spPr bwMode="auto">
          <a:xfrm rot="-1399215">
            <a:off x="1476375" y="4725988"/>
            <a:ext cx="349250" cy="377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799" name="Text Box 23"/>
          <p:cNvSpPr txBox="1">
            <a:spLocks noChangeArrowheads="1"/>
          </p:cNvSpPr>
          <p:nvPr/>
        </p:nvSpPr>
        <p:spPr bwMode="auto">
          <a:xfrm>
            <a:off x="5938838" y="28527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75800" name="Line 24"/>
          <p:cNvSpPr>
            <a:spLocks noChangeShapeType="1"/>
          </p:cNvSpPr>
          <p:nvPr/>
        </p:nvSpPr>
        <p:spPr bwMode="auto">
          <a:xfrm flipH="1">
            <a:off x="5507038" y="3284538"/>
            <a:ext cx="5048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801" name="Freeform 25"/>
          <p:cNvSpPr>
            <a:spLocks/>
          </p:cNvSpPr>
          <p:nvPr/>
        </p:nvSpPr>
        <p:spPr bwMode="auto">
          <a:xfrm rot="-1399215">
            <a:off x="6299200" y="3211513"/>
            <a:ext cx="284163" cy="4365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802" name="Text Box 26"/>
          <p:cNvSpPr txBox="1">
            <a:spLocks noChangeArrowheads="1"/>
          </p:cNvSpPr>
          <p:nvPr/>
        </p:nvSpPr>
        <p:spPr bwMode="auto">
          <a:xfrm>
            <a:off x="6515100" y="35004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75803" name="Text Box 27"/>
          <p:cNvSpPr txBox="1">
            <a:spLocks noChangeArrowheads="1"/>
          </p:cNvSpPr>
          <p:nvPr/>
        </p:nvSpPr>
        <p:spPr bwMode="auto">
          <a:xfrm>
            <a:off x="6588125" y="443706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75804" name="Freeform 28"/>
          <p:cNvSpPr>
            <a:spLocks/>
          </p:cNvSpPr>
          <p:nvPr/>
        </p:nvSpPr>
        <p:spPr bwMode="auto">
          <a:xfrm rot="1803523">
            <a:off x="6642100" y="3927475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805" name="Text Box 29"/>
          <p:cNvSpPr txBox="1">
            <a:spLocks noChangeArrowheads="1"/>
          </p:cNvSpPr>
          <p:nvPr/>
        </p:nvSpPr>
        <p:spPr bwMode="auto">
          <a:xfrm>
            <a:off x="4859338" y="35004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en-US" sz="2400" b="1" baseline="-25000">
                <a:solidFill>
                  <a:srgbClr val="0000FF"/>
                </a:solidFill>
              </a:rPr>
              <a:t> </a:t>
            </a:r>
            <a:r>
              <a:rPr lang="ru-RU" sz="2400" b="1"/>
              <a:t>С</a:t>
            </a:r>
          </a:p>
        </p:txBody>
      </p:sp>
      <p:sp>
        <p:nvSpPr>
          <p:cNvPr id="75806" name="Text Box 30"/>
          <p:cNvSpPr txBox="1">
            <a:spLocks noChangeArrowheads="1"/>
          </p:cNvSpPr>
          <p:nvPr/>
        </p:nvSpPr>
        <p:spPr bwMode="auto">
          <a:xfrm>
            <a:off x="4859338" y="443706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en-US" sz="2400" b="1" baseline="-25000">
                <a:solidFill>
                  <a:srgbClr val="0000FF"/>
                </a:solidFill>
              </a:rPr>
              <a:t> </a:t>
            </a:r>
            <a:r>
              <a:rPr lang="ru-RU" sz="2400" b="1"/>
              <a:t>С</a:t>
            </a:r>
          </a:p>
        </p:txBody>
      </p:sp>
      <p:sp>
        <p:nvSpPr>
          <p:cNvPr id="75807" name="Freeform 31"/>
          <p:cNvSpPr>
            <a:spLocks/>
          </p:cNvSpPr>
          <p:nvPr/>
        </p:nvSpPr>
        <p:spPr bwMode="auto">
          <a:xfrm rot="1803523">
            <a:off x="5291138" y="3932238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808" name="Line 32"/>
          <p:cNvSpPr>
            <a:spLocks noChangeShapeType="1"/>
          </p:cNvSpPr>
          <p:nvPr/>
        </p:nvSpPr>
        <p:spPr bwMode="auto">
          <a:xfrm flipH="1">
            <a:off x="6156325" y="4795838"/>
            <a:ext cx="5762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809" name="Text Box 33"/>
          <p:cNvSpPr txBox="1">
            <a:spLocks noChangeArrowheads="1"/>
          </p:cNvSpPr>
          <p:nvPr/>
        </p:nvSpPr>
        <p:spPr bwMode="auto">
          <a:xfrm>
            <a:off x="5795963" y="49403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75810" name="Freeform 34"/>
          <p:cNvSpPr>
            <a:spLocks/>
          </p:cNvSpPr>
          <p:nvPr/>
        </p:nvSpPr>
        <p:spPr bwMode="auto">
          <a:xfrm rot="-1399215">
            <a:off x="5580063" y="4725988"/>
            <a:ext cx="349250" cy="377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811" name="Oval 35"/>
          <p:cNvSpPr>
            <a:spLocks noChangeArrowheads="1"/>
          </p:cNvSpPr>
          <p:nvPr/>
        </p:nvSpPr>
        <p:spPr bwMode="auto">
          <a:xfrm>
            <a:off x="5580063" y="3717925"/>
            <a:ext cx="1008062" cy="93503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812" name="Rectangle 36"/>
          <p:cNvSpPr>
            <a:spLocks noChangeArrowheads="1"/>
          </p:cNvSpPr>
          <p:nvPr/>
        </p:nvSpPr>
        <p:spPr bwMode="auto">
          <a:xfrm>
            <a:off x="7380288" y="3933825"/>
            <a:ext cx="923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FF"/>
                </a:solidFill>
              </a:rPr>
              <a:t>+ 4Н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75814" name="Line 38"/>
          <p:cNvSpPr>
            <a:spLocks noChangeShapeType="1"/>
          </p:cNvSpPr>
          <p:nvPr/>
        </p:nvSpPr>
        <p:spPr bwMode="auto">
          <a:xfrm>
            <a:off x="3419475" y="4221163"/>
            <a:ext cx="1152525" cy="0"/>
          </a:xfrm>
          <a:prstGeom prst="line">
            <a:avLst/>
          </a:prstGeom>
          <a:noFill/>
          <a:ln w="57150">
            <a:solidFill>
              <a:srgbClr val="6600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815" name="Text Box 39"/>
          <p:cNvSpPr txBox="1">
            <a:spLocks noChangeArrowheads="1"/>
          </p:cNvSpPr>
          <p:nvPr/>
        </p:nvSpPr>
        <p:spPr bwMode="auto">
          <a:xfrm>
            <a:off x="3348038" y="3789363"/>
            <a:ext cx="1800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CC0000"/>
                </a:solidFill>
                <a:latin typeface="Garamond" pitchFamily="18" charset="0"/>
              </a:rPr>
              <a:t>Cr</a:t>
            </a:r>
            <a:r>
              <a:rPr lang="en-US" b="1" baseline="-25000">
                <a:solidFill>
                  <a:srgbClr val="CC0000"/>
                </a:solidFill>
                <a:latin typeface="Garamond" pitchFamily="18" charset="0"/>
              </a:rPr>
              <a:t>2</a:t>
            </a:r>
            <a:r>
              <a:rPr lang="en-US" b="1">
                <a:solidFill>
                  <a:srgbClr val="CC0000"/>
                </a:solidFill>
                <a:latin typeface="Garamond" pitchFamily="18" charset="0"/>
              </a:rPr>
              <a:t>O</a:t>
            </a:r>
            <a:r>
              <a:rPr lang="en-US" b="1" baseline="-25000">
                <a:solidFill>
                  <a:srgbClr val="CC0000"/>
                </a:solidFill>
                <a:latin typeface="Garamond" pitchFamily="18" charset="0"/>
              </a:rPr>
              <a:t>3</a:t>
            </a:r>
            <a:r>
              <a:rPr lang="en-US" b="1">
                <a:solidFill>
                  <a:srgbClr val="CC0000"/>
                </a:solidFill>
                <a:latin typeface="Garamond" pitchFamily="18" charset="0"/>
              </a:rPr>
              <a:t>,tº,p</a:t>
            </a:r>
          </a:p>
        </p:txBody>
      </p:sp>
      <p:sp>
        <p:nvSpPr>
          <p:cNvPr id="75816" name="Text Box 40"/>
          <p:cNvSpPr txBox="1">
            <a:spLocks noChangeArrowheads="1"/>
          </p:cNvSpPr>
          <p:nvPr/>
        </p:nvSpPr>
        <p:spPr bwMode="auto">
          <a:xfrm>
            <a:off x="5724525" y="5589588"/>
            <a:ext cx="1439863" cy="466725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бензол</a:t>
            </a:r>
          </a:p>
        </p:txBody>
      </p:sp>
      <p:sp>
        <p:nvSpPr>
          <p:cNvPr id="75817" name="Text Box 41"/>
          <p:cNvSpPr txBox="1">
            <a:spLocks noChangeArrowheads="1"/>
          </p:cNvSpPr>
          <p:nvPr/>
        </p:nvSpPr>
        <p:spPr bwMode="auto">
          <a:xfrm>
            <a:off x="1403350" y="5661025"/>
            <a:ext cx="1439863" cy="466725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гексан</a:t>
            </a:r>
          </a:p>
        </p:txBody>
      </p:sp>
      <p:sp>
        <p:nvSpPr>
          <p:cNvPr id="75818" name="AutoShape 4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95288" y="6308725"/>
            <a:ext cx="576262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819" name="AutoShape 4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576263" cy="2889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1000"/>
                                        <p:tgtEl>
                                          <p:spTgt spid="75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75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1000"/>
                                        <p:tgtEl>
                                          <p:spTgt spid="75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5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5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1" grpId="0"/>
      <p:bldP spid="75801" grpId="0" animBg="1"/>
      <p:bldP spid="75811" grpId="0" animBg="1"/>
      <p:bldP spid="75812" grpId="0"/>
      <p:bldP spid="75816" grpId="0" animBg="1"/>
      <p:bldP spid="758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611188" y="188913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Бензол. Строение. Свойства. Получение</a:t>
            </a:r>
            <a:endParaRPr lang="ru-RU" sz="36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78854" name="Rectangl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00113" y="1773238"/>
            <a:ext cx="3311525" cy="576262"/>
          </a:xfrm>
          <a:prstGeom prst="rect">
            <a:avLst/>
          </a:prstGeom>
          <a:gradFill rotWithShape="1">
            <a:gsLst>
              <a:gs pos="0">
                <a:srgbClr val="0000FF">
                  <a:alpha val="47000"/>
                </a:srgbClr>
              </a:gs>
              <a:gs pos="100000">
                <a:srgbClr val="00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accent1"/>
                </a:solidFill>
              </a:rPr>
              <a:t>ИСТОРИЯ ОТКРЫТИЯ</a:t>
            </a:r>
          </a:p>
        </p:txBody>
      </p:sp>
      <p:sp>
        <p:nvSpPr>
          <p:cNvPr id="78857" name="Rectangle 9"/>
          <p:cNvSpPr>
            <a:spLocks noChangeArrowheads="1"/>
          </p:cNvSpPr>
          <p:nvPr/>
        </p:nvSpPr>
        <p:spPr bwMode="auto">
          <a:xfrm>
            <a:off x="5003800" y="1773238"/>
            <a:ext cx="3313113" cy="36004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3200" i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Выберите </a:t>
            </a:r>
          </a:p>
          <a:p>
            <a:pPr algn="ctr"/>
            <a:r>
              <a:rPr lang="ru-RU" sz="3200" i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интересующий </a:t>
            </a:r>
          </a:p>
          <a:p>
            <a:pPr algn="ctr"/>
            <a:r>
              <a:rPr lang="ru-RU" sz="3200" i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Вас раздел, </a:t>
            </a:r>
          </a:p>
          <a:p>
            <a:pPr algn="ctr"/>
            <a:r>
              <a:rPr lang="ru-RU" sz="3200" i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кликните</a:t>
            </a:r>
          </a:p>
          <a:p>
            <a:pPr algn="ctr"/>
            <a:r>
              <a:rPr lang="ru-RU" sz="3200" i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мышкой, чтобы</a:t>
            </a:r>
          </a:p>
          <a:p>
            <a:pPr algn="ctr"/>
            <a:r>
              <a:rPr lang="ru-RU" sz="3200" i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просмотреть его.</a:t>
            </a:r>
          </a:p>
        </p:txBody>
      </p:sp>
      <p:sp>
        <p:nvSpPr>
          <p:cNvPr id="78858" name="Rectangle 1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00113" y="2420938"/>
            <a:ext cx="3311525" cy="576262"/>
          </a:xfrm>
          <a:prstGeom prst="rect">
            <a:avLst/>
          </a:prstGeom>
          <a:gradFill rotWithShape="1">
            <a:gsLst>
              <a:gs pos="0">
                <a:srgbClr val="0000FF">
                  <a:alpha val="47000"/>
                </a:srgbClr>
              </a:gs>
              <a:gs pos="100000">
                <a:srgbClr val="00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accent1"/>
                </a:solidFill>
              </a:rPr>
              <a:t>СТРОЕНИЕ БЕНЗОЛА</a:t>
            </a:r>
          </a:p>
        </p:txBody>
      </p:sp>
      <p:sp>
        <p:nvSpPr>
          <p:cNvPr id="78859" name="Rectangle 1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00113" y="3068638"/>
            <a:ext cx="3311525" cy="576262"/>
          </a:xfrm>
          <a:prstGeom prst="rect">
            <a:avLst/>
          </a:prstGeom>
          <a:gradFill rotWithShape="1">
            <a:gsLst>
              <a:gs pos="0">
                <a:srgbClr val="0000FF">
                  <a:alpha val="47000"/>
                </a:srgbClr>
              </a:gs>
              <a:gs pos="100000">
                <a:srgbClr val="00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accent1"/>
                </a:solidFill>
              </a:rPr>
              <a:t>ФИЗИЧЕСКИЕ СВОЙСТВА</a:t>
            </a:r>
          </a:p>
        </p:txBody>
      </p:sp>
      <p:sp>
        <p:nvSpPr>
          <p:cNvPr id="78860" name="Rectangle 1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00113" y="3716338"/>
            <a:ext cx="3311525" cy="576262"/>
          </a:xfrm>
          <a:prstGeom prst="rect">
            <a:avLst/>
          </a:prstGeom>
          <a:gradFill rotWithShape="1">
            <a:gsLst>
              <a:gs pos="0">
                <a:srgbClr val="0000FF">
                  <a:alpha val="47000"/>
                </a:srgbClr>
              </a:gs>
              <a:gs pos="100000">
                <a:srgbClr val="00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accent1"/>
                </a:solidFill>
              </a:rPr>
              <a:t>ХИМИЧЕСКИЕ СВОЙСТВА</a:t>
            </a:r>
          </a:p>
        </p:txBody>
      </p:sp>
      <p:sp>
        <p:nvSpPr>
          <p:cNvPr id="78861" name="Rectangle 1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00113" y="4365625"/>
            <a:ext cx="3311525" cy="576263"/>
          </a:xfrm>
          <a:prstGeom prst="rect">
            <a:avLst/>
          </a:prstGeom>
          <a:gradFill rotWithShape="1">
            <a:gsLst>
              <a:gs pos="0">
                <a:srgbClr val="0000FF">
                  <a:alpha val="47000"/>
                </a:srgbClr>
              </a:gs>
              <a:gs pos="100000">
                <a:srgbClr val="00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accent1"/>
                </a:solidFill>
              </a:rPr>
              <a:t>ПОЛУЧЕНИЕ</a:t>
            </a:r>
          </a:p>
        </p:txBody>
      </p:sp>
      <p:sp>
        <p:nvSpPr>
          <p:cNvPr id="78862" name="Rectangle 14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00113" y="5013325"/>
            <a:ext cx="3311525" cy="576263"/>
          </a:xfrm>
          <a:prstGeom prst="rect">
            <a:avLst/>
          </a:prstGeom>
          <a:gradFill rotWithShape="1">
            <a:gsLst>
              <a:gs pos="0">
                <a:srgbClr val="0000FF">
                  <a:alpha val="47000"/>
                </a:srgbClr>
              </a:gs>
              <a:gs pos="100000">
                <a:srgbClr val="00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accent1"/>
                </a:solidFill>
              </a:rPr>
              <a:t>ГОЛОВОЛОМКА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684213" y="315913"/>
            <a:ext cx="7608887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/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Другие способы получения</a:t>
            </a:r>
          </a:p>
        </p:txBody>
      </p:sp>
      <p:sp>
        <p:nvSpPr>
          <p:cNvPr id="76805" name="Line 5"/>
          <p:cNvSpPr>
            <a:spLocks noChangeShapeType="1"/>
          </p:cNvSpPr>
          <p:nvPr/>
        </p:nvSpPr>
        <p:spPr bwMode="auto">
          <a:xfrm flipH="1">
            <a:off x="1546225" y="3068638"/>
            <a:ext cx="5048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06" name="Freeform 6"/>
          <p:cNvSpPr>
            <a:spLocks/>
          </p:cNvSpPr>
          <p:nvPr/>
        </p:nvSpPr>
        <p:spPr bwMode="auto">
          <a:xfrm rot="-1399215">
            <a:off x="2338388" y="2995613"/>
            <a:ext cx="284162" cy="4365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07" name="Freeform 7"/>
          <p:cNvSpPr>
            <a:spLocks/>
          </p:cNvSpPr>
          <p:nvPr/>
        </p:nvSpPr>
        <p:spPr bwMode="auto">
          <a:xfrm rot="1803523">
            <a:off x="2681288" y="3711575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08" name="Freeform 8"/>
          <p:cNvSpPr>
            <a:spLocks/>
          </p:cNvSpPr>
          <p:nvPr/>
        </p:nvSpPr>
        <p:spPr bwMode="auto">
          <a:xfrm rot="1803523">
            <a:off x="1330325" y="3716338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09" name="Line 9"/>
          <p:cNvSpPr>
            <a:spLocks noChangeShapeType="1"/>
          </p:cNvSpPr>
          <p:nvPr/>
        </p:nvSpPr>
        <p:spPr bwMode="auto">
          <a:xfrm flipH="1">
            <a:off x="2195513" y="4579938"/>
            <a:ext cx="5762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10" name="Text Box 10"/>
          <p:cNvSpPr txBox="1">
            <a:spLocks noChangeArrowheads="1"/>
          </p:cNvSpPr>
          <p:nvPr/>
        </p:nvSpPr>
        <p:spPr bwMode="auto">
          <a:xfrm>
            <a:off x="1835150" y="47244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76811" name="Freeform 11"/>
          <p:cNvSpPr>
            <a:spLocks/>
          </p:cNvSpPr>
          <p:nvPr/>
        </p:nvSpPr>
        <p:spPr bwMode="auto">
          <a:xfrm rot="-1399215">
            <a:off x="1619250" y="4510088"/>
            <a:ext cx="349250" cy="377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12" name="Text Box 12"/>
          <p:cNvSpPr txBox="1">
            <a:spLocks noChangeArrowheads="1"/>
          </p:cNvSpPr>
          <p:nvPr/>
        </p:nvSpPr>
        <p:spPr bwMode="auto">
          <a:xfrm>
            <a:off x="1835150" y="26368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76813" name="Text Box 13"/>
          <p:cNvSpPr txBox="1">
            <a:spLocks noChangeArrowheads="1"/>
          </p:cNvSpPr>
          <p:nvPr/>
        </p:nvSpPr>
        <p:spPr bwMode="auto">
          <a:xfrm>
            <a:off x="2554288" y="32845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76814" name="Text Box 14"/>
          <p:cNvSpPr txBox="1">
            <a:spLocks noChangeArrowheads="1"/>
          </p:cNvSpPr>
          <p:nvPr/>
        </p:nvSpPr>
        <p:spPr bwMode="auto">
          <a:xfrm>
            <a:off x="2627313" y="422116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76815" name="Text Box 15"/>
          <p:cNvSpPr txBox="1">
            <a:spLocks noChangeArrowheads="1"/>
          </p:cNvSpPr>
          <p:nvPr/>
        </p:nvSpPr>
        <p:spPr bwMode="auto">
          <a:xfrm>
            <a:off x="1260475" y="32845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76816" name="Text Box 16"/>
          <p:cNvSpPr txBox="1">
            <a:spLocks noChangeArrowheads="1"/>
          </p:cNvSpPr>
          <p:nvPr/>
        </p:nvSpPr>
        <p:spPr bwMode="auto">
          <a:xfrm>
            <a:off x="1331913" y="41481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ru-RU" sz="2400" b="1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76817" name="Text Box 17"/>
          <p:cNvSpPr txBox="1">
            <a:spLocks noChangeArrowheads="1"/>
          </p:cNvSpPr>
          <p:nvPr/>
        </p:nvSpPr>
        <p:spPr bwMode="auto">
          <a:xfrm>
            <a:off x="5292725" y="26368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76818" name="Line 18"/>
          <p:cNvSpPr>
            <a:spLocks noChangeShapeType="1"/>
          </p:cNvSpPr>
          <p:nvPr/>
        </p:nvSpPr>
        <p:spPr bwMode="auto">
          <a:xfrm flipH="1">
            <a:off x="4860925" y="3068638"/>
            <a:ext cx="5048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19" name="Freeform 19"/>
          <p:cNvSpPr>
            <a:spLocks/>
          </p:cNvSpPr>
          <p:nvPr/>
        </p:nvSpPr>
        <p:spPr bwMode="auto">
          <a:xfrm rot="-1399215">
            <a:off x="5653088" y="2995613"/>
            <a:ext cx="284162" cy="4365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20" name="Text Box 20"/>
          <p:cNvSpPr txBox="1">
            <a:spLocks noChangeArrowheads="1"/>
          </p:cNvSpPr>
          <p:nvPr/>
        </p:nvSpPr>
        <p:spPr bwMode="auto">
          <a:xfrm>
            <a:off x="5868988" y="32845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76821" name="Text Box 21"/>
          <p:cNvSpPr txBox="1">
            <a:spLocks noChangeArrowheads="1"/>
          </p:cNvSpPr>
          <p:nvPr/>
        </p:nvSpPr>
        <p:spPr bwMode="auto">
          <a:xfrm>
            <a:off x="5942013" y="422116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76822" name="Freeform 22"/>
          <p:cNvSpPr>
            <a:spLocks/>
          </p:cNvSpPr>
          <p:nvPr/>
        </p:nvSpPr>
        <p:spPr bwMode="auto">
          <a:xfrm rot="1803523">
            <a:off x="5995988" y="3711575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23" name="Freeform 23"/>
          <p:cNvSpPr>
            <a:spLocks/>
          </p:cNvSpPr>
          <p:nvPr/>
        </p:nvSpPr>
        <p:spPr bwMode="auto">
          <a:xfrm rot="1803523">
            <a:off x="4645025" y="3716338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24" name="Line 24"/>
          <p:cNvSpPr>
            <a:spLocks noChangeShapeType="1"/>
          </p:cNvSpPr>
          <p:nvPr/>
        </p:nvSpPr>
        <p:spPr bwMode="auto">
          <a:xfrm flipH="1">
            <a:off x="5510213" y="4579938"/>
            <a:ext cx="5762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25" name="Text Box 25"/>
          <p:cNvSpPr txBox="1">
            <a:spLocks noChangeArrowheads="1"/>
          </p:cNvSpPr>
          <p:nvPr/>
        </p:nvSpPr>
        <p:spPr bwMode="auto">
          <a:xfrm>
            <a:off x="5149850" y="47244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76826" name="Freeform 26"/>
          <p:cNvSpPr>
            <a:spLocks/>
          </p:cNvSpPr>
          <p:nvPr/>
        </p:nvSpPr>
        <p:spPr bwMode="auto">
          <a:xfrm rot="-1399215">
            <a:off x="4933950" y="4510088"/>
            <a:ext cx="349250" cy="377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27" name="Oval 27"/>
          <p:cNvSpPr>
            <a:spLocks noChangeArrowheads="1"/>
          </p:cNvSpPr>
          <p:nvPr/>
        </p:nvSpPr>
        <p:spPr bwMode="auto">
          <a:xfrm>
            <a:off x="4933950" y="3502025"/>
            <a:ext cx="1008063" cy="93503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6828" name="Text Box 28"/>
          <p:cNvSpPr txBox="1">
            <a:spLocks noChangeArrowheads="1"/>
          </p:cNvSpPr>
          <p:nvPr/>
        </p:nvSpPr>
        <p:spPr bwMode="auto">
          <a:xfrm>
            <a:off x="4284663" y="32845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en-US" sz="2400" b="1" baseline="-25000">
                <a:solidFill>
                  <a:srgbClr val="0000FF"/>
                </a:solidFill>
              </a:rPr>
              <a:t> </a:t>
            </a:r>
            <a:r>
              <a:rPr lang="ru-RU" sz="2400" b="1"/>
              <a:t>С</a:t>
            </a:r>
          </a:p>
        </p:txBody>
      </p:sp>
      <p:sp>
        <p:nvSpPr>
          <p:cNvPr id="76829" name="Text Box 29"/>
          <p:cNvSpPr txBox="1">
            <a:spLocks noChangeArrowheads="1"/>
          </p:cNvSpPr>
          <p:nvPr/>
        </p:nvSpPr>
        <p:spPr bwMode="auto">
          <a:xfrm>
            <a:off x="4284663" y="422116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en-US" sz="2400" b="1" baseline="-25000">
                <a:solidFill>
                  <a:srgbClr val="0000FF"/>
                </a:solidFill>
              </a:rPr>
              <a:t> </a:t>
            </a:r>
            <a:r>
              <a:rPr lang="ru-RU" sz="2400" b="1"/>
              <a:t>С</a:t>
            </a:r>
          </a:p>
        </p:txBody>
      </p:sp>
      <p:sp>
        <p:nvSpPr>
          <p:cNvPr id="76830" name="Rectangle 30"/>
          <p:cNvSpPr>
            <a:spLocks noChangeArrowheads="1"/>
          </p:cNvSpPr>
          <p:nvPr/>
        </p:nvSpPr>
        <p:spPr bwMode="auto">
          <a:xfrm>
            <a:off x="2771775" y="3787775"/>
            <a:ext cx="1900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>
                <a:latin typeface="Tahoma" charset="0"/>
              </a:rPr>
              <a:t>  </a:t>
            </a:r>
            <a:r>
              <a:rPr lang="ru-RU">
                <a:latin typeface="Tahoma" charset="0"/>
              </a:rPr>
              <a:t>––</a:t>
            </a:r>
            <a:r>
              <a:rPr lang="ru-RU" b="1">
                <a:solidFill>
                  <a:srgbClr val="CC0000"/>
                </a:solidFill>
                <a:latin typeface="Garamond" pitchFamily="18" charset="0"/>
              </a:rPr>
              <a:t>300º</a:t>
            </a:r>
            <a:r>
              <a:rPr lang="en-US" b="1">
                <a:solidFill>
                  <a:srgbClr val="CC0000"/>
                </a:solidFill>
                <a:latin typeface="Garamond" pitchFamily="18" charset="0"/>
              </a:rPr>
              <a:t>C</a:t>
            </a:r>
            <a:r>
              <a:rPr lang="ru-RU" b="1">
                <a:solidFill>
                  <a:srgbClr val="CC0000"/>
                </a:solidFill>
                <a:latin typeface="Garamond" pitchFamily="18" charset="0"/>
              </a:rPr>
              <a:t>,</a:t>
            </a:r>
            <a:r>
              <a:rPr lang="en-US" b="1">
                <a:solidFill>
                  <a:srgbClr val="CC0000"/>
                </a:solidFill>
                <a:latin typeface="Garamond" pitchFamily="18" charset="0"/>
              </a:rPr>
              <a:t>Pd</a:t>
            </a:r>
            <a:r>
              <a:rPr lang="en-US">
                <a:latin typeface="Tahoma" charset="0"/>
                <a:sym typeface="Symbol" pitchFamily="18" charset="2"/>
              </a:rPr>
              <a:t></a:t>
            </a:r>
            <a:r>
              <a:rPr lang="en-US">
                <a:latin typeface="Tahoma" charset="0"/>
              </a:rPr>
              <a:t>  </a:t>
            </a:r>
            <a:r>
              <a:rPr lang="ru-RU">
                <a:latin typeface="Tahoma" charset="0"/>
                <a:sym typeface="Symbol" pitchFamily="18" charset="2"/>
              </a:rPr>
              <a:t> </a:t>
            </a:r>
          </a:p>
        </p:txBody>
      </p:sp>
      <p:sp>
        <p:nvSpPr>
          <p:cNvPr id="76831" name="Rectangle 31"/>
          <p:cNvSpPr>
            <a:spLocks noChangeArrowheads="1"/>
          </p:cNvSpPr>
          <p:nvPr/>
        </p:nvSpPr>
        <p:spPr bwMode="auto">
          <a:xfrm>
            <a:off x="6948488" y="3622675"/>
            <a:ext cx="12715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ym typeface="Symbol" pitchFamily="18" charset="2"/>
              </a:rPr>
              <a:t>+</a:t>
            </a:r>
            <a:r>
              <a:rPr lang="en-US" sz="3200" b="1">
                <a:sym typeface="Symbol" pitchFamily="18" charset="2"/>
              </a:rPr>
              <a:t> </a:t>
            </a:r>
            <a:r>
              <a:rPr lang="ru-RU" sz="3200" b="1">
                <a:sym typeface="Symbol" pitchFamily="18" charset="2"/>
              </a:rPr>
              <a:t>3 </a:t>
            </a:r>
            <a:r>
              <a:rPr lang="en-US" sz="3200" b="1">
                <a:solidFill>
                  <a:srgbClr val="0000FF"/>
                </a:solidFill>
                <a:sym typeface="Symbol" pitchFamily="18" charset="2"/>
              </a:rPr>
              <a:t>H</a:t>
            </a:r>
            <a:r>
              <a:rPr lang="ru-RU" sz="3200" b="1" baseline="-25000">
                <a:solidFill>
                  <a:srgbClr val="0000FF"/>
                </a:solidFill>
                <a:sym typeface="Symbol" pitchFamily="18" charset="2"/>
              </a:rPr>
              <a:t>2</a:t>
            </a:r>
          </a:p>
        </p:txBody>
      </p:sp>
      <p:sp>
        <p:nvSpPr>
          <p:cNvPr id="76832" name="Text Box 32"/>
          <p:cNvSpPr txBox="1">
            <a:spLocks noChangeArrowheads="1"/>
          </p:cNvSpPr>
          <p:nvPr/>
        </p:nvSpPr>
        <p:spPr bwMode="auto">
          <a:xfrm>
            <a:off x="4932363" y="5805488"/>
            <a:ext cx="1439862" cy="466725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бензол</a:t>
            </a:r>
          </a:p>
        </p:txBody>
      </p:sp>
      <p:sp>
        <p:nvSpPr>
          <p:cNvPr id="76833" name="Text Box 33"/>
          <p:cNvSpPr txBox="1">
            <a:spLocks noChangeArrowheads="1"/>
          </p:cNvSpPr>
          <p:nvPr/>
        </p:nvSpPr>
        <p:spPr bwMode="auto">
          <a:xfrm>
            <a:off x="1116013" y="5805488"/>
            <a:ext cx="2159000" cy="466725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циклогексан</a:t>
            </a:r>
          </a:p>
        </p:txBody>
      </p:sp>
      <p:sp>
        <p:nvSpPr>
          <p:cNvPr id="76834" name="Rectangle 34"/>
          <p:cNvSpPr>
            <a:spLocks noChangeArrowheads="1"/>
          </p:cNvSpPr>
          <p:nvPr/>
        </p:nvSpPr>
        <p:spPr bwMode="auto">
          <a:xfrm>
            <a:off x="1692275" y="1844675"/>
            <a:ext cx="4525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Дегидрирование циклоалканов.</a:t>
            </a:r>
          </a:p>
        </p:txBody>
      </p:sp>
      <p:sp>
        <p:nvSpPr>
          <p:cNvPr id="76835" name="AutoShape 3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95288" y="6308725"/>
            <a:ext cx="576262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6836" name="AutoShape 3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576263" cy="2889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76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76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76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76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  <p:bldP spid="76827" grpId="0" animBg="1"/>
      <p:bldP spid="76831" grpId="0"/>
      <p:bldP spid="76832" grpId="0" animBg="1"/>
      <p:bldP spid="768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7313612" cy="1143000"/>
          </a:xfrm>
        </p:spPr>
        <p:txBody>
          <a:bodyPr/>
          <a:lstStyle/>
          <a:p>
            <a:pPr algn="ctr"/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Расшифруйте текст</a:t>
            </a:r>
          </a:p>
        </p:txBody>
      </p:sp>
      <p:grpSp>
        <p:nvGrpSpPr>
          <p:cNvPr id="74758" name="Group 6" descr="Фрагмент головоломки"/>
          <p:cNvGrpSpPr>
            <a:grpSpLocks/>
          </p:cNvGrpSpPr>
          <p:nvPr/>
        </p:nvGrpSpPr>
        <p:grpSpPr bwMode="auto">
          <a:xfrm>
            <a:off x="1116013" y="4292600"/>
            <a:ext cx="1119187" cy="1520825"/>
            <a:chOff x="2954" y="1560"/>
            <a:chExt cx="705" cy="958"/>
          </a:xfrm>
        </p:grpSpPr>
        <p:sp>
          <p:nvSpPr>
            <p:cNvPr id="74759" name="Puzzle3"/>
            <p:cNvSpPr>
              <a:spLocks noEditPoints="1" noChangeArrowheads="1"/>
            </p:cNvSpPr>
            <p:nvPr/>
          </p:nvSpPr>
          <p:spPr bwMode="auto">
            <a:xfrm>
              <a:off x="2954" y="1560"/>
              <a:ext cx="705" cy="958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CC99">
                <a:alpha val="75000"/>
              </a:srgbClr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ru-RU" sz="1600" b="1">
                <a:solidFill>
                  <a:srgbClr val="284C6A"/>
                </a:solidFill>
                <a:latin typeface="Verdana" pitchFamily="34" charset="0"/>
              </a:endParaRPr>
            </a:p>
          </p:txBody>
        </p:sp>
        <p:sp>
          <p:nvSpPr>
            <p:cNvPr id="74760" name="Text Box 8"/>
            <p:cNvSpPr txBox="1">
              <a:spLocks noChangeArrowheads="1"/>
            </p:cNvSpPr>
            <p:nvPr/>
          </p:nvSpPr>
          <p:spPr bwMode="blackWhite">
            <a:xfrm>
              <a:off x="3084" y="1874"/>
              <a:ext cx="52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1600" b="1">
                  <a:solidFill>
                    <a:srgbClr val="284C6A"/>
                  </a:solidFill>
                  <a:latin typeface="Verdana" pitchFamily="34" charset="0"/>
                </a:rPr>
                <a:t>Текст</a:t>
              </a:r>
            </a:p>
          </p:txBody>
        </p:sp>
      </p:grpSp>
      <p:grpSp>
        <p:nvGrpSpPr>
          <p:cNvPr id="74773" name="Group 21" descr="Фрагмент головоломки"/>
          <p:cNvGrpSpPr>
            <a:grpSpLocks/>
          </p:cNvGrpSpPr>
          <p:nvPr/>
        </p:nvGrpSpPr>
        <p:grpSpPr bwMode="auto">
          <a:xfrm>
            <a:off x="6011863" y="4437063"/>
            <a:ext cx="1787525" cy="1384300"/>
            <a:chOff x="4044" y="2258"/>
            <a:chExt cx="1126" cy="872"/>
          </a:xfrm>
        </p:grpSpPr>
        <p:sp>
          <p:nvSpPr>
            <p:cNvPr id="74774" name="Puzzle2"/>
            <p:cNvSpPr>
              <a:spLocks noEditPoints="1" noChangeArrowheads="1"/>
            </p:cNvSpPr>
            <p:nvPr/>
          </p:nvSpPr>
          <p:spPr bwMode="auto">
            <a:xfrm>
              <a:off x="4044" y="2258"/>
              <a:ext cx="1126" cy="872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CC99">
                <a:alpha val="75000"/>
              </a:srgbClr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775" name="Text Box 23"/>
            <p:cNvSpPr txBox="1">
              <a:spLocks noChangeArrowheads="1"/>
            </p:cNvSpPr>
            <p:nvPr/>
          </p:nvSpPr>
          <p:spPr bwMode="blackWhite">
            <a:xfrm>
              <a:off x="4380" y="2526"/>
              <a:ext cx="52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1600" b="1">
                  <a:solidFill>
                    <a:srgbClr val="284C6A"/>
                  </a:solidFill>
                  <a:latin typeface="Verdana" pitchFamily="34" charset="0"/>
                </a:rPr>
                <a:t>Текст</a:t>
              </a:r>
            </a:p>
          </p:txBody>
        </p:sp>
      </p:grpSp>
      <p:sp>
        <p:nvSpPr>
          <p:cNvPr id="74783" name="Rectangle 31"/>
          <p:cNvSpPr>
            <a:spLocks noChangeArrowheads="1"/>
          </p:cNvSpPr>
          <p:nvPr/>
        </p:nvSpPr>
        <p:spPr bwMode="auto">
          <a:xfrm>
            <a:off x="1116013" y="1693863"/>
            <a:ext cx="54229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latin typeface="Garamond" pitchFamily="18" charset="0"/>
              </a:rPr>
              <a:t>- Бензол имеет молекулярную  формулу С6</a:t>
            </a:r>
            <a:r>
              <a:rPr lang="en-US" sz="2000" b="1">
                <a:latin typeface="Garamond" pitchFamily="18" charset="0"/>
              </a:rPr>
              <a:t>H6</a:t>
            </a:r>
            <a:r>
              <a:rPr lang="ru-RU" sz="2000" b="1">
                <a:latin typeface="Garamond" pitchFamily="18" charset="0"/>
              </a:rPr>
              <a:t>.</a:t>
            </a:r>
          </a:p>
        </p:txBody>
      </p:sp>
      <p:sp>
        <p:nvSpPr>
          <p:cNvPr id="74784" name="Rectangle 32"/>
          <p:cNvSpPr>
            <a:spLocks noChangeArrowheads="1"/>
          </p:cNvSpPr>
          <p:nvPr/>
        </p:nvSpPr>
        <p:spPr bwMode="auto">
          <a:xfrm>
            <a:off x="1116013" y="2124075"/>
            <a:ext cx="56181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ru-RU" b="1">
                <a:latin typeface="Verdana" pitchFamily="34" charset="0"/>
              </a:rPr>
              <a:t> </a:t>
            </a:r>
            <a:r>
              <a:rPr lang="ru-RU" sz="2000" b="1">
                <a:latin typeface="Garamond" pitchFamily="18" charset="0"/>
              </a:rPr>
              <a:t>Данное вещество может быть представлено 2 </a:t>
            </a:r>
          </a:p>
          <a:p>
            <a:r>
              <a:rPr lang="ru-RU" sz="2000" b="1">
                <a:latin typeface="Garamond" pitchFamily="18" charset="0"/>
              </a:rPr>
              <a:t> структурными формулами.</a:t>
            </a:r>
          </a:p>
        </p:txBody>
      </p:sp>
      <p:sp>
        <p:nvSpPr>
          <p:cNvPr id="74785" name="Rectangle 33"/>
          <p:cNvSpPr>
            <a:spLocks noChangeArrowheads="1"/>
          </p:cNvSpPr>
          <p:nvPr/>
        </p:nvSpPr>
        <p:spPr bwMode="auto">
          <a:xfrm>
            <a:off x="1116013" y="2781300"/>
            <a:ext cx="64817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latin typeface="Verdana" pitchFamily="34" charset="0"/>
              </a:rPr>
              <a:t>- </a:t>
            </a:r>
            <a:r>
              <a:rPr lang="ru-RU" sz="2000" b="1">
                <a:latin typeface="Garamond" pitchFamily="18" charset="0"/>
              </a:rPr>
              <a:t>Как непредельный углеводород, вступает в реакции</a:t>
            </a:r>
            <a:r>
              <a:rPr lang="en-US" sz="2000" b="1">
                <a:latin typeface="Garamond" pitchFamily="18" charset="0"/>
              </a:rPr>
              <a:t> </a:t>
            </a:r>
            <a:r>
              <a:rPr lang="ru-RU" sz="2000" b="1">
                <a:latin typeface="Garamond" pitchFamily="18" charset="0"/>
              </a:rPr>
              <a:t>присоединения.</a:t>
            </a:r>
          </a:p>
        </p:txBody>
      </p:sp>
      <p:sp>
        <p:nvSpPr>
          <p:cNvPr id="74786" name="Rectangle 34"/>
          <p:cNvSpPr>
            <a:spLocks noChangeArrowheads="1"/>
          </p:cNvSpPr>
          <p:nvPr/>
        </p:nvSpPr>
        <p:spPr bwMode="auto">
          <a:xfrm>
            <a:off x="1116013" y="3429000"/>
            <a:ext cx="72009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latin typeface="Verdana" pitchFamily="34" charset="0"/>
              </a:rPr>
              <a:t>- </a:t>
            </a:r>
            <a:r>
              <a:rPr lang="ru-RU" sz="2000" b="1">
                <a:latin typeface="Garamond" pitchFamily="18" charset="0"/>
              </a:rPr>
              <a:t>Как предельный углеводород, вступает в реакции замещения.</a:t>
            </a:r>
          </a:p>
        </p:txBody>
      </p:sp>
      <p:sp>
        <p:nvSpPr>
          <p:cNvPr id="74787" name="Rectangle 35"/>
          <p:cNvSpPr>
            <a:spLocks noChangeArrowheads="1"/>
          </p:cNvSpPr>
          <p:nvPr/>
        </p:nvSpPr>
        <p:spPr bwMode="auto">
          <a:xfrm>
            <a:off x="0" y="4868863"/>
            <a:ext cx="7705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000" b="1">
                <a:latin typeface="Garamond" pitchFamily="18" charset="0"/>
              </a:rPr>
              <a:t>- Бензол  получают тримеризацией ацетилена.</a:t>
            </a:r>
          </a:p>
        </p:txBody>
      </p:sp>
      <p:grpSp>
        <p:nvGrpSpPr>
          <p:cNvPr id="74779" name="Group 27" descr="Фрагмент головоломки"/>
          <p:cNvGrpSpPr>
            <a:grpSpLocks/>
          </p:cNvGrpSpPr>
          <p:nvPr/>
        </p:nvGrpSpPr>
        <p:grpSpPr bwMode="auto">
          <a:xfrm>
            <a:off x="5292725" y="4437063"/>
            <a:ext cx="1077913" cy="1770062"/>
            <a:chOff x="2313" y="2247"/>
            <a:chExt cx="679" cy="1115"/>
          </a:xfrm>
        </p:grpSpPr>
        <p:sp>
          <p:nvSpPr>
            <p:cNvPr id="74780" name="Puzzle4"/>
            <p:cNvSpPr>
              <a:spLocks noEditPoints="1" noChangeArrowheads="1"/>
            </p:cNvSpPr>
            <p:nvPr/>
          </p:nvSpPr>
          <p:spPr bwMode="auto">
            <a:xfrm>
              <a:off x="2313" y="2247"/>
              <a:ext cx="679" cy="1115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E1E4D1"/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781" name="Text Box 29"/>
            <p:cNvSpPr txBox="1">
              <a:spLocks noChangeArrowheads="1"/>
            </p:cNvSpPr>
            <p:nvPr/>
          </p:nvSpPr>
          <p:spPr bwMode="blackWhite">
            <a:xfrm>
              <a:off x="2430" y="2526"/>
              <a:ext cx="52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1600" b="1">
                  <a:solidFill>
                    <a:srgbClr val="284C6A"/>
                  </a:solidFill>
                  <a:latin typeface="Verdana" pitchFamily="34" charset="0"/>
                </a:rPr>
                <a:t>Текст</a:t>
              </a:r>
            </a:p>
          </p:txBody>
        </p:sp>
      </p:grpSp>
      <p:grpSp>
        <p:nvGrpSpPr>
          <p:cNvPr id="74761" name="Group 9" descr="Фрагмент головоломки"/>
          <p:cNvGrpSpPr>
            <a:grpSpLocks/>
          </p:cNvGrpSpPr>
          <p:nvPr/>
        </p:nvGrpSpPr>
        <p:grpSpPr bwMode="auto">
          <a:xfrm>
            <a:off x="3924300" y="4437063"/>
            <a:ext cx="1787525" cy="1384300"/>
            <a:chOff x="2748" y="2258"/>
            <a:chExt cx="1126" cy="872"/>
          </a:xfrm>
        </p:grpSpPr>
        <p:sp>
          <p:nvSpPr>
            <p:cNvPr id="74762" name="Puzzle2"/>
            <p:cNvSpPr>
              <a:spLocks noEditPoints="1" noChangeArrowheads="1"/>
            </p:cNvSpPr>
            <p:nvPr/>
          </p:nvSpPr>
          <p:spPr bwMode="auto">
            <a:xfrm>
              <a:off x="2748" y="2258"/>
              <a:ext cx="1126" cy="872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A6D1D0"/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763" name="Text Box 11"/>
            <p:cNvSpPr txBox="1">
              <a:spLocks noChangeArrowheads="1"/>
            </p:cNvSpPr>
            <p:nvPr/>
          </p:nvSpPr>
          <p:spPr bwMode="blackWhite">
            <a:xfrm>
              <a:off x="3084" y="2526"/>
              <a:ext cx="52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1600" b="1">
                  <a:solidFill>
                    <a:srgbClr val="284C6A"/>
                  </a:solidFill>
                  <a:latin typeface="Verdana" pitchFamily="34" charset="0"/>
                </a:rPr>
                <a:t>Текст</a:t>
              </a:r>
            </a:p>
          </p:txBody>
        </p:sp>
      </p:grpSp>
      <p:grpSp>
        <p:nvGrpSpPr>
          <p:cNvPr id="74767" name="Group 15" descr="Фрагмент головоломки"/>
          <p:cNvGrpSpPr>
            <a:grpSpLocks/>
          </p:cNvGrpSpPr>
          <p:nvPr/>
        </p:nvGrpSpPr>
        <p:grpSpPr bwMode="auto">
          <a:xfrm>
            <a:off x="6084888" y="1341438"/>
            <a:ext cx="1077912" cy="1770062"/>
            <a:chOff x="3612" y="2247"/>
            <a:chExt cx="679" cy="1115"/>
          </a:xfrm>
        </p:grpSpPr>
        <p:sp>
          <p:nvSpPr>
            <p:cNvPr id="74768" name="Puzzle4"/>
            <p:cNvSpPr>
              <a:spLocks noEditPoints="1" noChangeArrowheads="1"/>
            </p:cNvSpPr>
            <p:nvPr/>
          </p:nvSpPr>
          <p:spPr bwMode="auto">
            <a:xfrm>
              <a:off x="3612" y="2247"/>
              <a:ext cx="679" cy="1115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7FA9C3">
                <a:alpha val="57001"/>
              </a:srgbClr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769" name="Text Box 17"/>
            <p:cNvSpPr txBox="1">
              <a:spLocks noChangeArrowheads="1"/>
            </p:cNvSpPr>
            <p:nvPr/>
          </p:nvSpPr>
          <p:spPr bwMode="blackWhite">
            <a:xfrm>
              <a:off x="3744" y="2526"/>
              <a:ext cx="52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1600" b="1">
                  <a:solidFill>
                    <a:srgbClr val="284C6A"/>
                  </a:solidFill>
                  <a:latin typeface="Verdana" pitchFamily="34" charset="0"/>
                </a:rPr>
                <a:t>Текст</a:t>
              </a:r>
            </a:p>
          </p:txBody>
        </p:sp>
      </p:grpSp>
      <p:grpSp>
        <p:nvGrpSpPr>
          <p:cNvPr id="74764" name="Group 12" descr="Фрагмент головоломки"/>
          <p:cNvGrpSpPr>
            <a:grpSpLocks/>
          </p:cNvGrpSpPr>
          <p:nvPr/>
        </p:nvGrpSpPr>
        <p:grpSpPr bwMode="auto">
          <a:xfrm>
            <a:off x="5940425" y="3789363"/>
            <a:ext cx="1808163" cy="1054100"/>
            <a:chOff x="3372" y="1850"/>
            <a:chExt cx="1139" cy="664"/>
          </a:xfrm>
        </p:grpSpPr>
        <p:sp>
          <p:nvSpPr>
            <p:cNvPr id="74765" name="Puzzle1"/>
            <p:cNvSpPr>
              <a:spLocks noEditPoints="1" noChangeArrowheads="1"/>
            </p:cNvSpPr>
            <p:nvPr/>
          </p:nvSpPr>
          <p:spPr bwMode="auto">
            <a:xfrm>
              <a:off x="3372" y="1850"/>
              <a:ext cx="1139" cy="664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E1E4D1"/>
            </a:solidFill>
            <a:ln w="1587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ru-RU" sz="1600" b="1">
                  <a:solidFill>
                    <a:srgbClr val="284C6A"/>
                  </a:solidFill>
                  <a:latin typeface="Verdana" pitchFamily="34" charset="0"/>
                </a:rPr>
                <a:t> </a:t>
              </a:r>
              <a:endParaRPr lang="ru-RU" sz="1200" b="1">
                <a:solidFill>
                  <a:srgbClr val="284C6A"/>
                </a:solidFill>
                <a:latin typeface="Verdana" pitchFamily="34" charset="0"/>
              </a:endParaRPr>
            </a:p>
            <a:p>
              <a:pPr eaLnBrk="0" hangingPunct="0"/>
              <a:r>
                <a:rPr lang="ru-RU" sz="1600" b="1">
                  <a:solidFill>
                    <a:srgbClr val="284C6A"/>
                  </a:solidFill>
                  <a:latin typeface="Verdana" pitchFamily="34" charset="0"/>
                </a:rPr>
                <a:t> </a:t>
              </a:r>
            </a:p>
          </p:txBody>
        </p:sp>
        <p:sp>
          <p:nvSpPr>
            <p:cNvPr id="74766" name="Text Box 14"/>
            <p:cNvSpPr txBox="1">
              <a:spLocks noChangeArrowheads="1"/>
            </p:cNvSpPr>
            <p:nvPr/>
          </p:nvSpPr>
          <p:spPr bwMode="blackWhite">
            <a:xfrm>
              <a:off x="3744" y="2066"/>
              <a:ext cx="52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1600" b="1">
                  <a:solidFill>
                    <a:srgbClr val="284C6A"/>
                  </a:solidFill>
                  <a:latin typeface="Verdana" pitchFamily="34" charset="0"/>
                </a:rPr>
                <a:t>Текст</a:t>
              </a:r>
            </a:p>
          </p:txBody>
        </p:sp>
      </p:grpSp>
      <p:sp>
        <p:nvSpPr>
          <p:cNvPr id="74782" name="Rectangle 30"/>
          <p:cNvSpPr>
            <a:spLocks noChangeArrowheads="1"/>
          </p:cNvSpPr>
          <p:nvPr/>
        </p:nvSpPr>
        <p:spPr bwMode="auto">
          <a:xfrm>
            <a:off x="468313" y="4221163"/>
            <a:ext cx="7705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000" b="1">
                <a:latin typeface="Garamond" pitchFamily="18" charset="0"/>
              </a:rPr>
              <a:t>- Бензол – родоначальник гомологического ряда аренов.</a:t>
            </a:r>
          </a:p>
        </p:txBody>
      </p:sp>
      <p:grpSp>
        <p:nvGrpSpPr>
          <p:cNvPr id="74776" name="Group 24" descr="Фрагмент головоломки"/>
          <p:cNvGrpSpPr>
            <a:grpSpLocks/>
          </p:cNvGrpSpPr>
          <p:nvPr/>
        </p:nvGrpSpPr>
        <p:grpSpPr bwMode="auto">
          <a:xfrm>
            <a:off x="755650" y="3644900"/>
            <a:ext cx="1808163" cy="1054100"/>
            <a:chOff x="2080" y="1850"/>
            <a:chExt cx="1139" cy="664"/>
          </a:xfrm>
        </p:grpSpPr>
        <p:sp>
          <p:nvSpPr>
            <p:cNvPr id="74777" name="Puzzle1"/>
            <p:cNvSpPr>
              <a:spLocks noEditPoints="1" noChangeArrowheads="1"/>
            </p:cNvSpPr>
            <p:nvPr/>
          </p:nvSpPr>
          <p:spPr bwMode="auto">
            <a:xfrm>
              <a:off x="2080" y="1850"/>
              <a:ext cx="1139" cy="664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7FA9C3">
                <a:alpha val="57001"/>
              </a:srgbClr>
            </a:solidFill>
            <a:ln w="1587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778" name="Text Box 26"/>
            <p:cNvSpPr txBox="1">
              <a:spLocks noChangeArrowheads="1"/>
            </p:cNvSpPr>
            <p:nvPr/>
          </p:nvSpPr>
          <p:spPr bwMode="blackWhite">
            <a:xfrm>
              <a:off x="2430" y="2066"/>
              <a:ext cx="52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1600" b="1">
                  <a:solidFill>
                    <a:srgbClr val="284C6A"/>
                  </a:solidFill>
                  <a:latin typeface="Verdana" pitchFamily="34" charset="0"/>
                </a:rPr>
                <a:t>Текст</a:t>
              </a:r>
            </a:p>
          </p:txBody>
        </p:sp>
      </p:grpSp>
      <p:grpSp>
        <p:nvGrpSpPr>
          <p:cNvPr id="74788" name="Group 36" descr="Фрагмент головоломки"/>
          <p:cNvGrpSpPr>
            <a:grpSpLocks/>
          </p:cNvGrpSpPr>
          <p:nvPr/>
        </p:nvGrpSpPr>
        <p:grpSpPr bwMode="auto">
          <a:xfrm>
            <a:off x="971550" y="2997200"/>
            <a:ext cx="1808163" cy="620713"/>
            <a:chOff x="3372" y="1850"/>
            <a:chExt cx="1139" cy="664"/>
          </a:xfrm>
        </p:grpSpPr>
        <p:sp>
          <p:nvSpPr>
            <p:cNvPr id="74789" name="Puzzle1"/>
            <p:cNvSpPr>
              <a:spLocks noEditPoints="1" noChangeArrowheads="1"/>
            </p:cNvSpPr>
            <p:nvPr/>
          </p:nvSpPr>
          <p:spPr bwMode="auto">
            <a:xfrm>
              <a:off x="3372" y="1850"/>
              <a:ext cx="1139" cy="664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E1E4D1"/>
            </a:solidFill>
            <a:ln w="1587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ru-RU" sz="1600" b="1">
                  <a:solidFill>
                    <a:srgbClr val="284C6A"/>
                  </a:solidFill>
                  <a:latin typeface="Verdana" pitchFamily="34" charset="0"/>
                </a:rPr>
                <a:t> </a:t>
              </a:r>
              <a:endParaRPr lang="ru-RU" sz="1200" b="1">
                <a:solidFill>
                  <a:srgbClr val="284C6A"/>
                </a:solidFill>
                <a:latin typeface="Verdana" pitchFamily="34" charset="0"/>
              </a:endParaRPr>
            </a:p>
            <a:p>
              <a:pPr eaLnBrk="0" hangingPunct="0"/>
              <a:r>
                <a:rPr lang="ru-RU" sz="1600" b="1">
                  <a:solidFill>
                    <a:srgbClr val="284C6A"/>
                  </a:solidFill>
                  <a:latin typeface="Verdana" pitchFamily="34" charset="0"/>
                </a:rPr>
                <a:t> </a:t>
              </a:r>
            </a:p>
          </p:txBody>
        </p:sp>
        <p:sp>
          <p:nvSpPr>
            <p:cNvPr id="74790" name="Text Box 38"/>
            <p:cNvSpPr txBox="1">
              <a:spLocks noChangeArrowheads="1"/>
            </p:cNvSpPr>
            <p:nvPr/>
          </p:nvSpPr>
          <p:spPr bwMode="blackWhite">
            <a:xfrm>
              <a:off x="3744" y="2066"/>
              <a:ext cx="528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1600" b="1">
                  <a:solidFill>
                    <a:srgbClr val="284C6A"/>
                  </a:solidFill>
                  <a:latin typeface="Verdana" pitchFamily="34" charset="0"/>
                </a:rPr>
                <a:t>Текст</a:t>
              </a:r>
            </a:p>
          </p:txBody>
        </p:sp>
      </p:grpSp>
      <p:sp>
        <p:nvSpPr>
          <p:cNvPr id="74791" name="AutoShape 3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95288" y="6308725"/>
            <a:ext cx="576262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4792" name="AutoShape 4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576263" cy="2889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747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747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747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747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747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333375"/>
            <a:ext cx="7313613" cy="1143000"/>
          </a:xfrm>
        </p:spPr>
        <p:txBody>
          <a:bodyPr/>
          <a:lstStyle/>
          <a:p>
            <a:pPr algn="ctr"/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Проверьте себя</a:t>
            </a:r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1476375" y="2060575"/>
            <a:ext cx="26638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2"/>
              </a:rPr>
              <a:t>Строение бензола</a:t>
            </a:r>
            <a:endParaRPr lang="ru-RU" sz="24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</p:txBody>
      </p:sp>
      <p:sp>
        <p:nvSpPr>
          <p:cNvPr id="79877" name="Rectangle 5">
            <a:hlinkClick r:id="rId3"/>
          </p:cNvPr>
          <p:cNvSpPr>
            <a:spLocks noChangeArrowheads="1"/>
          </p:cNvSpPr>
          <p:nvPr/>
        </p:nvSpPr>
        <p:spPr bwMode="auto">
          <a:xfrm>
            <a:off x="2411413" y="5445125"/>
            <a:ext cx="388937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Бромирование арен</a:t>
            </a:r>
            <a:r>
              <a:rPr lang="ru-RU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2"/>
              </a:rPr>
              <a:t>а</a:t>
            </a:r>
            <a:endParaRPr lang="ru-RU" sz="2400" b="1" u="sng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</p:txBody>
      </p:sp>
      <p:sp>
        <p:nvSpPr>
          <p:cNvPr id="79878" name="Rectangle 6">
            <a:hlinkClick r:id="rId4"/>
          </p:cNvPr>
          <p:cNvSpPr>
            <a:spLocks noChangeArrowheads="1"/>
          </p:cNvSpPr>
          <p:nvPr/>
        </p:nvSpPr>
        <p:spPr bwMode="auto">
          <a:xfrm>
            <a:off x="2627313" y="2565400"/>
            <a:ext cx="31686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Гидрирован</a:t>
            </a:r>
            <a:r>
              <a:rPr lang="ru-RU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2"/>
              </a:rPr>
              <a:t>ие бензола</a:t>
            </a:r>
            <a:endParaRPr lang="ru-RU" sz="2400" b="1" u="sng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</p:txBody>
      </p:sp>
      <p:sp>
        <p:nvSpPr>
          <p:cNvPr id="79879" name="Rectangle 7">
            <a:hlinkClick r:id="rId5"/>
          </p:cNvPr>
          <p:cNvSpPr>
            <a:spLocks noChangeArrowheads="1"/>
          </p:cNvSpPr>
          <p:nvPr/>
        </p:nvSpPr>
        <p:spPr bwMode="auto">
          <a:xfrm>
            <a:off x="4284663" y="3860800"/>
            <a:ext cx="31686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Нитрован</a:t>
            </a:r>
            <a:r>
              <a:rPr lang="ru-RU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2"/>
              </a:rPr>
              <a:t>ие бензола</a:t>
            </a:r>
            <a:endParaRPr lang="ru-RU" sz="2400" b="1" u="sng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</p:txBody>
      </p:sp>
      <p:sp>
        <p:nvSpPr>
          <p:cNvPr id="79880" name="Rectangle 8">
            <a:hlinkClick r:id="rId6"/>
          </p:cNvPr>
          <p:cNvSpPr>
            <a:spLocks noChangeArrowheads="1"/>
          </p:cNvSpPr>
          <p:nvPr/>
        </p:nvSpPr>
        <p:spPr bwMode="auto">
          <a:xfrm>
            <a:off x="4284663" y="2060575"/>
            <a:ext cx="33829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Получение</a:t>
            </a:r>
            <a:r>
              <a:rPr lang="ru-RU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2"/>
              </a:rPr>
              <a:t> бензола</a:t>
            </a:r>
            <a:endParaRPr lang="ru-RU" sz="2400" b="1" u="sng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</p:txBody>
      </p:sp>
      <p:sp>
        <p:nvSpPr>
          <p:cNvPr id="79881" name="Rectangle 9">
            <a:hlinkClick r:id="rId7"/>
          </p:cNvPr>
          <p:cNvSpPr>
            <a:spLocks noChangeArrowheads="1"/>
          </p:cNvSpPr>
          <p:nvPr/>
        </p:nvSpPr>
        <p:spPr bwMode="auto">
          <a:xfrm>
            <a:off x="1116013" y="3860800"/>
            <a:ext cx="31686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Получение</a:t>
            </a:r>
            <a:r>
              <a:rPr lang="ru-RU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2"/>
              </a:rPr>
              <a:t> бензола</a:t>
            </a:r>
            <a:endParaRPr lang="ru-RU" sz="2400" b="1" u="sng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</p:txBody>
      </p:sp>
      <p:sp>
        <p:nvSpPr>
          <p:cNvPr id="79883" name="AutoShape 11"/>
          <p:cNvSpPr>
            <a:spLocks/>
          </p:cNvSpPr>
          <p:nvPr/>
        </p:nvSpPr>
        <p:spPr bwMode="auto">
          <a:xfrm rot="16200000">
            <a:off x="4248150" y="800101"/>
            <a:ext cx="287337" cy="4824412"/>
          </a:xfrm>
          <a:prstGeom prst="leftBrace">
            <a:avLst>
              <a:gd name="adj1" fmla="val 139917"/>
              <a:gd name="adj2" fmla="val 50000"/>
            </a:avLst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79884" name="AutoShape 12"/>
          <p:cNvSpPr>
            <a:spLocks/>
          </p:cNvSpPr>
          <p:nvPr/>
        </p:nvSpPr>
        <p:spPr bwMode="auto">
          <a:xfrm rot="16200000">
            <a:off x="4248150" y="2168526"/>
            <a:ext cx="287337" cy="4824412"/>
          </a:xfrm>
          <a:prstGeom prst="leftBrace">
            <a:avLst>
              <a:gd name="adj1" fmla="val 139917"/>
              <a:gd name="adj2" fmla="val 50000"/>
            </a:avLst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79885" name="AutoShape 13"/>
          <p:cNvSpPr>
            <a:spLocks/>
          </p:cNvSpPr>
          <p:nvPr/>
        </p:nvSpPr>
        <p:spPr bwMode="auto">
          <a:xfrm rot="16200000">
            <a:off x="4392613" y="3752850"/>
            <a:ext cx="287337" cy="4824413"/>
          </a:xfrm>
          <a:prstGeom prst="leftBrace">
            <a:avLst>
              <a:gd name="adj1" fmla="val 139917"/>
              <a:gd name="adj2" fmla="val 50000"/>
            </a:avLst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79886" name="Text Box 14"/>
          <p:cNvSpPr txBox="1">
            <a:spLocks noChangeArrowheads="1"/>
          </p:cNvSpPr>
          <p:nvPr/>
        </p:nvSpPr>
        <p:spPr bwMode="auto">
          <a:xfrm>
            <a:off x="3779838" y="3213100"/>
            <a:ext cx="1655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на «3»</a:t>
            </a:r>
          </a:p>
        </p:txBody>
      </p:sp>
      <p:sp>
        <p:nvSpPr>
          <p:cNvPr id="79887" name="Text Box 15"/>
          <p:cNvSpPr txBox="1">
            <a:spLocks noChangeArrowheads="1"/>
          </p:cNvSpPr>
          <p:nvPr/>
        </p:nvSpPr>
        <p:spPr bwMode="auto">
          <a:xfrm>
            <a:off x="3995738" y="4724400"/>
            <a:ext cx="1655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на «4»</a:t>
            </a:r>
          </a:p>
        </p:txBody>
      </p:sp>
      <p:sp>
        <p:nvSpPr>
          <p:cNvPr id="79888" name="Text Box 16"/>
          <p:cNvSpPr txBox="1">
            <a:spLocks noChangeArrowheads="1"/>
          </p:cNvSpPr>
          <p:nvPr/>
        </p:nvSpPr>
        <p:spPr bwMode="auto">
          <a:xfrm>
            <a:off x="3995738" y="6237288"/>
            <a:ext cx="1655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на «5»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333375"/>
            <a:ext cx="7313612" cy="1143000"/>
          </a:xfrm>
        </p:spPr>
        <p:txBody>
          <a:bodyPr/>
          <a:lstStyle/>
          <a:p>
            <a:pPr algn="ctr"/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Строение молекулы бензола</a:t>
            </a:r>
          </a:p>
        </p:txBody>
      </p:sp>
      <p:pic>
        <p:nvPicPr>
          <p:cNvPr id="80901" name="Picture 5"/>
          <p:cNvPicPr>
            <a:picLocks noChangeAspect="1" noChangeArrowheads="1"/>
          </p:cNvPicPr>
          <p:nvPr/>
        </p:nvPicPr>
        <p:blipFill>
          <a:blip r:embed="rId2"/>
          <a:srcRect l="30716" t="35237" r="29128" b="14568"/>
          <a:stretch>
            <a:fillRect/>
          </a:stretch>
        </p:blipFill>
        <p:spPr bwMode="auto">
          <a:xfrm>
            <a:off x="2195513" y="1557338"/>
            <a:ext cx="489585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1979613" y="476250"/>
            <a:ext cx="52562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Бромирование бензола</a:t>
            </a:r>
          </a:p>
        </p:txBody>
      </p:sp>
      <p:pic>
        <p:nvPicPr>
          <p:cNvPr id="8294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700213"/>
            <a:ext cx="286702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2950" name="Rectangle 6"/>
          <p:cNvSpPr>
            <a:spLocks noChangeArrowheads="1"/>
          </p:cNvSpPr>
          <p:nvPr/>
        </p:nvSpPr>
        <p:spPr bwMode="auto">
          <a:xfrm>
            <a:off x="1835150" y="3860800"/>
            <a:ext cx="5486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С</a:t>
            </a:r>
            <a:r>
              <a:rPr lang="ru-RU" sz="3200" b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6</a:t>
            </a:r>
            <a:r>
              <a:rPr lang="ru-RU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Н</a:t>
            </a:r>
            <a:r>
              <a:rPr lang="ru-RU" sz="3200" b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6</a:t>
            </a:r>
            <a:r>
              <a:rPr lang="ru-RU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  + Br</a:t>
            </a:r>
            <a:r>
              <a:rPr lang="ru-RU" sz="3200" b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2</a:t>
            </a:r>
            <a:r>
              <a:rPr lang="ru-RU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   = С</a:t>
            </a:r>
            <a:r>
              <a:rPr lang="ru-RU" sz="3200" b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6</a:t>
            </a:r>
            <a:r>
              <a:rPr lang="ru-RU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Н</a:t>
            </a:r>
            <a:r>
              <a:rPr lang="ru-RU" sz="3200" b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5</a:t>
            </a:r>
            <a:r>
              <a:rPr lang="ru-RU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Br  + НBr</a:t>
            </a:r>
          </a:p>
        </p:txBody>
      </p:sp>
      <p:sp>
        <p:nvSpPr>
          <p:cNvPr id="82958" name="Rectangle 14"/>
          <p:cNvSpPr>
            <a:spLocks noChangeArrowheads="1"/>
          </p:cNvSpPr>
          <p:nvPr/>
        </p:nvSpPr>
        <p:spPr bwMode="auto">
          <a:xfrm>
            <a:off x="1042988" y="6021388"/>
            <a:ext cx="7146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3600" b="1">
                <a:solidFill>
                  <a:srgbClr val="0000FF"/>
                </a:solidFill>
                <a:latin typeface="Garamond" pitchFamily="18" charset="0"/>
              </a:rPr>
              <a:t>Н</a:t>
            </a:r>
            <a:r>
              <a:rPr lang="en-US" sz="3600" b="1">
                <a:solidFill>
                  <a:srgbClr val="0000FF"/>
                </a:solidFill>
                <a:latin typeface="Garamond" pitchFamily="18" charset="0"/>
              </a:rPr>
              <a:t>Br</a:t>
            </a:r>
            <a:r>
              <a:rPr lang="ru-RU" sz="3600" b="1">
                <a:solidFill>
                  <a:srgbClr val="0000FF"/>
                </a:solidFill>
                <a:latin typeface="Garamond" pitchFamily="18" charset="0"/>
              </a:rPr>
              <a:t>  +  </a:t>
            </a:r>
            <a:r>
              <a:rPr lang="en-US" sz="3600" b="1">
                <a:solidFill>
                  <a:srgbClr val="0000FF"/>
                </a:solidFill>
                <a:latin typeface="Garamond" pitchFamily="18" charset="0"/>
              </a:rPr>
              <a:t>AgNO</a:t>
            </a:r>
            <a:r>
              <a:rPr lang="ru-RU" sz="3600" b="1" baseline="-25000">
                <a:solidFill>
                  <a:srgbClr val="0000FF"/>
                </a:solidFill>
                <a:latin typeface="Garamond" pitchFamily="18" charset="0"/>
              </a:rPr>
              <a:t>3 </a:t>
            </a:r>
            <a:r>
              <a:rPr lang="ru-RU" sz="3600" b="1">
                <a:solidFill>
                  <a:srgbClr val="0000FF"/>
                </a:solidFill>
                <a:latin typeface="Garamond" pitchFamily="18" charset="0"/>
              </a:rPr>
              <a:t> = </a:t>
            </a:r>
            <a:r>
              <a:rPr lang="en-US" sz="3600" b="1">
                <a:solidFill>
                  <a:srgbClr val="0000FF"/>
                </a:solidFill>
                <a:latin typeface="Garamond" pitchFamily="18" charset="0"/>
              </a:rPr>
              <a:t>AgBr </a:t>
            </a:r>
            <a:r>
              <a:rPr lang="ru-RU" sz="3600" b="1">
                <a:solidFill>
                  <a:srgbClr val="0000FF"/>
                </a:solidFill>
                <a:latin typeface="Garamond" pitchFamily="18" charset="0"/>
              </a:rPr>
              <a:t>↓  + </a:t>
            </a:r>
            <a:r>
              <a:rPr lang="en-US" sz="3600" b="1">
                <a:solidFill>
                  <a:srgbClr val="0000FF"/>
                </a:solidFill>
                <a:latin typeface="Garamond" pitchFamily="18" charset="0"/>
              </a:rPr>
              <a:t>HNO</a:t>
            </a:r>
            <a:r>
              <a:rPr lang="ru-RU" sz="3600" b="1" baseline="-25000">
                <a:solidFill>
                  <a:srgbClr val="0000FF"/>
                </a:solidFill>
                <a:latin typeface="Garamond" pitchFamily="18" charset="0"/>
              </a:rPr>
              <a:t>3</a:t>
            </a:r>
          </a:p>
        </p:txBody>
      </p:sp>
      <p:sp>
        <p:nvSpPr>
          <p:cNvPr id="82959" name="Rectangle 15"/>
          <p:cNvSpPr>
            <a:spLocks noChangeArrowheads="1"/>
          </p:cNvSpPr>
          <p:nvPr/>
        </p:nvSpPr>
        <p:spPr bwMode="auto">
          <a:xfrm>
            <a:off x="4140200" y="1628775"/>
            <a:ext cx="47879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000" b="1">
                <a:solidFill>
                  <a:srgbClr val="660033"/>
                </a:solidFill>
                <a:latin typeface="Garamond" pitchFamily="18" charset="0"/>
              </a:rPr>
              <a:t>Бензол растворяет бром, но реакция не идет. Добавим в смесь немного металлического железа. Начинается реакция. Железо и бром образуют бромид железа (</a:t>
            </a:r>
            <a:r>
              <a:rPr lang="en-US" sz="2000" b="1">
                <a:solidFill>
                  <a:srgbClr val="660033"/>
                </a:solidFill>
                <a:latin typeface="Garamond" pitchFamily="18" charset="0"/>
              </a:rPr>
              <a:t>III</a:t>
            </a:r>
            <a:r>
              <a:rPr lang="ru-RU" sz="2000" b="1">
                <a:solidFill>
                  <a:srgbClr val="660033"/>
                </a:solidFill>
                <a:latin typeface="Garamond" pitchFamily="18" charset="0"/>
              </a:rPr>
              <a:t>), который и является катализатором реакции. Продукты реакции - бромбензол и бромоводород.</a:t>
            </a:r>
          </a:p>
        </p:txBody>
      </p:sp>
      <p:sp>
        <p:nvSpPr>
          <p:cNvPr id="82960" name="Rectangle 16"/>
          <p:cNvSpPr>
            <a:spLocks noChangeArrowheads="1"/>
          </p:cNvSpPr>
          <p:nvPr/>
        </p:nvSpPr>
        <p:spPr bwMode="auto">
          <a:xfrm>
            <a:off x="179388" y="4357688"/>
            <a:ext cx="8529637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ru-RU" b="1">
                <a:solidFill>
                  <a:srgbClr val="660033"/>
                </a:solidFill>
                <a:latin typeface="Garamond" pitchFamily="18" charset="0"/>
              </a:rPr>
              <a:t>Бромбензол опускается на дно стакана, так как в отличие от бензола бромбензол – тяжелая жидкость. Докажем, что в результате реакции, кроме бромбензола, образовался и бромоводород. Синий лакмус изменяет свой цвет - становится розовым. Значит, в растворе образовалась кислота. Ко второй порции добавим немного раствора нитрата серебра - выпадает желтоватый осадок бромида серебра</a:t>
            </a:r>
            <a:r>
              <a:rPr lang="ru-RU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1403350" y="260350"/>
            <a:ext cx="72009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Хлорирование бензола (получение гексахлорана)</a:t>
            </a:r>
          </a:p>
        </p:txBody>
      </p:sp>
      <p:pic>
        <p:nvPicPr>
          <p:cNvPr id="8397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700213"/>
            <a:ext cx="286702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3974" name="Rectangle 6"/>
          <p:cNvSpPr>
            <a:spLocks noChangeArrowheads="1"/>
          </p:cNvSpPr>
          <p:nvPr/>
        </p:nvSpPr>
        <p:spPr bwMode="auto">
          <a:xfrm>
            <a:off x="4591050" y="1628775"/>
            <a:ext cx="455295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660033"/>
                </a:solidFill>
                <a:latin typeface="Garamond" pitchFamily="18" charset="0"/>
              </a:rPr>
              <a:t>Под действием света бензол может присоединять хлор. В колбу, наполненную газообразным хлором, приливаем немного бензола, закрываем пробкой. При обычных условиях реакция между хлором и бензолом не идет. Осветим колбу электрической лампой – появляется белый дым, это мельчайшие кристаллики </a:t>
            </a:r>
            <a:r>
              <a:rPr lang="ru-RU" sz="20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гексахлорциклогексана</a:t>
            </a:r>
            <a:r>
              <a:rPr lang="ru-RU" sz="2000" b="1">
                <a:solidFill>
                  <a:srgbClr val="660033"/>
                </a:solidFill>
                <a:latin typeface="Garamond" pitchFamily="18" charset="0"/>
              </a:rPr>
              <a:t>. Окраска хлора исчезает, так как бензол присоединяет хлор. Продукт реакции – гексахлорциклогексан или </a:t>
            </a:r>
            <a:r>
              <a:rPr lang="ru-RU" sz="20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гексахлоран.</a:t>
            </a:r>
          </a:p>
        </p:txBody>
      </p:sp>
      <p:sp>
        <p:nvSpPr>
          <p:cNvPr id="83975" name="Rectangle 7"/>
          <p:cNvSpPr>
            <a:spLocks noChangeArrowheads="1"/>
          </p:cNvSpPr>
          <p:nvPr/>
        </p:nvSpPr>
        <p:spPr bwMode="auto">
          <a:xfrm>
            <a:off x="323850" y="4221163"/>
            <a:ext cx="4298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С</a:t>
            </a:r>
            <a:r>
              <a:rPr lang="ru-RU" sz="3200" b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6</a:t>
            </a:r>
            <a:r>
              <a:rPr lang="ru-RU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Н</a:t>
            </a:r>
            <a:r>
              <a:rPr lang="ru-RU" sz="3200" b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6</a:t>
            </a:r>
            <a:r>
              <a:rPr lang="ru-RU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  + 3CI</a:t>
            </a:r>
            <a:r>
              <a:rPr lang="ru-RU" sz="3200" b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2</a:t>
            </a:r>
            <a:r>
              <a:rPr lang="ru-RU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 = С</a:t>
            </a:r>
            <a:r>
              <a:rPr lang="ru-RU" sz="3200" b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6</a:t>
            </a:r>
            <a:r>
              <a:rPr lang="ru-RU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Н</a:t>
            </a:r>
            <a:r>
              <a:rPr lang="ru-RU" sz="3200" b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6</a:t>
            </a:r>
            <a:r>
              <a:rPr lang="ru-RU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CI</a:t>
            </a:r>
            <a:r>
              <a:rPr lang="ru-RU" sz="3200" b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6</a:t>
            </a:r>
          </a:p>
        </p:txBody>
      </p:sp>
      <p:sp>
        <p:nvSpPr>
          <p:cNvPr id="83976" name="Rectangle 8"/>
          <p:cNvSpPr>
            <a:spLocks noChangeArrowheads="1"/>
          </p:cNvSpPr>
          <p:nvPr/>
        </p:nvSpPr>
        <p:spPr bwMode="auto">
          <a:xfrm>
            <a:off x="468313" y="6021388"/>
            <a:ext cx="8010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Гексахлоран – один из сильнейших инсектицидов (химических средств борьбы с вредными насекомыми).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404813"/>
            <a:ext cx="7313613" cy="1143000"/>
          </a:xfrm>
          <a:ln w="38100"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История открытия</a:t>
            </a:r>
          </a:p>
        </p:txBody>
      </p:sp>
      <p:pic>
        <p:nvPicPr>
          <p:cNvPr id="70659" name="Picture 3" descr="1-3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092950" y="1773238"/>
            <a:ext cx="1560513" cy="2235200"/>
          </a:xfrm>
          <a:noFill/>
          <a:ln w="76200" cmpd="tri">
            <a:solidFill>
              <a:srgbClr val="800000"/>
            </a:solidFill>
          </a:ln>
        </p:spPr>
      </p:pic>
      <p:sp>
        <p:nvSpPr>
          <p:cNvPr id="7066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971550" y="2060575"/>
            <a:ext cx="4679950" cy="4114800"/>
          </a:xfrm>
        </p:spPr>
        <p:txBody>
          <a:bodyPr/>
          <a:lstStyle/>
          <a:p>
            <a:r>
              <a:rPr lang="ru-RU" sz="3200" i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Впервые бензол описал немецкий химик Иоганн Глаубер, который получил это соединение в 1649 году в результате перегонки каменноугольной смолы. Но состав его не был установлен.</a:t>
            </a:r>
          </a:p>
        </p:txBody>
      </p:sp>
      <p:sp>
        <p:nvSpPr>
          <p:cNvPr id="70661" name="AutoShape 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95288" y="6308725"/>
            <a:ext cx="576262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0662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576263" cy="2889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333375"/>
            <a:ext cx="7313612" cy="1143000"/>
          </a:xfrm>
          <a:ln w="38100"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u-RU" b="1">
                <a:latin typeface="Garamond" pitchFamily="18" charset="0"/>
              </a:rPr>
              <a:t>«Второе рождение» бензола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060575"/>
            <a:ext cx="5400675" cy="41148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3600" i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Бензол был открыт в </a:t>
            </a:r>
          </a:p>
          <a:p>
            <a:pPr algn="ctr">
              <a:buFont typeface="Wingdings" pitchFamily="2" charset="2"/>
              <a:buNone/>
            </a:pPr>
            <a:r>
              <a:rPr lang="ru-RU" sz="3600" i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1825 году </a:t>
            </a:r>
          </a:p>
          <a:p>
            <a:pPr algn="ctr">
              <a:buFont typeface="Wingdings" pitchFamily="2" charset="2"/>
              <a:buNone/>
            </a:pPr>
            <a:r>
              <a:rPr lang="ru-RU" sz="3600" i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английским физиком</a:t>
            </a:r>
          </a:p>
          <a:p>
            <a:pPr algn="ctr">
              <a:buFont typeface="Wingdings" pitchFamily="2" charset="2"/>
              <a:buNone/>
            </a:pPr>
            <a:r>
              <a:rPr lang="ru-RU" sz="3600" i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Майклом Фарадеем, который выделил его из жидкого конденсата светильного газа.</a:t>
            </a:r>
          </a:p>
          <a:p>
            <a:pPr algn="ctr"/>
            <a:endParaRPr lang="ru-RU" sz="3600" i="1">
              <a:effectLst>
                <a:outerShdw blurRad="38100" dist="38100" dir="2700000" algn="tl">
                  <a:srgbClr val="FFFFFF"/>
                </a:outerShdw>
              </a:effectLst>
              <a:latin typeface="Garamond" pitchFamily="18" charset="0"/>
            </a:endParaRPr>
          </a:p>
        </p:txBody>
      </p:sp>
      <p:pic>
        <p:nvPicPr>
          <p:cNvPr id="71684" name="Picture 4" descr="q_55906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6516688" y="1773238"/>
            <a:ext cx="2122487" cy="2046287"/>
          </a:xfrm>
          <a:prstGeom prst="rect">
            <a:avLst/>
          </a:prstGeom>
          <a:noFill/>
          <a:ln w="76200" cmpd="tri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71685" name="AutoShape 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95288" y="6308725"/>
            <a:ext cx="576262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686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576263" cy="2889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404813"/>
            <a:ext cx="7313613" cy="1143000"/>
          </a:xfrm>
          <a:ln w="38100"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Происхождение названия</a:t>
            </a:r>
            <a:r>
              <a:rPr lang="ru-RU" sz="3200"/>
              <a:t> 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773238"/>
            <a:ext cx="5192712" cy="4657725"/>
          </a:xfrm>
        </p:spPr>
        <p:txBody>
          <a:bodyPr/>
          <a:lstStyle/>
          <a:p>
            <a:r>
              <a:rPr lang="ru-RU" sz="3600" i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В 1833 году немецкий физико-химик Эйльгард Мичерлих получил бензол при сухой перегонке кальциевой соли </a:t>
            </a:r>
            <a:r>
              <a:rPr lang="ru-RU" sz="3600" b="1" i="1" u="sng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бензойной кислоты .</a:t>
            </a:r>
          </a:p>
          <a:p>
            <a:r>
              <a:rPr lang="ru-RU" sz="3600" i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Именно от этого и произошло название - бензол.</a:t>
            </a:r>
          </a:p>
        </p:txBody>
      </p:sp>
      <p:pic>
        <p:nvPicPr>
          <p:cNvPr id="72708" name="Picture 4" descr="Mitscherlic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1916113"/>
            <a:ext cx="1966912" cy="2519362"/>
          </a:xfrm>
          <a:prstGeom prst="rect">
            <a:avLst/>
          </a:prstGeom>
          <a:noFill/>
          <a:ln w="76200" cmpd="tri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72709" name="AutoShape 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95288" y="6308725"/>
            <a:ext cx="576262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710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576263" cy="2889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2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43213" y="188913"/>
            <a:ext cx="3960812" cy="1470025"/>
          </a:xfrm>
        </p:spPr>
        <p:txBody>
          <a:bodyPr/>
          <a:lstStyle/>
          <a:p>
            <a:r>
              <a:rPr lang="ru-RU" sz="4400" b="1"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БЕНЗОЛ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41850" y="4078288"/>
            <a:ext cx="4014788" cy="668337"/>
          </a:xfrm>
        </p:spPr>
        <p:txBody>
          <a:bodyPr/>
          <a:lstStyle/>
          <a:p>
            <a:pPr algn="ctr"/>
            <a:r>
              <a:rPr lang="ru-RU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СТРОЕНИЕ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2708275"/>
            <a:ext cx="3457575" cy="288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1916113"/>
            <a:ext cx="42100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4" name="Text Box 6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4859338" y="5300663"/>
            <a:ext cx="3924300" cy="879475"/>
          </a:xfrm>
          <a:prstGeom prst="rect">
            <a:avLst/>
          </a:prstGeom>
          <a:solidFill>
            <a:schemeClr val="accent1"/>
          </a:solidFill>
          <a:ln w="5715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  <a:latin typeface="Garamond" pitchFamily="18" charset="0"/>
              </a:rPr>
              <a:t>ВАРИАНТЫ ЗАПИСИ ФОРМУЛЫ - ЗДЕСЬ</a:t>
            </a:r>
          </a:p>
        </p:txBody>
      </p:sp>
      <p:sp>
        <p:nvSpPr>
          <p:cNvPr id="2055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95288" y="6308725"/>
            <a:ext cx="576262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6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576263" cy="2889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>
                <a:latin typeface="Garamond" pitchFamily="18" charset="0"/>
              </a:rPr>
              <a:t>ФОРМУЛЫ КЕККУЛЕ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6515100" y="24209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 flipH="1">
            <a:off x="6083300" y="2852738"/>
            <a:ext cx="5048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64" name="Freeform 8"/>
          <p:cNvSpPr>
            <a:spLocks/>
          </p:cNvSpPr>
          <p:nvPr/>
        </p:nvSpPr>
        <p:spPr bwMode="auto">
          <a:xfrm rot="-1399215">
            <a:off x="6875463" y="2779713"/>
            <a:ext cx="284162" cy="4365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7091363" y="30686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7164388" y="400526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19467" name="Freeform 11"/>
          <p:cNvSpPr>
            <a:spLocks/>
          </p:cNvSpPr>
          <p:nvPr/>
        </p:nvSpPr>
        <p:spPr bwMode="auto">
          <a:xfrm rot="1803523">
            <a:off x="7218363" y="3495675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5435600" y="30686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en-US" sz="2400" b="1" baseline="-25000">
                <a:solidFill>
                  <a:srgbClr val="0000FF"/>
                </a:solidFill>
              </a:rPr>
              <a:t> </a:t>
            </a:r>
            <a:r>
              <a:rPr lang="ru-RU" sz="2400" b="1"/>
              <a:t>С</a:t>
            </a:r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5435600" y="400526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en-US" sz="2400" b="1" baseline="-25000">
                <a:solidFill>
                  <a:srgbClr val="0000FF"/>
                </a:solidFill>
              </a:rPr>
              <a:t> </a:t>
            </a:r>
            <a:r>
              <a:rPr lang="ru-RU" sz="2400" b="1"/>
              <a:t>С</a:t>
            </a:r>
          </a:p>
        </p:txBody>
      </p:sp>
      <p:sp>
        <p:nvSpPr>
          <p:cNvPr id="19470" name="Freeform 14"/>
          <p:cNvSpPr>
            <a:spLocks/>
          </p:cNvSpPr>
          <p:nvPr/>
        </p:nvSpPr>
        <p:spPr bwMode="auto">
          <a:xfrm rot="1803523">
            <a:off x="5867400" y="3500438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71" name="Line 15"/>
          <p:cNvSpPr>
            <a:spLocks noChangeShapeType="1"/>
          </p:cNvSpPr>
          <p:nvPr/>
        </p:nvSpPr>
        <p:spPr bwMode="auto">
          <a:xfrm flipH="1">
            <a:off x="6732588" y="4364038"/>
            <a:ext cx="5762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6372225" y="45085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19473" name="Freeform 17"/>
          <p:cNvSpPr>
            <a:spLocks/>
          </p:cNvSpPr>
          <p:nvPr/>
        </p:nvSpPr>
        <p:spPr bwMode="auto">
          <a:xfrm rot="-1399215">
            <a:off x="6156325" y="4294188"/>
            <a:ext cx="349250" cy="377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74" name="Oval 18"/>
          <p:cNvSpPr>
            <a:spLocks noChangeArrowheads="1"/>
          </p:cNvSpPr>
          <p:nvPr/>
        </p:nvSpPr>
        <p:spPr bwMode="auto">
          <a:xfrm>
            <a:off x="6156325" y="3286125"/>
            <a:ext cx="1008063" cy="93503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75" name="Rectangle 19"/>
          <p:cNvSpPr>
            <a:spLocks noChangeArrowheads="1"/>
          </p:cNvSpPr>
          <p:nvPr/>
        </p:nvSpPr>
        <p:spPr bwMode="auto">
          <a:xfrm>
            <a:off x="7308850" y="3068638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19476" name="Rectangle 20"/>
          <p:cNvSpPr>
            <a:spLocks noChangeArrowheads="1"/>
          </p:cNvSpPr>
          <p:nvPr/>
        </p:nvSpPr>
        <p:spPr bwMode="auto">
          <a:xfrm>
            <a:off x="6731000" y="2420938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19492" name="Text Box 36"/>
          <p:cNvSpPr txBox="1">
            <a:spLocks noChangeArrowheads="1"/>
          </p:cNvSpPr>
          <p:nvPr/>
        </p:nvSpPr>
        <p:spPr bwMode="auto">
          <a:xfrm>
            <a:off x="2122488" y="24209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19493" name="Line 37"/>
          <p:cNvSpPr>
            <a:spLocks noChangeShapeType="1"/>
          </p:cNvSpPr>
          <p:nvPr/>
        </p:nvSpPr>
        <p:spPr bwMode="auto">
          <a:xfrm flipH="1">
            <a:off x="1690688" y="2852738"/>
            <a:ext cx="5048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94" name="Freeform 38"/>
          <p:cNvSpPr>
            <a:spLocks/>
          </p:cNvSpPr>
          <p:nvPr/>
        </p:nvSpPr>
        <p:spPr bwMode="auto">
          <a:xfrm rot="-1399215">
            <a:off x="2482850" y="2779713"/>
            <a:ext cx="284163" cy="4365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95" name="Text Box 39"/>
          <p:cNvSpPr txBox="1">
            <a:spLocks noChangeArrowheads="1"/>
          </p:cNvSpPr>
          <p:nvPr/>
        </p:nvSpPr>
        <p:spPr bwMode="auto">
          <a:xfrm>
            <a:off x="2698750" y="30686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19496" name="Text Box 40"/>
          <p:cNvSpPr txBox="1">
            <a:spLocks noChangeArrowheads="1"/>
          </p:cNvSpPr>
          <p:nvPr/>
        </p:nvSpPr>
        <p:spPr bwMode="auto">
          <a:xfrm>
            <a:off x="2771775" y="400526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19497" name="Freeform 41"/>
          <p:cNvSpPr>
            <a:spLocks/>
          </p:cNvSpPr>
          <p:nvPr/>
        </p:nvSpPr>
        <p:spPr bwMode="auto">
          <a:xfrm rot="1803523">
            <a:off x="2825750" y="3495675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98" name="Text Box 42"/>
          <p:cNvSpPr txBox="1">
            <a:spLocks noChangeArrowheads="1"/>
          </p:cNvSpPr>
          <p:nvPr/>
        </p:nvSpPr>
        <p:spPr bwMode="auto">
          <a:xfrm>
            <a:off x="1042988" y="30686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en-US" sz="2400" b="1" baseline="-25000">
                <a:solidFill>
                  <a:srgbClr val="0000FF"/>
                </a:solidFill>
              </a:rPr>
              <a:t> </a:t>
            </a:r>
            <a:r>
              <a:rPr lang="ru-RU" sz="2400" b="1"/>
              <a:t>С</a:t>
            </a:r>
          </a:p>
        </p:txBody>
      </p:sp>
      <p:sp>
        <p:nvSpPr>
          <p:cNvPr id="19499" name="Text Box 43"/>
          <p:cNvSpPr txBox="1">
            <a:spLocks noChangeArrowheads="1"/>
          </p:cNvSpPr>
          <p:nvPr/>
        </p:nvSpPr>
        <p:spPr bwMode="auto">
          <a:xfrm>
            <a:off x="1042988" y="400526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H</a:t>
            </a:r>
            <a:r>
              <a:rPr lang="en-US" sz="2400" b="1" baseline="-25000">
                <a:solidFill>
                  <a:srgbClr val="0000FF"/>
                </a:solidFill>
              </a:rPr>
              <a:t> </a:t>
            </a:r>
            <a:r>
              <a:rPr lang="ru-RU" sz="2400" b="1"/>
              <a:t>С</a:t>
            </a:r>
          </a:p>
        </p:txBody>
      </p:sp>
      <p:sp>
        <p:nvSpPr>
          <p:cNvPr id="19500" name="Freeform 44"/>
          <p:cNvSpPr>
            <a:spLocks/>
          </p:cNvSpPr>
          <p:nvPr/>
        </p:nvSpPr>
        <p:spPr bwMode="auto">
          <a:xfrm rot="1803523">
            <a:off x="1474788" y="3500438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501" name="Line 45"/>
          <p:cNvSpPr>
            <a:spLocks noChangeShapeType="1"/>
          </p:cNvSpPr>
          <p:nvPr/>
        </p:nvSpPr>
        <p:spPr bwMode="auto">
          <a:xfrm flipH="1">
            <a:off x="2339975" y="4364038"/>
            <a:ext cx="5762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502" name="Text Box 46"/>
          <p:cNvSpPr txBox="1">
            <a:spLocks noChangeArrowheads="1"/>
          </p:cNvSpPr>
          <p:nvPr/>
        </p:nvSpPr>
        <p:spPr bwMode="auto">
          <a:xfrm>
            <a:off x="1979613" y="45085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 baseline="-25000">
              <a:solidFill>
                <a:srgbClr val="0000FF"/>
              </a:solidFill>
            </a:endParaRPr>
          </a:p>
        </p:txBody>
      </p:sp>
      <p:sp>
        <p:nvSpPr>
          <p:cNvPr id="19503" name="Freeform 47"/>
          <p:cNvSpPr>
            <a:spLocks/>
          </p:cNvSpPr>
          <p:nvPr/>
        </p:nvSpPr>
        <p:spPr bwMode="auto">
          <a:xfrm rot="-1399215">
            <a:off x="1763713" y="4294188"/>
            <a:ext cx="349250" cy="377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505" name="Rectangle 49"/>
          <p:cNvSpPr>
            <a:spLocks noChangeArrowheads="1"/>
          </p:cNvSpPr>
          <p:nvPr/>
        </p:nvSpPr>
        <p:spPr bwMode="auto">
          <a:xfrm>
            <a:off x="2916238" y="3068638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19506" name="Rectangle 50"/>
          <p:cNvSpPr>
            <a:spLocks noChangeArrowheads="1"/>
          </p:cNvSpPr>
          <p:nvPr/>
        </p:nvSpPr>
        <p:spPr bwMode="auto">
          <a:xfrm>
            <a:off x="2338388" y="2420938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FF"/>
                </a:solidFill>
              </a:rPr>
              <a:t>H</a:t>
            </a: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19507" name="Line 51"/>
          <p:cNvSpPr>
            <a:spLocks noChangeShapeType="1"/>
          </p:cNvSpPr>
          <p:nvPr/>
        </p:nvSpPr>
        <p:spPr bwMode="auto">
          <a:xfrm flipH="1">
            <a:off x="1763713" y="2924175"/>
            <a:ext cx="5048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510" name="Freeform 54"/>
          <p:cNvSpPr>
            <a:spLocks/>
          </p:cNvSpPr>
          <p:nvPr/>
        </p:nvSpPr>
        <p:spPr bwMode="auto">
          <a:xfrm rot="1803523">
            <a:off x="2700338" y="3500438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511" name="Freeform 55"/>
          <p:cNvSpPr>
            <a:spLocks/>
          </p:cNvSpPr>
          <p:nvPr/>
        </p:nvSpPr>
        <p:spPr bwMode="auto">
          <a:xfrm rot="-1399215">
            <a:off x="1798638" y="4221163"/>
            <a:ext cx="349250" cy="377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512" name="Text Box 56"/>
          <p:cNvSpPr txBox="1">
            <a:spLocks noChangeArrowheads="1"/>
          </p:cNvSpPr>
          <p:nvPr/>
        </p:nvSpPr>
        <p:spPr bwMode="auto">
          <a:xfrm>
            <a:off x="3708400" y="3500438"/>
            <a:ext cx="1512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Garamond" pitchFamily="18" charset="0"/>
              </a:rPr>
              <a:t>ИЛИ</a:t>
            </a:r>
          </a:p>
        </p:txBody>
      </p:sp>
      <p:sp>
        <p:nvSpPr>
          <p:cNvPr id="19513" name="Text Box 57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843213" y="5300663"/>
            <a:ext cx="3384550" cy="850900"/>
          </a:xfrm>
          <a:prstGeom prst="rect">
            <a:avLst/>
          </a:prstGeom>
          <a:solidFill>
            <a:schemeClr val="accent1"/>
          </a:solidFill>
          <a:ln w="2857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СОКРАЩЕННЫЙ ВАРИАНТ- ЗДЕСЬ</a:t>
            </a:r>
          </a:p>
        </p:txBody>
      </p:sp>
      <p:sp>
        <p:nvSpPr>
          <p:cNvPr id="19514" name="AutoShape 58"/>
          <p:cNvSpPr>
            <a:spLocks noChangeArrowheads="1"/>
          </p:cNvSpPr>
          <p:nvPr/>
        </p:nvSpPr>
        <p:spPr bwMode="auto">
          <a:xfrm>
            <a:off x="4140200" y="4292600"/>
            <a:ext cx="720725" cy="792163"/>
          </a:xfrm>
          <a:prstGeom prst="curvedLeftArrow">
            <a:avLst>
              <a:gd name="adj1" fmla="val 21982"/>
              <a:gd name="adj2" fmla="val 4396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515" name="AutoShape 5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95288" y="6308725"/>
            <a:ext cx="576262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516" name="AutoShape 6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576263" cy="2889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>
                <a:latin typeface="Garamond" pitchFamily="18" charset="0"/>
              </a:rPr>
              <a:t>ФОРМУЛЫ КЕККУЛЕ</a:t>
            </a:r>
          </a:p>
        </p:txBody>
      </p:sp>
      <p:sp>
        <p:nvSpPr>
          <p:cNvPr id="24595" name="Line 19"/>
          <p:cNvSpPr>
            <a:spLocks noChangeShapeType="1"/>
          </p:cNvSpPr>
          <p:nvPr/>
        </p:nvSpPr>
        <p:spPr bwMode="auto">
          <a:xfrm flipH="1">
            <a:off x="1690688" y="2852738"/>
            <a:ext cx="5048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596" name="Freeform 20"/>
          <p:cNvSpPr>
            <a:spLocks/>
          </p:cNvSpPr>
          <p:nvPr/>
        </p:nvSpPr>
        <p:spPr bwMode="auto">
          <a:xfrm rot="-1399215">
            <a:off x="2482850" y="2779713"/>
            <a:ext cx="284163" cy="4365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599" name="Freeform 23"/>
          <p:cNvSpPr>
            <a:spLocks/>
          </p:cNvSpPr>
          <p:nvPr/>
        </p:nvSpPr>
        <p:spPr bwMode="auto">
          <a:xfrm rot="1803523">
            <a:off x="2825750" y="3495675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602" name="Freeform 26"/>
          <p:cNvSpPr>
            <a:spLocks/>
          </p:cNvSpPr>
          <p:nvPr/>
        </p:nvSpPr>
        <p:spPr bwMode="auto">
          <a:xfrm rot="1803523">
            <a:off x="1474788" y="3500438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603" name="Line 27"/>
          <p:cNvSpPr>
            <a:spLocks noChangeShapeType="1"/>
          </p:cNvSpPr>
          <p:nvPr/>
        </p:nvSpPr>
        <p:spPr bwMode="auto">
          <a:xfrm flipH="1">
            <a:off x="2339975" y="4364038"/>
            <a:ext cx="5762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605" name="Freeform 29"/>
          <p:cNvSpPr>
            <a:spLocks/>
          </p:cNvSpPr>
          <p:nvPr/>
        </p:nvSpPr>
        <p:spPr bwMode="auto">
          <a:xfrm rot="-1399215">
            <a:off x="1763713" y="4294188"/>
            <a:ext cx="349250" cy="377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608" name="Line 32"/>
          <p:cNvSpPr>
            <a:spLocks noChangeShapeType="1"/>
          </p:cNvSpPr>
          <p:nvPr/>
        </p:nvSpPr>
        <p:spPr bwMode="auto">
          <a:xfrm flipH="1">
            <a:off x="1763713" y="2924175"/>
            <a:ext cx="5048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609" name="Freeform 33"/>
          <p:cNvSpPr>
            <a:spLocks/>
          </p:cNvSpPr>
          <p:nvPr/>
        </p:nvSpPr>
        <p:spPr bwMode="auto">
          <a:xfrm rot="1803523">
            <a:off x="2700338" y="3500438"/>
            <a:ext cx="288925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610" name="Freeform 34"/>
          <p:cNvSpPr>
            <a:spLocks/>
          </p:cNvSpPr>
          <p:nvPr/>
        </p:nvSpPr>
        <p:spPr bwMode="auto">
          <a:xfrm rot="-1399215">
            <a:off x="1798638" y="4221163"/>
            <a:ext cx="349250" cy="377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275"/>
              </a:cxn>
            </a:cxnLst>
            <a:rect l="0" t="0" r="r" b="b"/>
            <a:pathLst>
              <a:path w="179" h="275">
                <a:moveTo>
                  <a:pt x="0" y="0"/>
                </a:moveTo>
                <a:lnTo>
                  <a:pt x="179" y="2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4612" name="Group 36"/>
          <p:cNvGrpSpPr>
            <a:grpSpLocks/>
          </p:cNvGrpSpPr>
          <p:nvPr/>
        </p:nvGrpSpPr>
        <p:grpSpPr bwMode="auto">
          <a:xfrm>
            <a:off x="5795963" y="2852738"/>
            <a:ext cx="1441450" cy="1943100"/>
            <a:chOff x="2109" y="2432"/>
            <a:chExt cx="908" cy="1224"/>
          </a:xfrm>
        </p:grpSpPr>
        <p:sp>
          <p:nvSpPr>
            <p:cNvPr id="24591" name="Oval 15"/>
            <p:cNvSpPr>
              <a:spLocks noChangeArrowheads="1"/>
            </p:cNvSpPr>
            <p:nvPr/>
          </p:nvSpPr>
          <p:spPr bwMode="auto">
            <a:xfrm>
              <a:off x="2245" y="2750"/>
              <a:ext cx="635" cy="58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611" name="AutoShape 35"/>
            <p:cNvSpPr>
              <a:spLocks noChangeArrowheads="1"/>
            </p:cNvSpPr>
            <p:nvPr/>
          </p:nvSpPr>
          <p:spPr bwMode="auto">
            <a:xfrm rot="5400000">
              <a:off x="1951" y="2590"/>
              <a:ext cx="1224" cy="908"/>
            </a:xfrm>
            <a:prstGeom prst="hexagon">
              <a:avLst>
                <a:gd name="adj" fmla="val 33700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4613" name="Text Box 37"/>
          <p:cNvSpPr txBox="1">
            <a:spLocks noChangeArrowheads="1"/>
          </p:cNvSpPr>
          <p:nvPr/>
        </p:nvSpPr>
        <p:spPr bwMode="auto">
          <a:xfrm>
            <a:off x="1908175" y="4652963"/>
            <a:ext cx="53276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660033"/>
                </a:solidFill>
                <a:latin typeface="Garamond" pitchFamily="18" charset="0"/>
              </a:rPr>
              <a:t>СОКРАЩЕННЫЕ СТРУКТУРНЫЕ ФОРМУЛЫ БЕНЗОЛА</a:t>
            </a:r>
          </a:p>
        </p:txBody>
      </p:sp>
      <p:sp>
        <p:nvSpPr>
          <p:cNvPr id="24614" name="AutoShape 3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95288" y="6308725"/>
            <a:ext cx="576262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615" name="AutoShape 3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576263" cy="2889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616" name="AutoShape 4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43213" y="1628775"/>
            <a:ext cx="3384550" cy="1439863"/>
          </a:xfrm>
          <a:prstGeom prst="wedgeEllipseCallout">
            <a:avLst>
              <a:gd name="adj1" fmla="val -940"/>
              <a:gd name="adj2" fmla="val 95644"/>
            </a:avLst>
          </a:prstGeom>
          <a:gradFill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gamma/>
                  <a:shade val="17647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000" b="1">
                <a:solidFill>
                  <a:srgbClr val="DDFBA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Посмотреть объемное строение молекулы бензола - здесь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Rectangle 8"/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2520950" cy="1143000"/>
          </a:xfrm>
        </p:spPr>
        <p:txBody>
          <a:bodyPr/>
          <a:lstStyle/>
          <a:p>
            <a:r>
              <a:rPr lang="ru-RU" sz="2800" b="1" i="1" u="sng">
                <a:solidFill>
                  <a:srgbClr val="F90707"/>
                </a:solidFill>
              </a:rPr>
              <a:t>Что знаем?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6659563" y="3357563"/>
            <a:ext cx="1727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Arial" charset="0"/>
            </a:endParaRPr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3203575" y="260350"/>
            <a:ext cx="1692275" cy="650875"/>
          </a:xfrm>
          <a:prstGeom prst="rect">
            <a:avLst/>
          </a:prstGeom>
          <a:noFill/>
          <a:ln w="9525">
            <a:solidFill>
              <a:srgbClr val="F90707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000099"/>
                </a:solidFill>
                <a:latin typeface="Arial" charset="0"/>
              </a:rPr>
              <a:t>Углеводород</a:t>
            </a:r>
          </a:p>
          <a:p>
            <a:pPr algn="ctr"/>
            <a:r>
              <a:rPr lang="ru-RU" b="1">
                <a:solidFill>
                  <a:srgbClr val="000099"/>
                </a:solidFill>
                <a:latin typeface="Arial" charset="0"/>
              </a:rPr>
              <a:t> БЕНЗОЛ</a:t>
            </a:r>
          </a:p>
        </p:txBody>
      </p:sp>
      <p:sp>
        <p:nvSpPr>
          <p:cNvPr id="21515" name="_s1047"/>
          <p:cNvSpPr>
            <a:spLocks noChangeArrowheads="1"/>
          </p:cNvSpPr>
          <p:nvPr/>
        </p:nvSpPr>
        <p:spPr bwMode="auto">
          <a:xfrm>
            <a:off x="1835150" y="1268413"/>
            <a:ext cx="94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ru-RU" sz="1600"/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7019925" y="981075"/>
            <a:ext cx="9493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ru-RU" sz="1600"/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1187450" y="5516563"/>
            <a:ext cx="17287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Arial" charset="0"/>
            </a:endParaRPr>
          </a:p>
        </p:txBody>
      </p:sp>
      <p:sp>
        <p:nvSpPr>
          <p:cNvPr id="21518" name="AutoShape 14"/>
          <p:cNvSpPr>
            <a:spLocks noChangeArrowheads="1"/>
          </p:cNvSpPr>
          <p:nvPr/>
        </p:nvSpPr>
        <p:spPr bwMode="auto">
          <a:xfrm>
            <a:off x="4932363" y="404813"/>
            <a:ext cx="1079500" cy="431800"/>
          </a:xfrm>
          <a:prstGeom prst="notchedRight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6156325" y="333375"/>
            <a:ext cx="1871663" cy="574675"/>
          </a:xfrm>
          <a:prstGeom prst="rect">
            <a:avLst/>
          </a:prstGeom>
          <a:noFill/>
          <a:ln w="9525">
            <a:solidFill>
              <a:srgbClr val="F90707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latin typeface="Monotype Corsiva" pitchFamily="66" charset="0"/>
              </a:rPr>
              <a:t>СТРОЕНИЕ</a:t>
            </a:r>
          </a:p>
        </p:txBody>
      </p:sp>
      <p:sp>
        <p:nvSpPr>
          <p:cNvPr id="21520" name="Rectangl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067175" y="5805488"/>
            <a:ext cx="1944688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/>
              <a:t>SP</a:t>
            </a:r>
            <a:r>
              <a:rPr lang="ru-RU" b="1" baseline="30000"/>
              <a:t>2</a:t>
            </a:r>
            <a:r>
              <a:rPr lang="ru-RU" b="1"/>
              <a:t>-гибридизация</a:t>
            </a:r>
            <a:endParaRPr lang="en-US" b="1">
              <a:cs typeface="Arial" charset="0"/>
            </a:endParaRPr>
          </a:p>
        </p:txBody>
      </p:sp>
      <p:sp>
        <p:nvSpPr>
          <p:cNvPr id="21521" name="Rectangle 1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71550" y="5734050"/>
            <a:ext cx="1800225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cs typeface="Arial" charset="0"/>
              </a:rPr>
              <a:t>3 негибридных </a:t>
            </a:r>
          </a:p>
          <a:p>
            <a:pPr algn="ctr"/>
            <a:r>
              <a:rPr lang="en-US" b="1">
                <a:cs typeface="Arial" charset="0"/>
              </a:rPr>
              <a:t>P</a:t>
            </a:r>
            <a:r>
              <a:rPr lang="ru-RU" b="1">
                <a:cs typeface="Arial" charset="0"/>
              </a:rPr>
              <a:t>-орбитали</a:t>
            </a:r>
          </a:p>
        </p:txBody>
      </p:sp>
      <p:sp>
        <p:nvSpPr>
          <p:cNvPr id="21522" name="Rectangle 1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95288" y="2565400"/>
            <a:ext cx="2305050" cy="7191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ПИ-ЭЛЕКТРОННОЕ </a:t>
            </a:r>
          </a:p>
          <a:p>
            <a:pPr algn="ctr"/>
            <a:r>
              <a:rPr lang="ru-RU" b="1"/>
              <a:t>ОБЛАКО</a:t>
            </a:r>
            <a:endParaRPr lang="en-US" sz="1400" b="1">
              <a:latin typeface="Arial" charset="0"/>
              <a:cs typeface="Arial" charset="0"/>
            </a:endParaRPr>
          </a:p>
        </p:txBody>
      </p:sp>
      <p:sp>
        <p:nvSpPr>
          <p:cNvPr id="21524" name="AutoShape 20"/>
          <p:cNvSpPr>
            <a:spLocks noChangeArrowheads="1"/>
          </p:cNvSpPr>
          <p:nvPr/>
        </p:nvSpPr>
        <p:spPr bwMode="auto">
          <a:xfrm>
            <a:off x="5795963" y="2781300"/>
            <a:ext cx="792162" cy="358775"/>
          </a:xfrm>
          <a:prstGeom prst="notchedRightArrow">
            <a:avLst>
              <a:gd name="adj1" fmla="val 50000"/>
              <a:gd name="adj2" fmla="val 5519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25" name="AutoShape 21"/>
          <p:cNvSpPr>
            <a:spLocks noChangeArrowheads="1"/>
          </p:cNvSpPr>
          <p:nvPr/>
        </p:nvSpPr>
        <p:spPr bwMode="auto">
          <a:xfrm>
            <a:off x="2843213" y="2781300"/>
            <a:ext cx="792162" cy="358775"/>
          </a:xfrm>
          <a:prstGeom prst="notchedRightArrow">
            <a:avLst>
              <a:gd name="adj1" fmla="val 50000"/>
              <a:gd name="adj2" fmla="val 5519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26" name="AutoShape 22"/>
          <p:cNvSpPr>
            <a:spLocks noChangeArrowheads="1"/>
          </p:cNvSpPr>
          <p:nvPr/>
        </p:nvSpPr>
        <p:spPr bwMode="auto">
          <a:xfrm rot="9583176">
            <a:off x="2987675" y="1557338"/>
            <a:ext cx="2952750" cy="358775"/>
          </a:xfrm>
          <a:prstGeom prst="notchedRightArrow">
            <a:avLst>
              <a:gd name="adj1" fmla="val 50000"/>
              <a:gd name="adj2" fmla="val 20575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42" name="AutoShape 38"/>
          <p:cNvSpPr>
            <a:spLocks noChangeArrowheads="1"/>
          </p:cNvSpPr>
          <p:nvPr/>
        </p:nvSpPr>
        <p:spPr bwMode="auto">
          <a:xfrm>
            <a:off x="6300788" y="5373688"/>
            <a:ext cx="1584325" cy="504825"/>
          </a:xfrm>
          <a:prstGeom prst="curvedDownArrow">
            <a:avLst>
              <a:gd name="adj1" fmla="val 62767"/>
              <a:gd name="adj2" fmla="val 12553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43" name="AutoShape 3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156325" y="6308725"/>
            <a:ext cx="2663825" cy="287338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отсюда следует…</a:t>
            </a:r>
          </a:p>
        </p:txBody>
      </p:sp>
      <p:sp>
        <p:nvSpPr>
          <p:cNvPr id="21546" name="Text Box 42"/>
          <p:cNvSpPr txBox="1">
            <a:spLocks noChangeArrowheads="1"/>
          </p:cNvSpPr>
          <p:nvPr/>
        </p:nvSpPr>
        <p:spPr bwMode="auto">
          <a:xfrm>
            <a:off x="468313" y="4581525"/>
            <a:ext cx="1439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Arial" charset="0"/>
            </a:endParaRPr>
          </a:p>
        </p:txBody>
      </p:sp>
      <p:pic>
        <p:nvPicPr>
          <p:cNvPr id="21548" name="Picture 44"/>
          <p:cNvPicPr>
            <a:picLocks noChangeAspect="1" noChangeArrowheads="1"/>
          </p:cNvPicPr>
          <p:nvPr/>
        </p:nvPicPr>
        <p:blipFill>
          <a:blip r:embed="rId5">
            <a:grayscl/>
          </a:blip>
          <a:srcRect l="38924"/>
          <a:stretch>
            <a:fillRect/>
          </a:stretch>
        </p:blipFill>
        <p:spPr bwMode="auto">
          <a:xfrm>
            <a:off x="3492500" y="3429000"/>
            <a:ext cx="2951163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0.68507 1.11111E-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2107 L -0.38177 -0.47269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-2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59259E-6 L 0.30312 -0.4622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21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2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  <p:bldP spid="21514" grpId="0" animBg="1"/>
      <p:bldP spid="21518" grpId="0" animBg="1"/>
      <p:bldP spid="21519" grpId="0" animBg="1"/>
      <p:bldP spid="21520" grpId="0" animBg="1"/>
      <p:bldP spid="21520" grpId="1" animBg="1"/>
      <p:bldP spid="21521" grpId="0" animBg="1"/>
      <p:bldP spid="21521" grpId="1" animBg="1"/>
      <p:bldP spid="21522" grpId="0" animBg="1"/>
      <p:bldP spid="21522" grpId="1" animBg="1"/>
      <p:bldP spid="21524" grpId="0" animBg="1"/>
      <p:bldP spid="21525" grpId="0" animBg="1"/>
      <p:bldP spid="21526" grpId="0" animBg="1"/>
      <p:bldP spid="21542" grpId="0" animBg="1"/>
      <p:bldP spid="21543" grpId="0" animBg="1"/>
    </p:bldLst>
  </p:timing>
</p:sld>
</file>

<file path=ppt/theme/theme1.xml><?xml version="1.0" encoding="utf-8"?>
<a:theme xmlns:a="http://schemas.openxmlformats.org/drawingml/2006/main" name="Затмение">
  <a:themeElements>
    <a:clrScheme name="Затмение 12">
      <a:dk1>
        <a:srgbClr val="000000"/>
      </a:dk1>
      <a:lt1>
        <a:srgbClr val="FFDC97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EBC9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Затмение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тмение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11">
        <a:dk1>
          <a:srgbClr val="000000"/>
        </a:dk1>
        <a:lt1>
          <a:srgbClr val="9999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CACA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12">
        <a:dk1>
          <a:srgbClr val="000000"/>
        </a:dk1>
        <a:lt1>
          <a:srgbClr val="FFDC97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EBC9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Eclipse</Template>
  <TotalTime>498</TotalTime>
  <Words>992</Words>
  <Application>Microsoft Office PowerPoint</Application>
  <PresentationFormat>Экран (4:3)</PresentationFormat>
  <Paragraphs>267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Затмение</vt:lpstr>
      <vt:lpstr>Слайд 1</vt:lpstr>
      <vt:lpstr>Слайд 2</vt:lpstr>
      <vt:lpstr>История открытия</vt:lpstr>
      <vt:lpstr>«Второе рождение» бензола</vt:lpstr>
      <vt:lpstr>Происхождение названия </vt:lpstr>
      <vt:lpstr>БЕНЗОЛ</vt:lpstr>
      <vt:lpstr>ФОРМУЛЫ КЕККУЛЕ</vt:lpstr>
      <vt:lpstr>ФОРМУЛЫ КЕККУЛЕ</vt:lpstr>
      <vt:lpstr>Что знаем?</vt:lpstr>
      <vt:lpstr>Слайд 10</vt:lpstr>
      <vt:lpstr>Слайд 11</vt:lpstr>
      <vt:lpstr>Слайд 12</vt:lpstr>
      <vt:lpstr>Слайд 13</vt:lpstr>
      <vt:lpstr>Слайд 14</vt:lpstr>
      <vt:lpstr>Горение бензола</vt:lpstr>
      <vt:lpstr>Слайд 16</vt:lpstr>
      <vt:lpstr>Природные источники получения:</vt:lpstr>
      <vt:lpstr>Слайд 18</vt:lpstr>
      <vt:lpstr>Слайд 19</vt:lpstr>
      <vt:lpstr>Слайд 20</vt:lpstr>
      <vt:lpstr>Расшифруйте текст</vt:lpstr>
      <vt:lpstr>Проверьте себя</vt:lpstr>
      <vt:lpstr>Строение молекулы бензола</vt:lpstr>
      <vt:lpstr>Слайд 24</vt:lpstr>
      <vt:lpstr>Слайд 25</vt:lpstr>
    </vt:vector>
  </TitlesOfParts>
  <Company>Dnsoft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БЕНЗОЛ</dc:title>
  <dc:creator>7</dc:creator>
  <cp:lastModifiedBy>интернет</cp:lastModifiedBy>
  <cp:revision>13</cp:revision>
  <dcterms:created xsi:type="dcterms:W3CDTF">2008-05-09T20:50:22Z</dcterms:created>
  <dcterms:modified xsi:type="dcterms:W3CDTF">2012-07-07T12:56:49Z</dcterms:modified>
</cp:coreProperties>
</file>