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57" r:id="rId4"/>
    <p:sldId id="258" r:id="rId5"/>
    <p:sldId id="261" r:id="rId6"/>
    <p:sldId id="260"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8" r:id="rId20"/>
    <p:sldId id="274" r:id="rId21"/>
    <p:sldId id="275" r:id="rId22"/>
    <p:sldId id="276" r:id="rId23"/>
    <p:sldId id="277" r:id="rId24"/>
    <p:sldId id="25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00FF"/>
    <a:srgbClr val="0000CC"/>
    <a:srgbClr val="66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188"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DD49FDE-B77E-4662-90D3-B0B851168608}" type="datetimeFigureOut">
              <a:rPr lang="ru-RU" smtClean="0"/>
              <a:pPr/>
              <a:t>17.12.2014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F2409E-74C8-4FD1-B0C1-A52FCDE1108D}" type="slidenum">
              <a:rPr lang="ru-RU" smtClean="0"/>
              <a:pPr/>
              <a:t>‹#›</a:t>
            </a:fld>
            <a:endParaRPr lang="ru-RU" dirty="0"/>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D49FDE-B77E-4662-90D3-B0B851168608}" type="datetimeFigureOut">
              <a:rPr lang="ru-RU" smtClean="0"/>
              <a:pPr/>
              <a:t>17.12.2014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F2409E-74C8-4FD1-B0C1-A52FCDE1108D}" type="slidenum">
              <a:rPr lang="ru-RU" smtClean="0"/>
              <a:pPr/>
              <a:t>‹#›</a:t>
            </a:fld>
            <a:endParaRPr lang="ru-RU" dirty="0"/>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D49FDE-B77E-4662-90D3-B0B851168608}" type="datetimeFigureOut">
              <a:rPr lang="ru-RU" smtClean="0"/>
              <a:pPr/>
              <a:t>17.12.2014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F2409E-74C8-4FD1-B0C1-A52FCDE1108D}" type="slidenum">
              <a:rPr lang="ru-RU" smtClean="0"/>
              <a:pPr/>
              <a:t>‹#›</a:t>
            </a:fld>
            <a:endParaRPr lang="ru-RU" dirty="0"/>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D49FDE-B77E-4662-90D3-B0B851168608}" type="datetimeFigureOut">
              <a:rPr lang="ru-RU" smtClean="0"/>
              <a:pPr/>
              <a:t>17.12.2014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F2409E-74C8-4FD1-B0C1-A52FCDE1108D}" type="slidenum">
              <a:rPr lang="ru-RU" smtClean="0"/>
              <a:pPr/>
              <a:t>‹#›</a:t>
            </a:fld>
            <a:endParaRPr lang="ru-RU" dirty="0"/>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D49FDE-B77E-4662-90D3-B0B851168608}" type="datetimeFigureOut">
              <a:rPr lang="ru-RU" smtClean="0"/>
              <a:pPr/>
              <a:t>17.12.2014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F2409E-74C8-4FD1-B0C1-A52FCDE1108D}" type="slidenum">
              <a:rPr lang="ru-RU" smtClean="0"/>
              <a:pPr/>
              <a:t>‹#›</a:t>
            </a:fld>
            <a:endParaRPr lang="ru-RU" dirty="0"/>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D49FDE-B77E-4662-90D3-B0B851168608}" type="datetimeFigureOut">
              <a:rPr lang="ru-RU" smtClean="0"/>
              <a:pPr/>
              <a:t>17.12.2014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FF2409E-74C8-4FD1-B0C1-A52FCDE1108D}" type="slidenum">
              <a:rPr lang="ru-RU" smtClean="0"/>
              <a:pPr/>
              <a:t>‹#›</a:t>
            </a:fld>
            <a:endParaRPr lang="ru-RU" dirty="0"/>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DD49FDE-B77E-4662-90D3-B0B851168608}" type="datetimeFigureOut">
              <a:rPr lang="ru-RU" smtClean="0"/>
              <a:pPr/>
              <a:t>17.12.2014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FF2409E-74C8-4FD1-B0C1-A52FCDE1108D}" type="slidenum">
              <a:rPr lang="ru-RU" smtClean="0"/>
              <a:pPr/>
              <a:t>‹#›</a:t>
            </a:fld>
            <a:endParaRPr lang="ru-RU" dirty="0"/>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DD49FDE-B77E-4662-90D3-B0B851168608}" type="datetimeFigureOut">
              <a:rPr lang="ru-RU" smtClean="0"/>
              <a:pPr/>
              <a:t>17.12.2014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FF2409E-74C8-4FD1-B0C1-A52FCDE1108D}" type="slidenum">
              <a:rPr lang="ru-RU" smtClean="0"/>
              <a:pPr/>
              <a:t>‹#›</a:t>
            </a:fld>
            <a:endParaRPr lang="ru-RU" dirty="0"/>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D49FDE-B77E-4662-90D3-B0B851168608}" type="datetimeFigureOut">
              <a:rPr lang="ru-RU" smtClean="0"/>
              <a:pPr/>
              <a:t>17.12.2014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FF2409E-74C8-4FD1-B0C1-A52FCDE1108D}" type="slidenum">
              <a:rPr lang="ru-RU" smtClean="0"/>
              <a:pPr/>
              <a:t>‹#›</a:t>
            </a:fld>
            <a:endParaRPr lang="ru-RU" dirty="0"/>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D49FDE-B77E-4662-90D3-B0B851168608}" type="datetimeFigureOut">
              <a:rPr lang="ru-RU" smtClean="0"/>
              <a:pPr/>
              <a:t>17.12.2014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FF2409E-74C8-4FD1-B0C1-A52FCDE1108D}" type="slidenum">
              <a:rPr lang="ru-RU" smtClean="0"/>
              <a:pPr/>
              <a:t>‹#›</a:t>
            </a:fld>
            <a:endParaRPr lang="ru-RU" dirty="0"/>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D49FDE-B77E-4662-90D3-B0B851168608}" type="datetimeFigureOut">
              <a:rPr lang="ru-RU" smtClean="0"/>
              <a:pPr/>
              <a:t>17.12.2014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FF2409E-74C8-4FD1-B0C1-A52FCDE1108D}" type="slidenum">
              <a:rPr lang="ru-RU" smtClean="0"/>
              <a:pPr/>
              <a:t>‹#›</a:t>
            </a:fld>
            <a:endParaRPr lang="ru-RU" dirty="0"/>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49FDE-B77E-4662-90D3-B0B851168608}" type="datetimeFigureOut">
              <a:rPr lang="ru-RU" smtClean="0"/>
              <a:pPr/>
              <a:t>17.12.2014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2409E-74C8-4FD1-B0C1-A52FCDE1108D}"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historydoc.edu.ru/attach.asp?a_no=3676" TargetMode="External"/><Relationship Id="rId13" Type="http://schemas.openxmlformats.org/officeDocument/2006/relationships/hyperlink" Target="https://upload.wikimedia.org/wikipedia/commons/thumb/4/48/Monument_to_Minin_and_Pozharsky_-_pedestal_01_by_shakko.jpg/1280px-Monument_to_Minin_and_Pozharsky_-_pedestal_01_by_shakko.jpg" TargetMode="External"/><Relationship Id="rId18" Type="http://schemas.openxmlformats.org/officeDocument/2006/relationships/hyperlink" Target="http://s57.radikal.ru/i156/1211/d9/0444088aea26.jpg" TargetMode="External"/><Relationship Id="rId3" Type="http://schemas.openxmlformats.org/officeDocument/2006/relationships/hyperlink" Target="https://upload.wikimedia.org/wikipedia/commons/thumb/a/a8/Minin.jpg/250px-Minin.jpg" TargetMode="External"/><Relationship Id="rId21" Type="http://schemas.openxmlformats.org/officeDocument/2006/relationships/hyperlink" Target="https://ru.wikipedia.org/wiki/%D0%92%D1%82%D0%BE%D1%80%D0%BE%D0%B5_%D0%BD%D0%B0%D1%80%D0%BE%D0%B4%D0%BD%D0%BE%D0%B5_%D0%BE%D0%BF%D0%BE%D0%BB%D1%87%D0%B5%D0%BD%D0%B8%D0%B5" TargetMode="External"/><Relationship Id="rId7" Type="http://schemas.openxmlformats.org/officeDocument/2006/relationships/hyperlink" Target="http://uploads7.wikipaintings.org/images/wilhelm-kotarbinski/prince-dmitry-pozharsky-patient-receives-ambassadors-in-moscow.jpg" TargetMode="External"/><Relationship Id="rId12" Type="http://schemas.openxmlformats.org/officeDocument/2006/relationships/hyperlink" Target="http://www.city-yar.ru/data/Unsorted/slava-001.JPG" TargetMode="External"/><Relationship Id="rId17" Type="http://schemas.openxmlformats.org/officeDocument/2006/relationships/hyperlink" Target="https://upload.wikimedia.org/wikipedia/commons/thumb/4/4b/Moskva_plastika_kniezata_Dmitrija_Michajlovica_Po%C5%BEarskeho11.jpg/640px-Moskva_plastika_kniezata_Dmitrija_Michajlovica_Po%C5%BEarskeho11.jpg" TargetMode="External"/><Relationship Id="rId2" Type="http://schemas.openxmlformats.org/officeDocument/2006/relationships/hyperlink" Target="http://lib3.podelise.ru/tw_files2/urls_4/70/d-69412/69412_html_m6ab726d7.jpg" TargetMode="External"/><Relationship Id="rId16" Type="http://schemas.openxmlformats.org/officeDocument/2006/relationships/hyperlink" Target="https://upload.wikimedia.org/wikipedia/commons/thumb/9/9a/Lissner.jpg/800px-Lissner.jpg" TargetMode="External"/><Relationship Id="rId20" Type="http://schemas.openxmlformats.org/officeDocument/2006/relationships/hyperlink" Target="http://ib1.keep4u.ru/b/081211/20/200b99a31624052d08.jpg" TargetMode="External"/><Relationship Id="rId1" Type="http://schemas.openxmlformats.org/officeDocument/2006/relationships/slideLayout" Target="../slideLayouts/slideLayout7.xml"/><Relationship Id="rId6" Type="http://schemas.openxmlformats.org/officeDocument/2006/relationships/hyperlink" Target="http://www.pravmir.ru/wp-content/uploads/2012/05/pojarskiy.jpg" TargetMode="External"/><Relationship Id="rId11" Type="http://schemas.openxmlformats.org/officeDocument/2006/relationships/hyperlink" Target="https://upload.wikimedia.org/wikipedia/commons/thumb/a/a7/Yaroslavl_002.jpg/800px-Yaroslavl_002.jpg" TargetMode="External"/><Relationship Id="rId5" Type="http://schemas.openxmlformats.org/officeDocument/2006/relationships/hyperlink" Target="http://900igr.net/datai/istorija/Pozharskij/0007-008-Pozharskij.jpg" TargetMode="External"/><Relationship Id="rId15" Type="http://schemas.openxmlformats.org/officeDocument/2006/relationships/hyperlink" Target="http://www.smolnews.ru/img/db0e208201208d42d8e360079ddcd9b7.jpg" TargetMode="External"/><Relationship Id="rId10" Type="http://schemas.openxmlformats.org/officeDocument/2006/relationships/hyperlink" Target="http://webhistoryrussia.ru/images/Epoha1romanovih/original21281644.jpg" TargetMode="External"/><Relationship Id="rId19" Type="http://schemas.openxmlformats.org/officeDocument/2006/relationships/hyperlink" Target="http://st.free-lance.ru/users/NIKLEN/upload/f_4bde8ecdcdcb4.jpgh" TargetMode="External"/><Relationship Id="rId4" Type="http://schemas.openxmlformats.org/officeDocument/2006/relationships/hyperlink" Target="https://upload.wikimedia.org/wikipedia/commons/thumb/8/8a/Appeal_of_Minin.jpg/640px-Appeal_of_Minin.jpg" TargetMode="External"/><Relationship Id="rId9" Type="http://schemas.openxmlformats.org/officeDocument/2006/relationships/hyperlink" Target="http://img0.liveinternet.ru/images/attach/c/0/34/749/34749321_1225806042_ft27b.jpg" TargetMode="External"/><Relationship Id="rId14" Type="http://schemas.openxmlformats.org/officeDocument/2006/relationships/hyperlink" Target="https://upload.wikimedia.org/wikipedia/commons/c/c0/Jan_Karol_Chodkiewicz.P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6866" name="Picture 2" descr="C:\Users\кирилл\Desktop\article774.jpg"/>
          <p:cNvPicPr>
            <a:picLocks noChangeAspect="1" noChangeArrowheads="1"/>
          </p:cNvPicPr>
          <p:nvPr/>
        </p:nvPicPr>
        <p:blipFill>
          <a:blip r:embed="rId2"/>
          <a:srcRect l="13839" r="13839"/>
          <a:stretch>
            <a:fillRect/>
          </a:stretch>
        </p:blipFill>
        <p:spPr bwMode="auto">
          <a:xfrm>
            <a:off x="714348" y="5319"/>
            <a:ext cx="7929586" cy="6852681"/>
          </a:xfrm>
          <a:prstGeom prst="rect">
            <a:avLst/>
          </a:prstGeom>
          <a:noFill/>
        </p:spPr>
      </p:pic>
      <p:sp>
        <p:nvSpPr>
          <p:cNvPr id="3" name="TextBox 2"/>
          <p:cNvSpPr txBox="1"/>
          <p:nvPr/>
        </p:nvSpPr>
        <p:spPr>
          <a:xfrm>
            <a:off x="1071538" y="3071810"/>
            <a:ext cx="3724097" cy="923330"/>
          </a:xfrm>
          <a:prstGeom prst="rect">
            <a:avLst/>
          </a:prstGeom>
          <a:noFill/>
        </p:spPr>
        <p:txBody>
          <a:bodyPr wrap="none" rtlCol="0">
            <a:spAutoFit/>
          </a:bodyPr>
          <a:lstStyle/>
          <a:p>
            <a:pPr algn="ctr"/>
            <a:r>
              <a:rPr lang="ru-RU" b="1" dirty="0" smtClean="0">
                <a:latin typeface="Bookman Old Style" pitchFamily="18" charset="0"/>
              </a:rPr>
              <a:t>Лукина Ольга Вячеславовна</a:t>
            </a:r>
          </a:p>
          <a:p>
            <a:pPr algn="ctr"/>
            <a:r>
              <a:rPr lang="ru-RU" b="1" dirty="0" smtClean="0">
                <a:latin typeface="Bookman Old Style" pitchFamily="18" charset="0"/>
              </a:rPr>
              <a:t>педагог – библиотекарь</a:t>
            </a:r>
          </a:p>
          <a:p>
            <a:pPr algn="ctr"/>
            <a:r>
              <a:rPr lang="ru-RU" b="1" dirty="0" smtClean="0">
                <a:latin typeface="Bookman Old Style" pitchFamily="18" charset="0"/>
              </a:rPr>
              <a:t>МОУ Весьегонская СОШ</a:t>
            </a: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97346"/>
            <a:ext cx="8715436" cy="2308324"/>
          </a:xfrm>
          <a:prstGeom prst="rect">
            <a:avLst/>
          </a:prstGeom>
        </p:spPr>
        <p:txBody>
          <a:bodyPr wrap="square">
            <a:spAutoFit/>
          </a:bodyPr>
          <a:lstStyle/>
          <a:p>
            <a:pPr algn="ctr"/>
            <a:r>
              <a:rPr lang="ru-RU" b="1" dirty="0" smtClean="0">
                <a:solidFill>
                  <a:srgbClr val="0000FF"/>
                </a:solidFill>
                <a:latin typeface="Comic Sans MS" pitchFamily="66" charset="0"/>
              </a:rPr>
              <a:t>Пожарский прибыл в Нижний Новгород 28 октября 1611 года и сразу же вместе с Мининым начал организацию ополчения. В нижегородском гарнизоне всех воинов было порядка 750 человек. Тогда пригласили из Арзамаса служилых людей из смолян, которые были изгнаны из Смоленска после занятия его поляками. Ополчение сразу выросло до трёх тысяч человек. Все ополченцы получили хорошее содержание. Наличие у ополченцев постоянного денежного довольствия привлекло в ополчение новых служилых людей со всех окрестных областей. </a:t>
            </a:r>
            <a:endParaRPr lang="ru-RU" b="1" dirty="0">
              <a:solidFill>
                <a:srgbClr val="0000FF"/>
              </a:solidFill>
              <a:latin typeface="Comic Sans MS" pitchFamily="66" charset="0"/>
            </a:endParaRPr>
          </a:p>
        </p:txBody>
      </p:sp>
      <p:pic>
        <p:nvPicPr>
          <p:cNvPr id="22530" name="Picture 2" descr="https://upload.wikimedia.org/wikipedia/commons/thumb/e/e5/%D0%92%D0%BE%D0%B7%D0%B7%D0%B2%D0%B0%D0%BD%D0%B8%D0%B5_%D0%9C%D0%B8%D0%BD%D0%B8%D0%BD%D0%B0_%D0%BA_%D0%BD%D0%B8%D0%B6%D0%B5%D0%B3%D0%BE%D1%80%D0%BE%D0%B4%D1%86%D0%B0%D0%BC_%D0%B2_1611_%D0%B3%D0%BE%D0%B4%D1%83.jpg/800px-%D0%92%D0%BE%D0%B7%D0%B7%D0%B2%D0%B0%D0%BD%D0%B8%D0%B5_%D0%9C%D0%B8%D0%BD%D0%B8%D0%BD%D0%B0_%D0%BA_%D0%BD%D0%B8%D0%B6%D0%B5%D0%B3%D0%BE%D1%80%D0%BE%D0%B4%D1%86%D0%B0%D0%BC_%D0%B2_1611_%D0%B3%D0%BE%D0%B4%D1%83.jpg"/>
          <p:cNvPicPr>
            <a:picLocks noChangeAspect="1" noChangeArrowheads="1"/>
          </p:cNvPicPr>
          <p:nvPr/>
        </p:nvPicPr>
        <p:blipFill>
          <a:blip r:embed="rId2">
            <a:lum bright="-10000"/>
          </a:blip>
          <a:srcRect/>
          <a:stretch>
            <a:fillRect/>
          </a:stretch>
        </p:blipFill>
        <p:spPr bwMode="auto">
          <a:xfrm>
            <a:off x="2071670" y="2571744"/>
            <a:ext cx="5314940" cy="4091303"/>
          </a:xfrm>
          <a:prstGeom prst="roundRect">
            <a:avLst/>
          </a:prstGeom>
          <a:noFill/>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0"/>
            <a:ext cx="8715436" cy="3139321"/>
          </a:xfrm>
          <a:prstGeom prst="rect">
            <a:avLst/>
          </a:prstGeom>
        </p:spPr>
        <p:txBody>
          <a:bodyPr wrap="square">
            <a:spAutoFit/>
          </a:bodyPr>
          <a:lstStyle/>
          <a:p>
            <a:pPr algn="ctr"/>
            <a:r>
              <a:rPr lang="ru-RU" b="1" dirty="0" smtClean="0">
                <a:solidFill>
                  <a:srgbClr val="0000CC"/>
                </a:solidFill>
                <a:latin typeface="Comic Sans MS" pitchFamily="66" charset="0"/>
              </a:rPr>
              <a:t>В отличие от Первого ополчения во Втором с самого начала утвердилось единство целей и действий. Пожарский и Минин продолжали собирать казну и ратников, обращаться за помощью в разные города, посылали им грамоты с воззваниями. Власти Второго ополчения фактически начали осуществлять функции правительства им пришлось действовать в сложной обстановке. Пожарский и Минин, несмотря ни на что, своей организованной работой укрепляли своё положение. Опираясь на все слои обществ, они наводили порядок в городах и уездах севера и северо-востока, получая взамен новых ополченцев и казну. </a:t>
            </a:r>
          </a:p>
          <a:p>
            <a:endParaRPr lang="ru-RU" dirty="0"/>
          </a:p>
        </p:txBody>
      </p:sp>
      <p:pic>
        <p:nvPicPr>
          <p:cNvPr id="3074" name="Picture 2" descr="4 &amp;Ncy;&amp;ocy;&amp;yacy;&amp;bcy;&amp;rcy;&amp;yacy; 2008 - &amp;Mcy;&amp;Ocy;&amp;Ucy; &amp;Bcy;&amp;ocy;&amp;rcy;&amp;icy;&amp;scy;&amp;kcy;&amp;icy;&amp;ncy;&amp;ocy;-&amp;Icy;&amp;gcy;&amp;acy;&amp;rcy;&amp;scy;&amp;kcy;&amp;acy;&amp;yacy; &amp;Scy;&amp;Ocy;&amp;SHcy;"/>
          <p:cNvPicPr>
            <a:picLocks noChangeAspect="1" noChangeArrowheads="1"/>
          </p:cNvPicPr>
          <p:nvPr/>
        </p:nvPicPr>
        <p:blipFill>
          <a:blip r:embed="rId2"/>
          <a:srcRect/>
          <a:stretch>
            <a:fillRect/>
          </a:stretch>
        </p:blipFill>
        <p:spPr bwMode="auto">
          <a:xfrm>
            <a:off x="1785918" y="2928934"/>
            <a:ext cx="5667413" cy="3714776"/>
          </a:xfrm>
          <a:prstGeom prst="roundRect">
            <a:avLst/>
          </a:prstGeom>
          <a:noFill/>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0"/>
            <a:ext cx="8572560" cy="646331"/>
          </a:xfrm>
          <a:prstGeom prst="rect">
            <a:avLst/>
          </a:prstGeom>
        </p:spPr>
        <p:txBody>
          <a:bodyPr wrap="square">
            <a:spAutoFit/>
          </a:bodyPr>
          <a:lstStyle/>
          <a:p>
            <a:pPr algn="ctr"/>
            <a:r>
              <a:rPr lang="ru-RU" sz="3600" b="1" dirty="0" smtClean="0">
                <a:ln>
                  <a:solidFill>
                    <a:srgbClr val="0000FF"/>
                  </a:solidFill>
                </a:ln>
                <a:solidFill>
                  <a:srgbClr val="FF0000"/>
                </a:solidFill>
                <a:latin typeface="Bookman Old Style" pitchFamily="18" charset="0"/>
              </a:rPr>
              <a:t>Поход вверх по Волге</a:t>
            </a:r>
            <a:endParaRPr lang="ru-RU" sz="3600" b="1" dirty="0">
              <a:ln>
                <a:solidFill>
                  <a:srgbClr val="0000FF"/>
                </a:solidFill>
              </a:ln>
              <a:solidFill>
                <a:srgbClr val="FF0000"/>
              </a:solidFill>
              <a:latin typeface="Bookman Old Style" pitchFamily="18" charset="0"/>
            </a:endParaRPr>
          </a:p>
        </p:txBody>
      </p:sp>
      <p:sp>
        <p:nvSpPr>
          <p:cNvPr id="3" name="Прямоугольник 2"/>
          <p:cNvSpPr/>
          <p:nvPr/>
        </p:nvSpPr>
        <p:spPr>
          <a:xfrm>
            <a:off x="214282" y="642918"/>
            <a:ext cx="8715436" cy="2585323"/>
          </a:xfrm>
          <a:prstGeom prst="rect">
            <a:avLst/>
          </a:prstGeom>
        </p:spPr>
        <p:txBody>
          <a:bodyPr wrap="square">
            <a:spAutoFit/>
          </a:bodyPr>
          <a:lstStyle/>
          <a:p>
            <a:pPr algn="ctr"/>
            <a:r>
              <a:rPr lang="ru-RU" b="1" dirty="0" smtClean="0">
                <a:solidFill>
                  <a:srgbClr val="0000CC"/>
                </a:solidFill>
                <a:latin typeface="Comic Sans MS" pitchFamily="66" charset="0"/>
              </a:rPr>
              <a:t>Второе ополчение выступило на Москву из Нижнего Новгорода в конце февраля — начале марта 1612 года. В городах Балахне и Юрьевце ополченцев встретили с большой честью. Они получили пополнение и большую денежную казну. В Решме Пожарский узнал о присяге Пскова и казацких вождей Трубецкого и Заруцкого новому самозванцу, беглому монаху Исидору. Костромской воевода Иван Шереметев не хотел пустить ополчение в город. Сместив Шереметева и назначив в Костроме нового воеводу, ополченцы в первых числах апреля 1612 года вступили в Ярославль.</a:t>
            </a:r>
            <a:endParaRPr lang="ru-RU" b="1" dirty="0">
              <a:solidFill>
                <a:srgbClr val="0000CC"/>
              </a:solidFill>
              <a:latin typeface="Comic Sans MS" pitchFamily="66" charset="0"/>
            </a:endParaRPr>
          </a:p>
        </p:txBody>
      </p:sp>
      <p:pic>
        <p:nvPicPr>
          <p:cNvPr id="2050" name="Picture 2" descr="&amp;Ncy;&amp;icy;&amp;zhcy;&amp;ncy;&amp;icy;&amp;jcy; &amp;Ncy;&amp;ocy;&amp;vcy;&amp;gcy;&amp;ocy;&amp;rcy;&amp;ocy;&amp;dcy;: &amp;dcy;&amp;ocy;&amp;scy;&amp;tcy;&amp;ocy;&amp;pcy;&amp;rcy;&amp;icy;&amp;mcy;&amp;iecy;&amp;chcy;&amp;acy;&amp;tcy;&amp;iecy;&amp;lcy;&amp;softcy;&amp;ncy;&amp;ocy;&amp;scy;&amp;tcy;&amp;icy;, &amp;fcy;&amp;ocy;&amp;tcy;&amp;ocy;, &amp;vcy;&amp;icy;&amp;dcy;&amp;iecy;&amp;ocy;, &amp;ocy;&amp;tcy;&amp;zcy;&amp;ycy;&amp;vcy;&amp;ycy; &amp;Pcy;&amp;ucy;&amp;tcy;&amp;iecy;&amp;vcy;&amp;ocy;&amp;dcy;&amp;icy;&amp;tcy;&amp;iecy;&amp;lcy;&amp;softcy; &amp;pcy;&amp;ocy; &amp;Rcy;&amp;ocy;&amp;scy;&amp;scy;&amp;icy;&amp;icy; &amp;Scy;&amp;tcy;&amp;rcy;&amp;acy;&amp;ncy;&amp;acy;.&amp;Rcy;&amp;ucy;"/>
          <p:cNvPicPr>
            <a:picLocks noChangeAspect="1" noChangeArrowheads="1"/>
          </p:cNvPicPr>
          <p:nvPr/>
        </p:nvPicPr>
        <p:blipFill>
          <a:blip r:embed="rId2"/>
          <a:srcRect/>
          <a:stretch>
            <a:fillRect/>
          </a:stretch>
        </p:blipFill>
        <p:spPr bwMode="auto">
          <a:xfrm>
            <a:off x="2143108" y="3311425"/>
            <a:ext cx="5072098" cy="3275729"/>
          </a:xfrm>
          <a:prstGeom prst="rect">
            <a:avLst/>
          </a:prstGeom>
          <a:noFill/>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upload.wikimedia.org/wikipedia/commons/thumb/a/a7/Yaroslavl_002.jpg/800px-Yaroslavl_002.jpg"/>
          <p:cNvPicPr>
            <a:picLocks noChangeAspect="1" noChangeArrowheads="1"/>
          </p:cNvPicPr>
          <p:nvPr/>
        </p:nvPicPr>
        <p:blipFill>
          <a:blip r:embed="rId2"/>
          <a:srcRect/>
          <a:stretch>
            <a:fillRect/>
          </a:stretch>
        </p:blipFill>
        <p:spPr bwMode="auto">
          <a:xfrm>
            <a:off x="2357422" y="3071810"/>
            <a:ext cx="4500594" cy="3373898"/>
          </a:xfrm>
          <a:prstGeom prst="rect">
            <a:avLst/>
          </a:prstGeom>
          <a:noFill/>
        </p:spPr>
      </p:pic>
      <p:sp>
        <p:nvSpPr>
          <p:cNvPr id="3" name="Прямоугольник 2"/>
          <p:cNvSpPr/>
          <p:nvPr/>
        </p:nvSpPr>
        <p:spPr>
          <a:xfrm>
            <a:off x="285720" y="214290"/>
            <a:ext cx="8643998" cy="2862322"/>
          </a:xfrm>
          <a:prstGeom prst="rect">
            <a:avLst/>
          </a:prstGeom>
        </p:spPr>
        <p:txBody>
          <a:bodyPr wrap="square">
            <a:spAutoFit/>
          </a:bodyPr>
          <a:lstStyle/>
          <a:p>
            <a:pPr algn="ctr"/>
            <a:r>
              <a:rPr lang="ru-RU" b="1" dirty="0" smtClean="0">
                <a:solidFill>
                  <a:srgbClr val="0000FF"/>
                </a:solidFill>
                <a:latin typeface="Comic Sans MS" pitchFamily="66" charset="0"/>
              </a:rPr>
              <a:t>В Ярославле ополчение простояло четыре месяца, до конца июля 1612 года. Здесь окончательно определился и состав правительства — «Совета всея земли». Возглавляли Совет Пожарский и Минин. Поскольку Минин был неграмотным, то вместо него подпись на грамотах ставил Пожарский. В Ярославле ополченское правительство продолжало замирение городов и уездов, освобождение их от польско-литовских отрядов, от казаков. «Стояние» в Ярославле и меры, принятые «Советом всея земли», самими Мининым и Пожарским, дали свои результаты. Ко Второму ополчению присоединились большое число понизовых и подмосковных городов с уездами.</a:t>
            </a:r>
            <a:endParaRPr lang="ru-RU" b="1" dirty="0">
              <a:solidFill>
                <a:srgbClr val="0000FF"/>
              </a:solidFill>
              <a:latin typeface="Comic Sans MS" pitchFamily="66" charset="0"/>
            </a:endParaRPr>
          </a:p>
        </p:txBody>
      </p:sp>
      <p:sp>
        <p:nvSpPr>
          <p:cNvPr id="4" name="Прямоугольник 3"/>
          <p:cNvSpPr/>
          <p:nvPr/>
        </p:nvSpPr>
        <p:spPr>
          <a:xfrm>
            <a:off x="285720" y="6286520"/>
            <a:ext cx="864399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solidFill>
                  <a:srgbClr val="0000FF"/>
                </a:solidFill>
              </a:rPr>
              <a:t>Спасо - Преображенский монастырь, где в течение полугода стояло ополчение</a:t>
            </a:r>
            <a:endParaRPr lang="ru-RU" b="1" dirty="0">
              <a:solidFill>
                <a:srgbClr val="0000FF"/>
              </a:solidFill>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mp;Ncy;&amp;acy;&amp;ucy;&amp;kcy;&amp;acy; &amp;icy; &amp;Rcy;&amp;iecy;&amp;lcy;&amp;icy;&amp;gcy;&amp;icy;&amp;yacy; :: &amp;Acy;&amp;rcy;&amp;khcy;&amp;icy;&amp;vcy; &amp;ncy;&amp;ocy;&amp;mcy;&amp;iecy;&amp;rcy;&amp;ocy;&amp;vcy; :: &amp;Ncy;&amp;ocy;&amp;mcy;&amp;iecy;&amp;rcy; 2012 - 11 :: &amp;Ocy;&amp;dcy;&amp;ocy;&amp;lcy;&amp;iecy;&amp;ncy;&amp;icy;&amp;iecy; &amp;Scy;&amp;mcy;&amp;ucy;&amp;tcy;&amp;ycy; &amp;Acy;. &amp;Bcy;&amp;Ocy;&amp;Gcy;&amp;Dcy;&amp;Acy;&amp;Ncy;&amp;Ocy;&amp;Vcy;"/>
          <p:cNvPicPr>
            <a:picLocks noChangeAspect="1" noChangeArrowheads="1"/>
          </p:cNvPicPr>
          <p:nvPr/>
        </p:nvPicPr>
        <p:blipFill>
          <a:blip r:embed="rId2"/>
          <a:srcRect/>
          <a:stretch>
            <a:fillRect/>
          </a:stretch>
        </p:blipFill>
        <p:spPr bwMode="auto">
          <a:xfrm>
            <a:off x="1000100" y="3071810"/>
            <a:ext cx="7232067" cy="3414916"/>
          </a:xfrm>
          <a:prstGeom prst="roundRect">
            <a:avLst/>
          </a:prstGeom>
          <a:noFill/>
        </p:spPr>
      </p:pic>
      <p:sp>
        <p:nvSpPr>
          <p:cNvPr id="3" name="Прямоугольник 2"/>
          <p:cNvSpPr/>
          <p:nvPr/>
        </p:nvSpPr>
        <p:spPr>
          <a:xfrm>
            <a:off x="285720" y="214290"/>
            <a:ext cx="8643998" cy="2862322"/>
          </a:xfrm>
          <a:prstGeom prst="rect">
            <a:avLst/>
          </a:prstGeom>
        </p:spPr>
        <p:txBody>
          <a:bodyPr wrap="square">
            <a:spAutoFit/>
          </a:bodyPr>
          <a:lstStyle/>
          <a:p>
            <a:pPr algn="ctr"/>
            <a:r>
              <a:rPr lang="ru-RU" b="1" dirty="0" smtClean="0">
                <a:solidFill>
                  <a:srgbClr val="0000FF"/>
                </a:solidFill>
                <a:latin typeface="Comic Sans MS" pitchFamily="66" charset="0"/>
              </a:rPr>
              <a:t>Войско уже насчитывало до десяти тысяч ратников, хорошо вооружённых и обученных. Власти ополчения занимались и повседневной административной и судебной работой (назначение воевод, ведение разрядных книг, разбор жалоб, челобитий и пр.). Всё это постепенно стабилизировало обстановку в стране, приводило к оживлению хозяйственной деятельности. В начале месяца ополченцы получили известие о продвижении к Москве двенадцатитысячного отряда великого </a:t>
            </a:r>
            <a:r>
              <a:rPr lang="ru-RU" b="1" dirty="0" smtClean="0">
                <a:solidFill>
                  <a:srgbClr val="C00000"/>
                </a:solidFill>
                <a:latin typeface="Comic Sans MS" pitchFamily="66" charset="0"/>
              </a:rPr>
              <a:t>гетмана литовского Ходкевича </a:t>
            </a:r>
            <a:r>
              <a:rPr lang="ru-RU" b="1" dirty="0" smtClean="0">
                <a:solidFill>
                  <a:srgbClr val="0000FF"/>
                </a:solidFill>
                <a:latin typeface="Comic Sans MS" pitchFamily="66" charset="0"/>
              </a:rPr>
              <a:t>с большим обозом. Пожарский и Минин незамедлительно выслали к столице отряды Михаила Дмитриева и князя Лопаты-Пожарского.</a:t>
            </a:r>
            <a:endParaRPr lang="ru-RU" b="1" dirty="0">
              <a:solidFill>
                <a:srgbClr val="0000FF"/>
              </a:solidFill>
              <a:latin typeface="Comic Sans MS" pitchFamily="66" charset="0"/>
            </a:endParaRP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0"/>
            <a:ext cx="8572560" cy="1200329"/>
          </a:xfrm>
          <a:prstGeom prst="rect">
            <a:avLst/>
          </a:prstGeom>
        </p:spPr>
        <p:txBody>
          <a:bodyPr wrap="square">
            <a:spAutoFit/>
          </a:bodyPr>
          <a:lstStyle/>
          <a:p>
            <a:pPr algn="ctr"/>
            <a:r>
              <a:rPr lang="ru-RU" sz="3600" b="1" dirty="0" smtClean="0">
                <a:ln>
                  <a:solidFill>
                    <a:srgbClr val="0000FF"/>
                  </a:solidFill>
                </a:ln>
                <a:solidFill>
                  <a:srgbClr val="FF0000"/>
                </a:solidFill>
                <a:latin typeface="Bookman Old Style" pitchFamily="18" charset="0"/>
              </a:rPr>
              <a:t>Бой ополченцев с войсками гетмана Ходкевича</a:t>
            </a:r>
            <a:endParaRPr lang="ru-RU" sz="3600" b="1" dirty="0">
              <a:ln>
                <a:solidFill>
                  <a:srgbClr val="0000FF"/>
                </a:solidFill>
              </a:ln>
              <a:solidFill>
                <a:srgbClr val="FF0000"/>
              </a:solidFill>
              <a:latin typeface="Bookman Old Style" pitchFamily="18" charset="0"/>
            </a:endParaRPr>
          </a:p>
        </p:txBody>
      </p:sp>
      <p:pic>
        <p:nvPicPr>
          <p:cNvPr id="25606" name="Picture 6" descr="Jan Karol Chodkiewicz.PNG"/>
          <p:cNvPicPr>
            <a:picLocks noChangeAspect="1" noChangeArrowheads="1"/>
          </p:cNvPicPr>
          <p:nvPr/>
        </p:nvPicPr>
        <p:blipFill>
          <a:blip r:embed="rId2"/>
          <a:srcRect/>
          <a:stretch>
            <a:fillRect/>
          </a:stretch>
        </p:blipFill>
        <p:spPr bwMode="auto">
          <a:xfrm>
            <a:off x="357158" y="2000240"/>
            <a:ext cx="3571900" cy="3571900"/>
          </a:xfrm>
          <a:prstGeom prst="roundRect">
            <a:avLst/>
          </a:prstGeom>
          <a:noFill/>
        </p:spPr>
      </p:pic>
      <p:sp>
        <p:nvSpPr>
          <p:cNvPr id="6" name="Прямоугольник 5"/>
          <p:cNvSpPr/>
          <p:nvPr/>
        </p:nvSpPr>
        <p:spPr>
          <a:xfrm>
            <a:off x="4000496" y="1428736"/>
            <a:ext cx="4714908" cy="5016758"/>
          </a:xfrm>
          <a:prstGeom prst="rect">
            <a:avLst/>
          </a:prstGeom>
        </p:spPr>
        <p:txBody>
          <a:bodyPr wrap="square">
            <a:spAutoFit/>
          </a:bodyPr>
          <a:lstStyle/>
          <a:p>
            <a:pPr algn="ctr"/>
            <a:r>
              <a:rPr lang="ru-RU" sz="2000" b="1" dirty="0" smtClean="0">
                <a:solidFill>
                  <a:srgbClr val="0000CC"/>
                </a:solidFill>
                <a:latin typeface="Comic Sans MS" pitchFamily="66" charset="0"/>
              </a:rPr>
              <a:t>21 августа 1612 года гетман </a:t>
            </a:r>
          </a:p>
          <a:p>
            <a:pPr algn="ctr"/>
            <a:r>
              <a:rPr lang="ru-RU" sz="2000" b="1" dirty="0" smtClean="0">
                <a:solidFill>
                  <a:srgbClr val="C00000"/>
                </a:solidFill>
                <a:latin typeface="Comic Sans MS" pitchFamily="66" charset="0"/>
              </a:rPr>
              <a:t>Ян Кароль Ходкевич </a:t>
            </a:r>
            <a:r>
              <a:rPr lang="ru-RU" sz="2000" b="1" dirty="0" smtClean="0">
                <a:solidFill>
                  <a:srgbClr val="0000CC"/>
                </a:solidFill>
                <a:latin typeface="Comic Sans MS" pitchFamily="66" charset="0"/>
              </a:rPr>
              <a:t>с возами с провиантом для польского гарнизона переправился через Москву-реку у Новодевичьего монастыря. Чтобы преградить ему путь и не допустить обоз с припасами в Кремль, князь Пожарский со своими ратными людьми вышел против него, а князь Трубецкой с казацкими полками встал по другую сторону Москвы-реки, за Крымским бродом. По просьбе Трубецкого Пожарский послал ему на подмогу пять конных сотен.</a:t>
            </a:r>
            <a:endParaRPr lang="ru-RU" sz="2000" b="1" dirty="0">
              <a:solidFill>
                <a:srgbClr val="0000CC"/>
              </a:solidFill>
              <a:latin typeface="Comic Sans MS" pitchFamily="66" charset="0"/>
            </a:endParaRP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2308324"/>
          </a:xfrm>
          <a:prstGeom prst="rect">
            <a:avLst/>
          </a:prstGeom>
        </p:spPr>
        <p:txBody>
          <a:bodyPr wrap="square">
            <a:spAutoFit/>
          </a:bodyPr>
          <a:lstStyle/>
          <a:p>
            <a:pPr algn="ctr"/>
            <a:r>
              <a:rPr lang="ru-RU" sz="1600" b="1" dirty="0" smtClean="0">
                <a:solidFill>
                  <a:srgbClr val="0000FF"/>
                </a:solidFill>
                <a:latin typeface="Comic Sans MS" pitchFamily="66" charset="0"/>
              </a:rPr>
              <a:t>Битва началась в час дня и продолжалась до восьми часов вечера. Сражались только конные, потому что у Ходкевича было в основном конное войско. Чтобы ослабить натиск Ходкевича, Пожарский и другие воеводы ополченцев приказали своим конникам биться врукопашную, сойдя с коней. Увидев такое положение дел, руководители пяти конных сотен самовольно отрешились от Трубецкого и поспешили на помощь ополченцам. Поддержали их и некоторые казацкие атаманы со своими отрядами, опять-таки без согласия Трубецкого, после чего Ходкевич вынужден был отступить на исходные позиции на Поклонную гору, а потом уйти к Донскому монастырю.</a:t>
            </a:r>
            <a:endParaRPr lang="ru-RU" sz="1600" b="1" dirty="0">
              <a:solidFill>
                <a:srgbClr val="0000FF"/>
              </a:solidFill>
              <a:latin typeface="Comic Sans MS" pitchFamily="66" charset="0"/>
            </a:endParaRPr>
          </a:p>
        </p:txBody>
      </p:sp>
      <p:pic>
        <p:nvPicPr>
          <p:cNvPr id="30722" name="Picture 2" descr="&amp;Rcy;&amp;ocy;&amp;lcy;&amp;softcy; &amp;kcy;&amp;acy;&amp;zcy;&amp;acy;&amp;kcy;&amp;ocy;&amp;vcy; &amp;vcy; &amp;icy;&amp;zcy;&amp;bcy;&amp;rcy;&amp;acy;&amp;ncy;&amp;icy;&amp;icy; &amp;ncy;&amp;acy; &amp;tscy;&amp;acy;&amp;rcy;&amp;scy;&amp;tcy;&amp;vcy;&amp;ocy; &amp;Mcy;&amp;icy;&amp;khcy;&amp;acy;&amp;icy;&amp;lcy;&amp;acy; &amp;Fcy;&amp;iecy;&amp;dcy;&amp;ocy;&amp;rcy;&amp;ocy;&amp;vcy;&amp;icy;&amp;chcy;&amp;acy; &amp;Rcy;&amp;ocy;&amp;mcy;&amp;acy;&amp;ncy;&amp;ocy;&amp;vcy;&amp;acy; (&amp;kcy; 400-&amp;lcy;&amp;iecy;&amp;tcy;&amp;icy;&amp;yucy; &amp;dcy;&amp;ocy;&amp;mcy;&amp;acy; &amp;Rcy;&amp;ocy;&amp;mcy;&amp;acy;&amp;ncy;&amp;ocy;&amp;vcy;&amp;ycy;&amp;khcy;) &amp;Kcy;&amp;Acy;&amp;Zcy;&amp;Acy;&amp;Kcy;&amp;Icy; &amp;Ncy;&amp;Acy;&amp;Rcy;&amp;Ocy;&amp;Dcy;"/>
          <p:cNvPicPr>
            <a:picLocks noChangeAspect="1" noChangeArrowheads="1"/>
          </p:cNvPicPr>
          <p:nvPr/>
        </p:nvPicPr>
        <p:blipFill>
          <a:blip r:embed="rId2"/>
          <a:srcRect/>
          <a:stretch>
            <a:fillRect/>
          </a:stretch>
        </p:blipFill>
        <p:spPr bwMode="auto">
          <a:xfrm>
            <a:off x="2000232" y="2571744"/>
            <a:ext cx="5214974" cy="4006840"/>
          </a:xfrm>
          <a:prstGeom prst="roundRect">
            <a:avLst/>
          </a:prstGeom>
          <a:noFill/>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upload.wikimedia.org/wikipedia/commons/thumb/4/48/Monument_to_Minin_and_Pozharsky_-_pedestal_01_by_shakko.jpg/1280px-Monument_to_Minin_and_Pozharsky_-_pedestal_01_by_shakko.jpg"/>
          <p:cNvPicPr>
            <a:picLocks noChangeAspect="1" noChangeArrowheads="1"/>
          </p:cNvPicPr>
          <p:nvPr/>
        </p:nvPicPr>
        <p:blipFill>
          <a:blip r:embed="rId2"/>
          <a:srcRect/>
          <a:stretch>
            <a:fillRect/>
          </a:stretch>
        </p:blipFill>
        <p:spPr bwMode="auto">
          <a:xfrm>
            <a:off x="428596" y="2571744"/>
            <a:ext cx="8425406" cy="3784824"/>
          </a:xfrm>
          <a:prstGeom prst="rect">
            <a:avLst/>
          </a:prstGeom>
          <a:noFill/>
        </p:spPr>
      </p:pic>
      <p:sp>
        <p:nvSpPr>
          <p:cNvPr id="3" name="Прямоугольник 2"/>
          <p:cNvSpPr/>
          <p:nvPr/>
        </p:nvSpPr>
        <p:spPr>
          <a:xfrm>
            <a:off x="357158" y="214290"/>
            <a:ext cx="8572560" cy="2308324"/>
          </a:xfrm>
          <a:prstGeom prst="rect">
            <a:avLst/>
          </a:prstGeom>
        </p:spPr>
        <p:txBody>
          <a:bodyPr wrap="square">
            <a:spAutoFit/>
          </a:bodyPr>
          <a:lstStyle/>
          <a:p>
            <a:pPr algn="ctr"/>
            <a:r>
              <a:rPr lang="ru-RU" b="1" dirty="0" smtClean="0">
                <a:solidFill>
                  <a:srgbClr val="0000FF"/>
                </a:solidFill>
                <a:latin typeface="Comic Sans MS" pitchFamily="66" charset="0"/>
              </a:rPr>
              <a:t>24 августа состоялось решающее кровопролитное сражение ополченцев с поляками. Бой длился около четырнадцати часов. Проявил доблесть и Кузьма Минин, который с небольшим отрядом конных ополченцев внезапно напал на передовые отряды поляков и посеял в их рядах панику. Под натиском основных сил ополченцев и пришедших к ним на помощь казаков Трубецкого войско Ходкевича дрогнуло и обратилось в бегство. Простояв всю ночь около Донского монастыря, остатки воинства Ходкевича утром 25 августа покинули Москву.</a:t>
            </a:r>
            <a:endParaRPr lang="ru-RU" b="1" dirty="0">
              <a:solidFill>
                <a:srgbClr val="0000FF"/>
              </a:solidFill>
              <a:latin typeface="Comic Sans MS" pitchFamily="66" charset="0"/>
            </a:endParaRPr>
          </a:p>
        </p:txBody>
      </p:sp>
      <p:sp>
        <p:nvSpPr>
          <p:cNvPr id="4" name="Прямоугольник 3"/>
          <p:cNvSpPr/>
          <p:nvPr/>
        </p:nvSpPr>
        <p:spPr>
          <a:xfrm>
            <a:off x="1643042" y="6000768"/>
            <a:ext cx="571504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t>Победа народного ополчения над поляками.</a:t>
            </a:r>
          </a:p>
          <a:p>
            <a:pPr algn="ctr"/>
            <a:r>
              <a:rPr lang="ru-RU" b="1" dirty="0" smtClean="0"/>
              <a:t> Горельеф с памятника Минину и Пожарскому.</a:t>
            </a:r>
            <a:endParaRPr lang="ru-RU" b="1" dirty="0"/>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0"/>
            <a:ext cx="8572560" cy="646331"/>
          </a:xfrm>
          <a:prstGeom prst="rect">
            <a:avLst/>
          </a:prstGeom>
        </p:spPr>
        <p:txBody>
          <a:bodyPr wrap="square">
            <a:spAutoFit/>
          </a:bodyPr>
          <a:lstStyle/>
          <a:p>
            <a:pPr algn="ctr"/>
            <a:r>
              <a:rPr lang="ru-RU" sz="3600" b="1" dirty="0" smtClean="0">
                <a:ln>
                  <a:solidFill>
                    <a:srgbClr val="0000FF"/>
                  </a:solidFill>
                </a:ln>
                <a:solidFill>
                  <a:srgbClr val="FF0000"/>
                </a:solidFill>
                <a:latin typeface="Bookman Old Style" pitchFamily="18" charset="0"/>
              </a:rPr>
              <a:t>Освобождение Москвы</a:t>
            </a:r>
            <a:endParaRPr lang="ru-RU" sz="3600" b="1" dirty="0">
              <a:ln>
                <a:solidFill>
                  <a:srgbClr val="0000FF"/>
                </a:solidFill>
              </a:ln>
              <a:solidFill>
                <a:srgbClr val="FF0000"/>
              </a:solidFill>
              <a:latin typeface="Bookman Old Style" pitchFamily="18" charset="0"/>
            </a:endParaRPr>
          </a:p>
        </p:txBody>
      </p:sp>
      <p:pic>
        <p:nvPicPr>
          <p:cNvPr id="28674" name="Picture 2" descr="https://upload.wikimedia.org/wikipedia/commons/thumb/9/9a/Lissner.jpg/800px-Lissner.jpg"/>
          <p:cNvPicPr>
            <a:picLocks noChangeAspect="1" noChangeArrowheads="1"/>
          </p:cNvPicPr>
          <p:nvPr/>
        </p:nvPicPr>
        <p:blipFill>
          <a:blip r:embed="rId2">
            <a:lum bright="-10000"/>
          </a:blip>
          <a:srcRect/>
          <a:stretch>
            <a:fillRect/>
          </a:stretch>
        </p:blipFill>
        <p:spPr bwMode="auto">
          <a:xfrm>
            <a:off x="1714480" y="2643182"/>
            <a:ext cx="5357850" cy="3937263"/>
          </a:xfrm>
          <a:prstGeom prst="rect">
            <a:avLst/>
          </a:prstGeom>
          <a:noFill/>
        </p:spPr>
      </p:pic>
      <p:sp>
        <p:nvSpPr>
          <p:cNvPr id="28675" name="Rectangle 3"/>
          <p:cNvSpPr>
            <a:spLocks noChangeArrowheads="1"/>
          </p:cNvSpPr>
          <p:nvPr/>
        </p:nvSpPr>
        <p:spPr bwMode="auto">
          <a:xfrm>
            <a:off x="285720" y="642918"/>
            <a:ext cx="864399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FF"/>
                </a:solidFill>
                <a:effectLst/>
                <a:latin typeface="Comic Sans MS" pitchFamily="66" charset="0"/>
                <a:cs typeface="Arial" charset="0"/>
              </a:rPr>
              <a:t>22 октября (4 ноября) 1612 года Китай-город был взят приступом русскими войсками, но оставались ещё поляки, засевшие в Кремле. Голод там усилился до такой степени, что из Кремля стали выпроваживать боярские семьи и всех гражданских обитателей, а сами поляки дошли до того, что начали есть человечину.</a:t>
            </a: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mp;khcy;&amp;rcy;&amp;icy;&amp;scy;&amp;tcy;&amp;icy;&amp;acy;&amp;ncy;&amp;icy;&amp;ncy; - &amp;Ucy;&amp;rcy;&amp;ocy;&amp;kcy;&amp;icy; &amp;Scy;&amp;mcy;&amp;ucy;&amp;tcy;&amp;ycy;, &amp;icy;&amp;lcy;&amp;icy; 400 &amp;lcy;&amp;iecy;&amp;tcy; &amp;scy;&amp;pcy;&amp;ucy;&amp;scy;&amp;tcy;&amp;yacy; (&amp;Ocy;&amp;pcy;&amp;rcy;&amp;ocy;&amp;scy; &amp;ecy;&amp;kcy;&amp;scy;&amp;pcy;&amp;iecy;&amp;rcy;&amp;tcy;&amp;ocy;&amp;vcy;)"/>
          <p:cNvPicPr>
            <a:picLocks noChangeAspect="1" noChangeArrowheads="1"/>
          </p:cNvPicPr>
          <p:nvPr/>
        </p:nvPicPr>
        <p:blipFill>
          <a:blip r:embed="rId2"/>
          <a:srcRect/>
          <a:stretch>
            <a:fillRect/>
          </a:stretch>
        </p:blipFill>
        <p:spPr bwMode="auto">
          <a:xfrm>
            <a:off x="500034" y="357166"/>
            <a:ext cx="8348908" cy="6153146"/>
          </a:xfrm>
          <a:prstGeom prst="rect">
            <a:avLst/>
          </a:prstGeom>
          <a:noFill/>
        </p:spPr>
      </p:pic>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0100" y="428604"/>
            <a:ext cx="6858048" cy="3539430"/>
          </a:xfrm>
          <a:prstGeom prst="rect">
            <a:avLst/>
          </a:prstGeom>
        </p:spPr>
        <p:txBody>
          <a:bodyPr wrap="square">
            <a:spAutoFit/>
          </a:bodyPr>
          <a:lstStyle/>
          <a:p>
            <a:pPr algn="ctr"/>
            <a:r>
              <a:rPr lang="en-US" sz="2800" b="1" dirty="0" smtClean="0">
                <a:latin typeface="Comic Sans MS" pitchFamily="66" charset="0"/>
              </a:rPr>
              <a:t>   </a:t>
            </a:r>
            <a:r>
              <a:rPr lang="ru-RU" sz="2800" b="1" dirty="0" smtClean="0">
                <a:solidFill>
                  <a:srgbClr val="0000CC"/>
                </a:solidFill>
                <a:effectLst>
                  <a:outerShdw blurRad="38100" dist="38100" dir="2700000" algn="tl">
                    <a:srgbClr val="000000">
                      <a:alpha val="43137"/>
                    </a:srgbClr>
                  </a:outerShdw>
                </a:effectLst>
                <a:latin typeface="Comic Sans MS" pitchFamily="66" charset="0"/>
              </a:rPr>
              <a:t>Ушли в историю года, </a:t>
            </a:r>
            <a:endParaRPr lang="en-US" sz="2800" b="1" dirty="0" smtClean="0">
              <a:solidFill>
                <a:srgbClr val="0000CC"/>
              </a:solidFill>
              <a:effectLst>
                <a:outerShdw blurRad="38100" dist="38100" dir="2700000" algn="tl">
                  <a:srgbClr val="000000">
                    <a:alpha val="43137"/>
                  </a:srgbClr>
                </a:outerShdw>
              </a:effectLst>
              <a:latin typeface="Comic Sans MS" pitchFamily="66" charset="0"/>
            </a:endParaRPr>
          </a:p>
          <a:p>
            <a:pPr algn="ctr"/>
            <a:r>
              <a:rPr lang="ru-RU" sz="2800" b="1" dirty="0" smtClean="0">
                <a:solidFill>
                  <a:srgbClr val="0000CC"/>
                </a:solidFill>
                <a:effectLst>
                  <a:outerShdw blurRad="38100" dist="38100" dir="2700000" algn="tl">
                    <a:srgbClr val="000000">
                      <a:alpha val="43137"/>
                    </a:srgbClr>
                  </a:outerShdw>
                </a:effectLst>
                <a:latin typeface="Comic Sans MS" pitchFamily="66" charset="0"/>
              </a:rPr>
              <a:t> Цари менялись и народы,</a:t>
            </a:r>
            <a:endParaRPr lang="en-US" sz="2800" b="1" dirty="0" smtClean="0">
              <a:solidFill>
                <a:srgbClr val="0000CC"/>
              </a:solidFill>
              <a:effectLst>
                <a:outerShdw blurRad="38100" dist="38100" dir="2700000" algn="tl">
                  <a:srgbClr val="000000">
                    <a:alpha val="43137"/>
                  </a:srgbClr>
                </a:outerShdw>
              </a:effectLst>
              <a:latin typeface="Comic Sans MS" pitchFamily="66" charset="0"/>
            </a:endParaRPr>
          </a:p>
          <a:p>
            <a:pPr algn="ctr"/>
            <a:r>
              <a:rPr lang="ru-RU" sz="2800" b="1" dirty="0" smtClean="0">
                <a:solidFill>
                  <a:srgbClr val="0000CC"/>
                </a:solidFill>
                <a:effectLst>
                  <a:outerShdw blurRad="38100" dist="38100" dir="2700000" algn="tl">
                    <a:srgbClr val="000000">
                      <a:alpha val="43137"/>
                    </a:srgbClr>
                  </a:outerShdw>
                </a:effectLst>
                <a:latin typeface="Comic Sans MS" pitchFamily="66" charset="0"/>
              </a:rPr>
              <a:t>  Но время смутное, невзгоды </a:t>
            </a:r>
          </a:p>
          <a:p>
            <a:pPr algn="ctr"/>
            <a:r>
              <a:rPr lang="ru-RU" sz="2800" b="1" dirty="0" smtClean="0">
                <a:solidFill>
                  <a:srgbClr val="0000CC"/>
                </a:solidFill>
                <a:effectLst>
                  <a:outerShdw blurRad="38100" dist="38100" dir="2700000" algn="tl">
                    <a:srgbClr val="000000">
                      <a:alpha val="43137"/>
                    </a:srgbClr>
                  </a:outerShdw>
                </a:effectLst>
                <a:latin typeface="Comic Sans MS" pitchFamily="66" charset="0"/>
              </a:rPr>
              <a:t>   Русь не забудет никогда!</a:t>
            </a:r>
            <a:endParaRPr lang="en-US" sz="2800" b="1" dirty="0" smtClean="0">
              <a:solidFill>
                <a:srgbClr val="0000CC"/>
              </a:solidFill>
              <a:effectLst>
                <a:outerShdw blurRad="38100" dist="38100" dir="2700000" algn="tl">
                  <a:srgbClr val="000000">
                    <a:alpha val="43137"/>
                  </a:srgbClr>
                </a:outerShdw>
              </a:effectLst>
              <a:latin typeface="Comic Sans MS" pitchFamily="66" charset="0"/>
            </a:endParaRPr>
          </a:p>
          <a:p>
            <a:pPr algn="ctr"/>
            <a:r>
              <a:rPr lang="ru-RU" sz="2800" b="1" dirty="0" smtClean="0">
                <a:solidFill>
                  <a:srgbClr val="0000CC"/>
                </a:solidFill>
                <a:effectLst>
                  <a:outerShdw blurRad="38100" dist="38100" dir="2700000" algn="tl">
                    <a:srgbClr val="000000">
                      <a:alpha val="43137"/>
                    </a:srgbClr>
                  </a:outerShdw>
                </a:effectLst>
                <a:latin typeface="Comic Sans MS" pitchFamily="66" charset="0"/>
              </a:rPr>
              <a:t>  Деревни, села, города </a:t>
            </a:r>
          </a:p>
          <a:p>
            <a:pPr algn="ctr"/>
            <a:r>
              <a:rPr lang="ru-RU" sz="2800" b="1" dirty="0" smtClean="0">
                <a:solidFill>
                  <a:srgbClr val="0000CC"/>
                </a:solidFill>
                <a:effectLst>
                  <a:outerShdw blurRad="38100" dist="38100" dir="2700000" algn="tl">
                    <a:srgbClr val="000000">
                      <a:alpha val="43137"/>
                    </a:srgbClr>
                  </a:outerShdw>
                </a:effectLst>
                <a:latin typeface="Comic Sans MS" pitchFamily="66" charset="0"/>
              </a:rPr>
              <a:t>   С поклоном русскому народу </a:t>
            </a:r>
          </a:p>
          <a:p>
            <a:pPr algn="ctr"/>
            <a:r>
              <a:rPr lang="ru-RU" sz="2800" b="1" dirty="0" smtClean="0">
                <a:solidFill>
                  <a:srgbClr val="0000CC"/>
                </a:solidFill>
                <a:effectLst>
                  <a:outerShdw blurRad="38100" dist="38100" dir="2700000" algn="tl">
                    <a:srgbClr val="000000">
                      <a:alpha val="43137"/>
                    </a:srgbClr>
                  </a:outerShdw>
                </a:effectLst>
                <a:latin typeface="Comic Sans MS" pitchFamily="66" charset="0"/>
              </a:rPr>
              <a:t>     Сегодня празднуем свободу </a:t>
            </a:r>
          </a:p>
          <a:p>
            <a:pPr algn="ctr"/>
            <a:r>
              <a:rPr lang="ru-RU" sz="2800" b="1" dirty="0" smtClean="0">
                <a:solidFill>
                  <a:srgbClr val="0000CC"/>
                </a:solidFill>
                <a:effectLst>
                  <a:outerShdw blurRad="38100" dist="38100" dir="2700000" algn="tl">
                    <a:srgbClr val="000000">
                      <a:alpha val="43137"/>
                    </a:srgbClr>
                  </a:outerShdw>
                </a:effectLst>
                <a:latin typeface="Comic Sans MS" pitchFamily="66" charset="0"/>
              </a:rPr>
              <a:t>    И День единства навсегда! </a:t>
            </a:r>
            <a:endParaRPr lang="ru-RU" sz="28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5" name="Прямоугольник 4"/>
          <p:cNvSpPr/>
          <p:nvPr/>
        </p:nvSpPr>
        <p:spPr>
          <a:xfrm>
            <a:off x="428596" y="4143380"/>
            <a:ext cx="8358246" cy="2000548"/>
          </a:xfrm>
          <a:prstGeom prst="rect">
            <a:avLst/>
          </a:prstGeom>
        </p:spPr>
        <p:txBody>
          <a:bodyPr wrap="square">
            <a:spAutoFit/>
          </a:bodyPr>
          <a:lstStyle/>
          <a:p>
            <a:pPr algn="ctr"/>
            <a:r>
              <a:rPr lang="ru-RU" sz="4000" b="1" dirty="0" smtClean="0">
                <a:ln>
                  <a:solidFill>
                    <a:sysClr val="windowText" lastClr="000000"/>
                  </a:solidFill>
                </a:ln>
                <a:solidFill>
                  <a:srgbClr val="FF0000"/>
                </a:solidFill>
                <a:latin typeface="Bookman Old Style" pitchFamily="18" charset="0"/>
              </a:rPr>
              <a:t>День народного единства</a:t>
            </a:r>
            <a:r>
              <a:rPr lang="ru-RU" sz="4000" b="1" dirty="0" smtClean="0">
                <a:latin typeface="Bookman Old Style" pitchFamily="18" charset="0"/>
              </a:rPr>
              <a:t> </a:t>
            </a:r>
          </a:p>
          <a:p>
            <a:pPr algn="ctr"/>
            <a:r>
              <a:rPr lang="ru-RU" sz="2800" b="1" dirty="0" smtClean="0">
                <a:latin typeface="Bookman Old Style" pitchFamily="18" charset="0"/>
              </a:rPr>
              <a:t> российский государственный праздник. Отмечается </a:t>
            </a:r>
            <a:r>
              <a:rPr lang="ru-RU" sz="2800" b="1" dirty="0" smtClean="0">
                <a:solidFill>
                  <a:srgbClr val="C00000"/>
                </a:solidFill>
                <a:latin typeface="Bookman Old Style" pitchFamily="18" charset="0"/>
              </a:rPr>
              <a:t>4 ноября</a:t>
            </a:r>
            <a:r>
              <a:rPr lang="ru-RU" sz="2800" b="1" dirty="0" smtClean="0">
                <a:latin typeface="Bookman Old Style" pitchFamily="18" charset="0"/>
              </a:rPr>
              <a:t>, </a:t>
            </a:r>
          </a:p>
          <a:p>
            <a:pPr algn="ctr"/>
            <a:r>
              <a:rPr lang="ru-RU" sz="2800" b="1" dirty="0" smtClean="0">
                <a:latin typeface="Bookman Old Style" pitchFamily="18" charset="0"/>
              </a:rPr>
              <a:t>начиная с 2005 года.</a:t>
            </a:r>
            <a:endParaRPr lang="ru-RU" sz="2800" b="1" dirty="0">
              <a:latin typeface="Bookman Old Style" pitchFamily="18" charset="0"/>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3139321"/>
          </a:xfrm>
          <a:prstGeom prst="rect">
            <a:avLst/>
          </a:prstGeom>
        </p:spPr>
        <p:txBody>
          <a:bodyPr wrap="square">
            <a:spAutoFit/>
          </a:bodyPr>
          <a:lstStyle/>
          <a:p>
            <a:pPr lvl="0" algn="ctr" fontAlgn="base">
              <a:spcBef>
                <a:spcPct val="0"/>
              </a:spcBef>
              <a:spcAft>
                <a:spcPct val="0"/>
              </a:spcAft>
            </a:pPr>
            <a:r>
              <a:rPr lang="ru-RU" b="1" dirty="0" smtClean="0">
                <a:solidFill>
                  <a:srgbClr val="0000FF"/>
                </a:solidFill>
                <a:latin typeface="Comic Sans MS" pitchFamily="66" charset="0"/>
                <a:cs typeface="Arial" charset="0"/>
              </a:rPr>
              <a:t> Пожарский предлагал осажденным свободный выход со знаменами и оружием, но без награбленных ценностей. Поляки ответили отказом. Пожарский с полком встал на Каменном мосту у Троицких ворот Кремля, чтобы встретить боярские семьи и защитить их от казаков. 26 октября (8 ноября) 1612 поляки сдались и покинули Кремль.</a:t>
            </a:r>
            <a:r>
              <a:rPr lang="ru-RU" dirty="0" smtClean="0"/>
              <a:t> </a:t>
            </a:r>
            <a:r>
              <a:rPr lang="ru-RU" b="1" dirty="0" smtClean="0">
                <a:solidFill>
                  <a:srgbClr val="0000FF"/>
                </a:solidFill>
                <a:latin typeface="Comic Sans MS" pitchFamily="66" charset="0"/>
              </a:rPr>
              <a:t>27 октября (9 ноября) 1612 был назначен торжественный вход в Кремль войск князей Пожарского и Трубецкого. Когда войска собрались у Лобного места, архимандрит Троице  - Сергиевого монастыря Дионисий совершил торжественный молебен в честь победы ополченцев. После чего под звон колоколов победители в сопровождении народа вступили в Кремль со знамёнами и хоругвями.</a:t>
            </a:r>
            <a:endParaRPr lang="ru-RU" b="1" dirty="0" smtClean="0">
              <a:solidFill>
                <a:srgbClr val="0000FF"/>
              </a:solidFill>
              <a:latin typeface="Comic Sans MS" pitchFamily="66" charset="0"/>
              <a:cs typeface="Arial" charset="0"/>
            </a:endParaRPr>
          </a:p>
        </p:txBody>
      </p:sp>
      <p:pic>
        <p:nvPicPr>
          <p:cNvPr id="32770" name="Picture 2" descr="&amp;Vcy; &amp;Lcy;&amp;icy;&amp;pcy;&amp;iecy;&amp;tscy;&amp;kcy;&amp;iecy; &amp;pcy;&amp;rcy;&amp;icy;&amp;ocy;&amp;tcy;&amp;kcy;&amp;rcy;&amp;ycy;&amp;lcy;&amp;icy; &amp;zcy;&amp;acy;&amp;vcy;&amp;iecy;&amp;scy;&amp;ucy; &amp;tcy;&amp;acy;&amp;jcy;&amp;ncy;&amp;ycy; &amp;ncy;&amp;acy;&amp;dcy; &amp;zcy;&amp;acy;&amp;gcy;&amp;acy;&amp;dcy;&amp;kcy;&amp;acy;&amp;mcy;&amp;icy; 4 &amp;ncy;&amp;ocy;&amp;yacy;&amp;bcy;&amp;rcy;&amp;yacy; - &amp;Kcy;&amp;ucy;&amp;lcy;&amp;softcy;&amp;tcy;&amp;ucy;&amp;rcy;&amp;acy; - &amp;Ncy;&amp;ocy;&amp;vcy;&amp;ocy;&amp;scy;&amp;tcy;&amp;icy; LipetskMedia.Ru"/>
          <p:cNvPicPr>
            <a:picLocks noChangeAspect="1" noChangeArrowheads="1"/>
          </p:cNvPicPr>
          <p:nvPr/>
        </p:nvPicPr>
        <p:blipFill>
          <a:blip r:embed="rId2"/>
          <a:srcRect/>
          <a:stretch>
            <a:fillRect/>
          </a:stretch>
        </p:blipFill>
        <p:spPr bwMode="auto">
          <a:xfrm>
            <a:off x="1928794" y="3429000"/>
            <a:ext cx="5143536" cy="3230141"/>
          </a:xfrm>
          <a:prstGeom prst="rect">
            <a:avLst/>
          </a:prstGeom>
          <a:noFill/>
        </p:spPr>
      </p:pic>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14282" y="214290"/>
            <a:ext cx="87154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0000FF"/>
                </a:solidFill>
                <a:effectLst/>
                <a:latin typeface="Comic Sans MS" pitchFamily="66" charset="0"/>
                <a:cs typeface="Arial" charset="0"/>
              </a:rPr>
              <a:t>20 февраля 1818 года в Москве был открыт памятник руководителям второго народного ополчения — Кузьме Минину и князю Дмитрию Пожарскому. </a:t>
            </a:r>
          </a:p>
        </p:txBody>
      </p:sp>
      <p:pic>
        <p:nvPicPr>
          <p:cNvPr id="31747" name="Picture 3" descr="https://upload.wikimedia.org/wikipedia/commons/thumb/4/4b/Moskva_plastika_kniezata_Dmitrija_Michajlovica_Po%C5%BEarskeho11.jpg/640px-Moskva_plastika_kniezata_Dmitrija_Michajlovica_Po%C5%BEarskeho11.jpg"/>
          <p:cNvPicPr>
            <a:picLocks noChangeAspect="1" noChangeArrowheads="1"/>
          </p:cNvPicPr>
          <p:nvPr/>
        </p:nvPicPr>
        <p:blipFill>
          <a:blip r:embed="rId2"/>
          <a:srcRect/>
          <a:stretch>
            <a:fillRect/>
          </a:stretch>
        </p:blipFill>
        <p:spPr bwMode="auto">
          <a:xfrm>
            <a:off x="1643042" y="1500174"/>
            <a:ext cx="5772150" cy="5048250"/>
          </a:xfrm>
          <a:prstGeom prst="rect">
            <a:avLst/>
          </a:prstGeom>
          <a:noFill/>
        </p:spPr>
      </p:pic>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57158" y="500042"/>
            <a:ext cx="850112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ru-RU" sz="2800" b="1" i="0" u="none" strike="noStrike" cap="none" normalizeH="0" baseline="0" dirty="0" smtClean="0">
                <a:ln>
                  <a:noFill/>
                </a:ln>
                <a:solidFill>
                  <a:srgbClr val="C00000"/>
                </a:solidFill>
                <a:effectLst/>
                <a:latin typeface="Comic Sans MS" pitchFamily="66" charset="0"/>
                <a:cs typeface="Arial" charset="0"/>
              </a:rPr>
              <a:t>27 декабря 2004 </a:t>
            </a:r>
            <a:r>
              <a:rPr kumimoji="0" lang="ru-RU" sz="2800" b="1" i="0" u="none" strike="noStrike" cap="none" normalizeH="0" baseline="0" dirty="0" smtClean="0">
                <a:ln>
                  <a:noFill/>
                </a:ln>
                <a:solidFill>
                  <a:srgbClr val="0000FF"/>
                </a:solidFill>
                <a:effectLst/>
                <a:latin typeface="Comic Sans MS" pitchFamily="66" charset="0"/>
                <a:cs typeface="Arial" charset="0"/>
              </a:rPr>
              <a:t>года в Российской Федерации был учрежден государственный праздник — </a:t>
            </a:r>
            <a:r>
              <a:rPr kumimoji="0" lang="ru-RU" sz="2800" b="1" i="0" u="none" strike="noStrike" cap="none" normalizeH="0" baseline="0" dirty="0" smtClean="0">
                <a:ln>
                  <a:noFill/>
                </a:ln>
                <a:solidFill>
                  <a:srgbClr val="C00000"/>
                </a:solidFill>
                <a:effectLst/>
                <a:latin typeface="Comic Sans MS" pitchFamily="66" charset="0"/>
                <a:cs typeface="Arial" charset="0"/>
              </a:rPr>
              <a:t>День народного единства</a:t>
            </a:r>
            <a:r>
              <a:rPr kumimoji="0" lang="ru-RU" sz="2800" b="1" i="0" u="none" strike="noStrike" cap="none" normalizeH="0" baseline="0" dirty="0" smtClean="0">
                <a:ln>
                  <a:noFill/>
                </a:ln>
                <a:solidFill>
                  <a:srgbClr val="0000FF"/>
                </a:solidFill>
                <a:effectLst/>
                <a:latin typeface="Comic Sans MS" pitchFamily="66" charset="0"/>
                <a:cs typeface="Arial" charset="0"/>
              </a:rPr>
              <a:t>. В пояснительной записке к проекту закона об учреждении праздника отмечалось:</a:t>
            </a:r>
            <a:r>
              <a:rPr lang="ru-RU" sz="2800" b="1" dirty="0" smtClean="0">
                <a:solidFill>
                  <a:srgbClr val="0000FF"/>
                </a:solidFill>
                <a:latin typeface="Comic Sans MS" pitchFamily="66" charset="0"/>
                <a:cs typeface="Arial" charset="0"/>
              </a:rPr>
              <a:t> «</a:t>
            </a:r>
            <a:r>
              <a:rPr kumimoji="0" lang="ru-RU" sz="2800" b="1" i="0" u="none" strike="noStrike" cap="none" normalizeH="0" baseline="0" dirty="0" smtClean="0">
                <a:ln>
                  <a:noFill/>
                </a:ln>
                <a:solidFill>
                  <a:srgbClr val="0000FF"/>
                </a:solidFill>
                <a:effectLst/>
                <a:latin typeface="Comic Sans MS" pitchFamily="66" charset="0"/>
                <a:cs typeface="Arial" charset="0"/>
              </a:rPr>
              <a:t>4 ноября 1612 г. воины народного ополчения под предводительством Козьмы Минина и Дмитрия Пожарского штурмом взяли Китай-город, освободив Москву от польских интервентов и продемонстрировав образец героизма и сплочённости всего народа вне зависимости от происхождения, вероисповедания и положения в обществе».</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mp;Bcy;&amp;lcy;&amp;ocy;&amp;gcy;&amp;icy; - &amp;Pcy;&amp;rcy;&amp;icy;&amp;vcy;&amp;iecy;&amp;tcy;.&amp;rcy;&amp;ucy; - &amp;Icy;&amp;ncy;&amp;tcy;&amp;iecy;&amp;rcy;&amp;iecy;&amp;scy;&amp;ycy; &amp;icy; &amp;ocy;&amp;bcy;&amp;scy;&amp;ucy;&amp;zhcy;&amp;dcy;&amp;iecy;&amp;ncy;&amp;icy;&amp;yacy; &amp;pcy;&amp;ocy;&amp;lcy;&amp;softcy;&amp;zcy;&amp;ocy;&amp;vcy;&amp;acy;&amp;tcy;&amp;iecy;&amp;lcy;&amp;iecy;&amp;jcy; &amp;icy;&amp;ncy;&amp;tcy;&amp;iecy;…"/>
          <p:cNvPicPr>
            <a:picLocks noChangeAspect="1" noChangeArrowheads="1"/>
          </p:cNvPicPr>
          <p:nvPr/>
        </p:nvPicPr>
        <p:blipFill>
          <a:blip r:embed="rId2">
            <a:lum bright="-10000"/>
          </a:blip>
          <a:srcRect/>
          <a:stretch>
            <a:fillRect/>
          </a:stretch>
        </p:blipFill>
        <p:spPr bwMode="auto">
          <a:xfrm>
            <a:off x="1571604" y="1928802"/>
            <a:ext cx="6096000" cy="4662487"/>
          </a:xfrm>
          <a:prstGeom prst="rect">
            <a:avLst/>
          </a:prstGeom>
          <a:noFill/>
        </p:spPr>
      </p:pic>
      <p:sp>
        <p:nvSpPr>
          <p:cNvPr id="3" name="Прямоугольник 2"/>
          <p:cNvSpPr/>
          <p:nvPr/>
        </p:nvSpPr>
        <p:spPr>
          <a:xfrm>
            <a:off x="214282" y="214290"/>
            <a:ext cx="8715436" cy="1569660"/>
          </a:xfrm>
          <a:prstGeom prst="rect">
            <a:avLst/>
          </a:prstGeom>
        </p:spPr>
        <p:txBody>
          <a:bodyPr wrap="square">
            <a:spAutoFit/>
          </a:bodyPr>
          <a:lstStyle/>
          <a:p>
            <a:pPr algn="ctr"/>
            <a:r>
              <a:rPr lang="ru-RU" sz="2400" b="1" dirty="0" smtClean="0">
                <a:solidFill>
                  <a:srgbClr val="0000FF"/>
                </a:solidFill>
                <a:latin typeface="Comic Sans MS" pitchFamily="66" charset="0"/>
              </a:rPr>
              <a:t>4 ноября 2005 в Нижнем Новгороде открыт памятник Минину и Пожарскому работы Зураба Церетели — уменьшенная (на 5 см) копия московского памятника. Он установлен под стенами Нижегородского кремля.</a:t>
            </a:r>
            <a:endParaRPr lang="ru-RU" sz="2400" b="1" dirty="0">
              <a:solidFill>
                <a:srgbClr val="0000FF"/>
              </a:solidFill>
              <a:latin typeface="Comic Sans MS" pitchFamily="66" charset="0"/>
            </a:endParaRP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000108"/>
            <a:ext cx="8429684" cy="5478423"/>
          </a:xfrm>
          <a:prstGeom prst="rect">
            <a:avLst/>
          </a:prstGeom>
        </p:spPr>
        <p:txBody>
          <a:bodyPr wrap="square">
            <a:spAutoFit/>
          </a:bodyPr>
          <a:lstStyle/>
          <a:p>
            <a:r>
              <a:rPr lang="en-US" sz="1400" dirty="0" smtClean="0">
                <a:hlinkClick r:id="rId2"/>
              </a:rPr>
              <a:t>http://lib3.podelise.ru/tw_files2/urls_4/70/d-69412/69412_html_m6ab726d7.jpg</a:t>
            </a:r>
            <a:r>
              <a:rPr lang="en-US" sz="1400" dirty="0" smtClean="0"/>
              <a:t> </a:t>
            </a:r>
            <a:r>
              <a:rPr lang="en-US" sz="1400" dirty="0" smtClean="0">
                <a:hlinkClick r:id="rId3"/>
              </a:rPr>
              <a:t>https://upload.wikimedia.org/wikipedia/commons/thumb/a/a8/Minin.jpg/250px-Minin.jpg</a:t>
            </a:r>
            <a:r>
              <a:rPr lang="en-US" sz="1400" dirty="0" smtClean="0"/>
              <a:t> </a:t>
            </a:r>
            <a:r>
              <a:rPr lang="en-US" sz="1400" dirty="0" smtClean="0">
                <a:hlinkClick r:id="rId4"/>
              </a:rPr>
              <a:t>https://upload.wikimedia.org/wikipedia/commons/thumb/8/8a/Appeal_of_Minin.jpg/640px-Appeal_of_Minin.jpg</a:t>
            </a:r>
            <a:r>
              <a:rPr lang="ru-RU" sz="1400" dirty="0" smtClean="0"/>
              <a:t> </a:t>
            </a:r>
          </a:p>
          <a:p>
            <a:r>
              <a:rPr lang="en-US" sz="1400" dirty="0" smtClean="0">
                <a:hlinkClick r:id="rId5"/>
              </a:rPr>
              <a:t>http://900igr.net/datai/istorija/Pozharskij/0007-008-Pozharskij.jpg</a:t>
            </a:r>
            <a:r>
              <a:rPr lang="en-US" sz="1400" dirty="0" smtClean="0"/>
              <a:t> </a:t>
            </a:r>
            <a:r>
              <a:rPr lang="en-US" sz="1400" dirty="0" smtClean="0">
                <a:hlinkClick r:id="rId6"/>
              </a:rPr>
              <a:t>http://www.pravmir.ru/wp-content/uploads/2012/05/pojarskiy.jpg</a:t>
            </a:r>
            <a:r>
              <a:rPr lang="en-US" sz="1400" dirty="0" smtClean="0"/>
              <a:t> </a:t>
            </a:r>
            <a:r>
              <a:rPr lang="en-US" sz="1400" dirty="0" smtClean="0">
                <a:hlinkClick r:id="rId7"/>
              </a:rPr>
              <a:t>http://uploads7.wikipaintings.org/images/wilhelm-kotarbinski/prince-dmitry-pozharsky-patient-receives-ambassadors-in-moscow.jpg</a:t>
            </a:r>
            <a:endParaRPr lang="en-US" sz="1400" dirty="0" smtClean="0"/>
          </a:p>
          <a:p>
            <a:r>
              <a:rPr lang="en-US" sz="1400" dirty="0" smtClean="0">
                <a:hlinkClick r:id="rId8"/>
              </a:rPr>
              <a:t>http://historydoc.edu.ru/attach.asp?a_no=3676</a:t>
            </a:r>
            <a:endParaRPr lang="ru-RU" sz="1400" dirty="0" smtClean="0"/>
          </a:p>
          <a:p>
            <a:r>
              <a:rPr lang="en-US" sz="1400" dirty="0" smtClean="0">
                <a:hlinkClick r:id="rId9"/>
              </a:rPr>
              <a:t>http://img0.liveinternet.ru/images/attach/c/0/34/749/34749321_1225806042_ft27b.jpg</a:t>
            </a:r>
            <a:r>
              <a:rPr lang="en-US" sz="1400" dirty="0" smtClean="0"/>
              <a:t> </a:t>
            </a:r>
            <a:r>
              <a:rPr lang="en-US" sz="1400" dirty="0" smtClean="0">
                <a:hlinkClick r:id="rId10"/>
              </a:rPr>
              <a:t>http://webhistoryrussia.ru/images/Epoha1romanovih/original21281644.jpg</a:t>
            </a:r>
            <a:r>
              <a:rPr lang="en-US" sz="1400" dirty="0" smtClean="0"/>
              <a:t> </a:t>
            </a:r>
            <a:r>
              <a:rPr lang="en-US" sz="1400" dirty="0" smtClean="0">
                <a:hlinkClick r:id="rId11"/>
              </a:rPr>
              <a:t>https://upload.wikimedia.org/wikipedia/commons/thumb/a/a7/Yaroslavl_002.jpg/800px-Yaroslavl_002.jpg</a:t>
            </a:r>
            <a:r>
              <a:rPr lang="en-US" sz="1400" dirty="0" smtClean="0"/>
              <a:t> </a:t>
            </a:r>
            <a:endParaRPr lang="ru-RU" sz="1400" dirty="0" smtClean="0"/>
          </a:p>
          <a:p>
            <a:r>
              <a:rPr lang="en-US" sz="1400" dirty="0" smtClean="0">
                <a:hlinkClick r:id="rId12"/>
              </a:rPr>
              <a:t>http://www.city-yar.ru/data/Unsorted/slava-001.JPG</a:t>
            </a:r>
            <a:r>
              <a:rPr lang="en-US" sz="1400" dirty="0" smtClean="0"/>
              <a:t> </a:t>
            </a:r>
            <a:r>
              <a:rPr lang="en-US" sz="1400" dirty="0" smtClean="0">
                <a:hlinkClick r:id="rId13"/>
              </a:rPr>
              <a:t>https://upload.wikimedia.org/wikipedia/commons/thumb/4/48/Monument_to_Minin_and_Pozharsky_-_pedestal_01_by_shakko.jpg/1280px-Monument_to_Minin_and_Pozharsky_-_pedestal_01_by_shakko.jpg</a:t>
            </a:r>
            <a:r>
              <a:rPr lang="ru-RU" sz="1400" dirty="0" smtClean="0"/>
              <a:t> </a:t>
            </a:r>
            <a:r>
              <a:rPr lang="en-US" sz="1400" dirty="0" smtClean="0">
                <a:hlinkClick r:id="rId14"/>
              </a:rPr>
              <a:t>https://upload.wikimedia.org/wikipedia/commons/c/c0/Jan_Karol_Chodkiewicz.PNG</a:t>
            </a:r>
            <a:endParaRPr lang="ru-RU" sz="1400" dirty="0" smtClean="0"/>
          </a:p>
          <a:p>
            <a:r>
              <a:rPr lang="en-US" sz="1400" dirty="0" smtClean="0">
                <a:hlinkClick r:id="rId15"/>
              </a:rPr>
              <a:t>http://www.smolnews.ru/img/db0e208201208d42d8e360079ddcd9b7.jpg</a:t>
            </a:r>
            <a:r>
              <a:rPr lang="ru-RU" sz="1400" dirty="0" smtClean="0"/>
              <a:t> </a:t>
            </a:r>
            <a:r>
              <a:rPr lang="en-US" sz="1400" dirty="0" smtClean="0">
                <a:hlinkClick r:id="rId16"/>
              </a:rPr>
              <a:t>https://upload.wikimedia.org/wikipedia/commons/thumb/9/9a/Lissner.jpg/800px-Lissner.jpg</a:t>
            </a:r>
            <a:endParaRPr lang="ru-RU" sz="1400" dirty="0" smtClean="0"/>
          </a:p>
          <a:p>
            <a:r>
              <a:rPr lang="en-US" sz="1400" dirty="0" smtClean="0">
                <a:hlinkClick r:id="rId17"/>
              </a:rPr>
              <a:t>https://upload.wikimedia.org/wikipedia/commons/thumb/4/4b/Moskva_plastika_kniezata_Dmitrija_Michajlovica_Po%C5%BEarskeho11.jpg/640px-Moskva_plastika_kniezata_Dmitrija_Michajlovica_Po%C5%BEarskeho11.jpg</a:t>
            </a:r>
            <a:endParaRPr lang="ru-RU" sz="1400" dirty="0" smtClean="0"/>
          </a:p>
          <a:p>
            <a:r>
              <a:rPr lang="en-US" sz="1400" dirty="0" smtClean="0">
                <a:hlinkClick r:id="rId18"/>
              </a:rPr>
              <a:t>http://s57.radikal.ru/i156/1211/d9/0444088aea26.jpg</a:t>
            </a:r>
            <a:endParaRPr lang="ru-RU" sz="1400" dirty="0" smtClean="0"/>
          </a:p>
          <a:p>
            <a:r>
              <a:rPr lang="en-US" sz="1400" dirty="0" smtClean="0">
                <a:hlinkClick r:id="rId19"/>
              </a:rPr>
              <a:t>http://st.free-lance.ru/users/NIKLEN/upload/f_4bde8ecdcdcb4.jpg</a:t>
            </a:r>
            <a:endParaRPr lang="ru-RU" sz="1400" dirty="0" smtClean="0">
              <a:hlinkClick r:id="rId19"/>
            </a:endParaRPr>
          </a:p>
          <a:p>
            <a:r>
              <a:rPr lang="en-US" sz="1400" dirty="0" smtClean="0">
                <a:hlinkClick r:id="rId20"/>
              </a:rPr>
              <a:t>http://ib1.keep4u.ru/b/081211/20/200b99a31624052d08.jpg</a:t>
            </a:r>
            <a:r>
              <a:rPr lang="ru-RU" sz="1400" dirty="0" smtClean="0"/>
              <a:t>  </a:t>
            </a:r>
            <a:r>
              <a:rPr lang="en-US" sz="1400" dirty="0" smtClean="0">
                <a:hlinkClick r:id="rId21"/>
              </a:rPr>
              <a:t>https://ru.wikipedia.org/wiki/%D0%92%D1%82%D0%BE%D1%80%D0%BE%D0%B5_%D0%BD%D0%B0%D1%80%D0%BE%D0%B4%D0%BD%D0%BE%D0%B5_%D0%BE%D0%BF%D0%BE%D0%BB%D1%87%D0%B5%D0%BD%D0%B8%D0%B5</a:t>
            </a:r>
            <a:r>
              <a:rPr lang="ru-RU" sz="1400" dirty="0" smtClean="0"/>
              <a:t>         </a:t>
            </a:r>
            <a:r>
              <a:rPr lang="en-US" sz="1400" dirty="0" smtClean="0"/>
              <a:t> </a:t>
            </a:r>
            <a:endParaRPr lang="ru-RU" sz="1400" dirty="0"/>
          </a:p>
        </p:txBody>
      </p:sp>
      <p:sp>
        <p:nvSpPr>
          <p:cNvPr id="3" name="TextBox 2"/>
          <p:cNvSpPr txBox="1"/>
          <p:nvPr/>
        </p:nvSpPr>
        <p:spPr>
          <a:xfrm>
            <a:off x="2571736" y="428604"/>
            <a:ext cx="3988849" cy="523220"/>
          </a:xfrm>
          <a:prstGeom prst="rect">
            <a:avLst/>
          </a:prstGeom>
          <a:noFill/>
        </p:spPr>
        <p:txBody>
          <a:bodyPr wrap="none" rtlCol="0">
            <a:spAutoFit/>
          </a:bodyPr>
          <a:lstStyle/>
          <a:p>
            <a:pPr algn="ctr"/>
            <a:r>
              <a:rPr lang="ru-RU" sz="2800" b="1" dirty="0" smtClean="0"/>
              <a:t>Источники информации</a:t>
            </a:r>
            <a:endParaRPr lang="ru-RU" sz="2800" b="1"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480" y="0"/>
            <a:ext cx="6256841" cy="769441"/>
          </a:xfrm>
          <a:prstGeom prst="rect">
            <a:avLst/>
          </a:prstGeom>
        </p:spPr>
        <p:txBody>
          <a:bodyPr wrap="none">
            <a:spAutoFit/>
          </a:bodyPr>
          <a:lstStyle/>
          <a:p>
            <a:pPr algn="ctr"/>
            <a:r>
              <a:rPr lang="ru-RU" sz="4400" b="1" dirty="0" smtClean="0">
                <a:ln>
                  <a:solidFill>
                    <a:srgbClr val="0000FF"/>
                  </a:solidFill>
                </a:ln>
                <a:solidFill>
                  <a:srgbClr val="FF0000"/>
                </a:solidFill>
                <a:latin typeface="Bookman Old Style" pitchFamily="18" charset="0"/>
              </a:rPr>
              <a:t>История праздника</a:t>
            </a:r>
            <a:endParaRPr lang="ru-RU" sz="4400" dirty="0">
              <a:ln>
                <a:solidFill>
                  <a:srgbClr val="0000FF"/>
                </a:solidFill>
              </a:ln>
            </a:endParaRPr>
          </a:p>
        </p:txBody>
      </p:sp>
      <p:sp>
        <p:nvSpPr>
          <p:cNvPr id="3" name="Прямоугольник 2"/>
          <p:cNvSpPr/>
          <p:nvPr/>
        </p:nvSpPr>
        <p:spPr>
          <a:xfrm>
            <a:off x="285720" y="785794"/>
            <a:ext cx="8501122" cy="1323439"/>
          </a:xfrm>
          <a:prstGeom prst="rect">
            <a:avLst/>
          </a:prstGeom>
        </p:spPr>
        <p:txBody>
          <a:bodyPr wrap="square">
            <a:spAutoFit/>
          </a:bodyPr>
          <a:lstStyle/>
          <a:p>
            <a:pPr algn="ctr"/>
            <a:r>
              <a:rPr lang="ru-RU" sz="2000" b="1" dirty="0" smtClean="0">
                <a:solidFill>
                  <a:srgbClr val="0000CC"/>
                </a:solidFill>
                <a:latin typeface="Comic Sans MS" pitchFamily="66" charset="0"/>
              </a:rPr>
              <a:t>22 октября (1 ноября по григорианскому календарю) 1612 года бойцы второго </a:t>
            </a:r>
            <a:r>
              <a:rPr lang="ru-RU" sz="2000" b="1" dirty="0" smtClean="0">
                <a:solidFill>
                  <a:srgbClr val="C00000"/>
                </a:solidFill>
                <a:latin typeface="Comic Sans MS" pitchFamily="66" charset="0"/>
              </a:rPr>
              <a:t>народного ополчения </a:t>
            </a:r>
            <a:r>
              <a:rPr lang="ru-RU" sz="2000" b="1" dirty="0" smtClean="0">
                <a:solidFill>
                  <a:srgbClr val="0000CC"/>
                </a:solidFill>
                <a:latin typeface="Comic Sans MS" pitchFamily="66" charset="0"/>
              </a:rPr>
              <a:t>под предводительством </a:t>
            </a:r>
            <a:r>
              <a:rPr lang="ru-RU" sz="2000" b="1" dirty="0" smtClean="0">
                <a:solidFill>
                  <a:srgbClr val="C00000"/>
                </a:solidFill>
                <a:latin typeface="Comic Sans MS" pitchFamily="66" charset="0"/>
              </a:rPr>
              <a:t>Кузьмы Минина </a:t>
            </a:r>
            <a:r>
              <a:rPr lang="ru-RU" sz="2000" b="1" dirty="0" smtClean="0">
                <a:solidFill>
                  <a:srgbClr val="0000CC"/>
                </a:solidFill>
                <a:latin typeface="Comic Sans MS" pitchFamily="66" charset="0"/>
              </a:rPr>
              <a:t>и </a:t>
            </a:r>
            <a:r>
              <a:rPr lang="ru-RU" sz="2000" b="1" dirty="0" smtClean="0">
                <a:solidFill>
                  <a:srgbClr val="C00000"/>
                </a:solidFill>
                <a:latin typeface="Comic Sans MS" pitchFamily="66" charset="0"/>
              </a:rPr>
              <a:t>Дмитрия Пожарского </a:t>
            </a:r>
            <a:r>
              <a:rPr lang="ru-RU" sz="2000" b="1" dirty="0" smtClean="0">
                <a:solidFill>
                  <a:srgbClr val="0000CC"/>
                </a:solidFill>
                <a:latin typeface="Comic Sans MS" pitchFamily="66" charset="0"/>
              </a:rPr>
              <a:t>штурмом взяли Китай-город, гарнизон Речи Посполитой отступил в Кремль.</a:t>
            </a:r>
            <a:endParaRPr lang="ru-RU" sz="2000" b="1" dirty="0">
              <a:solidFill>
                <a:srgbClr val="0000CC"/>
              </a:solidFill>
              <a:latin typeface="Comic Sans MS" pitchFamily="66" charset="0"/>
            </a:endParaRPr>
          </a:p>
        </p:txBody>
      </p:sp>
      <p:pic>
        <p:nvPicPr>
          <p:cNvPr id="1026" name="Picture 2" descr="https://upload.wikimedia.org/wikipedia/commons/8/84/%D0%9A%D0%BE%D0%B2%D0%B5%D1%80%D0%B7%D0%BD%D0%B5%D0%B2_%D0%91%D0%B8%D1%82%D0%B2%D0%B0_%D0%BA%D0%BD%D1%8F%D0%B7%D1%8F_%D0%9F%D0%BE%D0%B6%D0%B0%D1%80%D1%81%D0%BA%D0%BE%D0%B3%D0%BE_%D1%81_%D0%B3%D0%B5%D1%82%D0%BC%D0%B0%D0%BD%D0%BE%D0%BC_%D0%A5%D0%BE%D0%B4%D0%BA%D0%B5%D0%B2%D0%B8%D1%87%D0%B5%D0%BC_%D0%BF%D0%BE%D0%B4_%D0%9C%D0%BE%D1%81%D0%BA%D0%B2%D0%BE%D0%B9..jpg"/>
          <p:cNvPicPr>
            <a:picLocks noChangeAspect="1" noChangeArrowheads="1"/>
          </p:cNvPicPr>
          <p:nvPr/>
        </p:nvPicPr>
        <p:blipFill>
          <a:blip r:embed="rId2"/>
          <a:srcRect/>
          <a:stretch>
            <a:fillRect/>
          </a:stretch>
        </p:blipFill>
        <p:spPr bwMode="auto">
          <a:xfrm>
            <a:off x="1857356" y="2143116"/>
            <a:ext cx="5786478" cy="4075302"/>
          </a:xfrm>
          <a:prstGeom prst="roundRect">
            <a:avLst/>
          </a:prstGeom>
          <a:noFill/>
        </p:spPr>
      </p:pic>
      <p:sp>
        <p:nvSpPr>
          <p:cNvPr id="5" name="Прямоугольник 4"/>
          <p:cNvSpPr/>
          <p:nvPr/>
        </p:nvSpPr>
        <p:spPr>
          <a:xfrm>
            <a:off x="285720" y="6286520"/>
            <a:ext cx="864399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solidFill>
                  <a:srgbClr val="0000CC"/>
                </a:solidFill>
                <a:latin typeface="Bookman Old Style" pitchFamily="18" charset="0"/>
              </a:rPr>
              <a:t>Битва князя Пожарского с гетманом Ходкевичем под Москвой</a:t>
            </a:r>
            <a:endParaRPr lang="ru-RU" b="1" dirty="0">
              <a:solidFill>
                <a:srgbClr val="0000CC"/>
              </a:solidFill>
              <a:latin typeface="Bookman Old Style" pitchFamily="18" charset="0"/>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85728"/>
            <a:ext cx="8572560" cy="1938992"/>
          </a:xfrm>
          <a:prstGeom prst="rect">
            <a:avLst/>
          </a:prstGeom>
        </p:spPr>
        <p:txBody>
          <a:bodyPr wrap="square">
            <a:spAutoFit/>
          </a:bodyPr>
          <a:lstStyle/>
          <a:p>
            <a:pPr algn="ctr"/>
            <a:r>
              <a:rPr lang="ru-RU" sz="2000" b="1" dirty="0" smtClean="0">
                <a:solidFill>
                  <a:srgbClr val="C00000"/>
                </a:solidFill>
                <a:latin typeface="Comic Sans MS" pitchFamily="66" charset="0"/>
              </a:rPr>
              <a:t>Второе народное или второе земское ополчение</a:t>
            </a:r>
            <a:r>
              <a:rPr lang="ru-RU" sz="2000" b="1" dirty="0" smtClean="0">
                <a:solidFill>
                  <a:srgbClr val="0000FF"/>
                </a:solidFill>
                <a:latin typeface="Comic Sans MS" pitchFamily="66" charset="0"/>
              </a:rPr>
              <a:t> — возникло в сентябре 1611 года в </a:t>
            </a:r>
            <a:r>
              <a:rPr lang="ru-RU" sz="2000" b="1" dirty="0" smtClean="0">
                <a:solidFill>
                  <a:srgbClr val="C00000"/>
                </a:solidFill>
                <a:latin typeface="Comic Sans MS" pitchFamily="66" charset="0"/>
              </a:rPr>
              <a:t>Нижнем Новгороде </a:t>
            </a:r>
            <a:r>
              <a:rPr lang="ru-RU" sz="2000" b="1" dirty="0" smtClean="0">
                <a:solidFill>
                  <a:srgbClr val="0000FF"/>
                </a:solidFill>
                <a:latin typeface="Comic Sans MS" pitchFamily="66" charset="0"/>
              </a:rPr>
              <a:t>для борьбы с польскими интервентами. </a:t>
            </a:r>
            <a:r>
              <a:rPr lang="ru-RU" sz="2000" b="1" dirty="0">
                <a:solidFill>
                  <a:srgbClr val="0000FF"/>
                </a:solidFill>
                <a:latin typeface="Comic Sans MS" pitchFamily="66" charset="0"/>
              </a:rPr>
              <a:t>А</a:t>
            </a:r>
            <a:r>
              <a:rPr lang="ru-RU" sz="2000" b="1" dirty="0" smtClean="0">
                <a:solidFill>
                  <a:srgbClr val="0000FF"/>
                </a:solidFill>
                <a:latin typeface="Comic Sans MS" pitchFamily="66" charset="0"/>
              </a:rPr>
              <a:t>ктивно формировалось во время пути из Нижнего Новгорода в Москву, в основном в </a:t>
            </a:r>
            <a:r>
              <a:rPr lang="ru-RU" sz="2000" b="1" dirty="0" smtClean="0">
                <a:solidFill>
                  <a:srgbClr val="C00000"/>
                </a:solidFill>
                <a:latin typeface="Comic Sans MS" pitchFamily="66" charset="0"/>
              </a:rPr>
              <a:t>Ярославле</a:t>
            </a:r>
            <a:r>
              <a:rPr lang="ru-RU" sz="2000" b="1" dirty="0" smtClean="0">
                <a:solidFill>
                  <a:srgbClr val="0000FF"/>
                </a:solidFill>
                <a:latin typeface="Comic Sans MS" pitchFamily="66" charset="0"/>
              </a:rPr>
              <a:t> в апреле — июле 1612 года. Состояло из отрядов горожан, крестьян центральных и северных районов России. </a:t>
            </a:r>
            <a:endParaRPr lang="ru-RU" sz="2000" b="1" dirty="0">
              <a:solidFill>
                <a:srgbClr val="0000FF"/>
              </a:solidFill>
              <a:latin typeface="Comic Sans MS" pitchFamily="66" charset="0"/>
            </a:endParaRPr>
          </a:p>
        </p:txBody>
      </p:sp>
      <p:pic>
        <p:nvPicPr>
          <p:cNvPr id="15362" name="Picture 2" descr="&amp;Ncy;&amp;icy;&amp;zhcy;&amp;iecy;&amp;gcy;&amp;ocy;&amp;rcy;&amp;ocy;&amp;dcy;&amp;scy;&amp;kcy;&amp;ocy;&amp;iecy; &amp;ocy;&amp;pcy;&amp;ocy;&amp;lcy;&amp;chcy;&amp;iecy;&amp;ncy;&amp;icy;&amp;iecy; - &amp;Fcy;&amp;ocy;&amp;tcy;&amp;ocy; 15107/11"/>
          <p:cNvPicPr>
            <a:picLocks noChangeAspect="1" noChangeArrowheads="1"/>
          </p:cNvPicPr>
          <p:nvPr/>
        </p:nvPicPr>
        <p:blipFill>
          <a:blip r:embed="rId2"/>
          <a:srcRect/>
          <a:stretch>
            <a:fillRect/>
          </a:stretch>
        </p:blipFill>
        <p:spPr bwMode="auto">
          <a:xfrm>
            <a:off x="1785918" y="2357430"/>
            <a:ext cx="5829300" cy="4095750"/>
          </a:xfrm>
          <a:prstGeom prst="roundRect">
            <a:avLst/>
          </a:prstGeom>
          <a:noFill/>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0"/>
            <a:ext cx="8572560" cy="1200329"/>
          </a:xfrm>
          <a:prstGeom prst="rect">
            <a:avLst/>
          </a:prstGeom>
        </p:spPr>
        <p:txBody>
          <a:bodyPr wrap="square">
            <a:spAutoFit/>
          </a:bodyPr>
          <a:lstStyle/>
          <a:p>
            <a:pPr algn="ctr"/>
            <a:r>
              <a:rPr lang="ru-RU" sz="3600" b="1" dirty="0" smtClean="0">
                <a:ln>
                  <a:solidFill>
                    <a:srgbClr val="0000FF"/>
                  </a:solidFill>
                </a:ln>
                <a:solidFill>
                  <a:srgbClr val="FF0000"/>
                </a:solidFill>
                <a:latin typeface="Bookman Old Style" pitchFamily="18" charset="0"/>
              </a:rPr>
              <a:t>Роль Кузьмы Минина в </a:t>
            </a:r>
          </a:p>
          <a:p>
            <a:pPr algn="ctr"/>
            <a:r>
              <a:rPr lang="ru-RU" sz="3600" b="1" dirty="0" smtClean="0">
                <a:ln>
                  <a:solidFill>
                    <a:srgbClr val="0000FF"/>
                  </a:solidFill>
                </a:ln>
                <a:solidFill>
                  <a:srgbClr val="FF0000"/>
                </a:solidFill>
                <a:latin typeface="Bookman Old Style" pitchFamily="18" charset="0"/>
              </a:rPr>
              <a:t>организации второго ополчения</a:t>
            </a:r>
            <a:endParaRPr lang="ru-RU" sz="3600" b="1" dirty="0">
              <a:ln>
                <a:solidFill>
                  <a:srgbClr val="0000FF"/>
                </a:solidFill>
              </a:ln>
              <a:solidFill>
                <a:srgbClr val="FF0000"/>
              </a:solidFill>
              <a:latin typeface="Bookman Old Style" pitchFamily="18" charset="0"/>
            </a:endParaRPr>
          </a:p>
        </p:txBody>
      </p:sp>
      <p:sp>
        <p:nvSpPr>
          <p:cNvPr id="3" name="Прямоугольник 2"/>
          <p:cNvSpPr/>
          <p:nvPr/>
        </p:nvSpPr>
        <p:spPr>
          <a:xfrm>
            <a:off x="285720" y="1500174"/>
            <a:ext cx="4786346" cy="4801314"/>
          </a:xfrm>
          <a:prstGeom prst="rect">
            <a:avLst/>
          </a:prstGeom>
        </p:spPr>
        <p:txBody>
          <a:bodyPr wrap="square">
            <a:spAutoFit/>
          </a:bodyPr>
          <a:lstStyle/>
          <a:p>
            <a:pPr algn="ctr"/>
            <a:r>
              <a:rPr lang="ru-RU" b="1" dirty="0" smtClean="0">
                <a:solidFill>
                  <a:srgbClr val="0000CC"/>
                </a:solidFill>
                <a:latin typeface="Comic Sans MS" pitchFamily="66" charset="0"/>
              </a:rPr>
              <a:t>Выдающуюся роль в организации этого движения сыграл нижегородский земский староста Кузьма Минин, избранный на эту должность в начале сентября 1611 года. По мнению историков, свои знаменитые призывы к освободительной борьбе Минин начал сначала среди посадских людей, которые горячо его поддержали. Затем его поддержал городской совет Нижнего Новгорода, воеводы, духовенство и служилые люди. По решению городского совета назначили общую сходку нижегородцев. Жители города по колокольному звону собрались в Кремле, в Спасо-Преображенском соборе. </a:t>
            </a:r>
            <a:endParaRPr lang="ru-RU" b="1" dirty="0">
              <a:solidFill>
                <a:srgbClr val="0000CC"/>
              </a:solidFill>
              <a:latin typeface="Comic Sans MS" pitchFamily="66" charset="0"/>
            </a:endParaRPr>
          </a:p>
        </p:txBody>
      </p:sp>
      <p:pic>
        <p:nvPicPr>
          <p:cNvPr id="16386" name="Picture 2" descr="Minin.jpg"/>
          <p:cNvPicPr>
            <a:picLocks noChangeAspect="1" noChangeArrowheads="1"/>
          </p:cNvPicPr>
          <p:nvPr/>
        </p:nvPicPr>
        <p:blipFill>
          <a:blip r:embed="rId2"/>
          <a:srcRect/>
          <a:stretch>
            <a:fillRect/>
          </a:stretch>
        </p:blipFill>
        <p:spPr bwMode="auto">
          <a:xfrm>
            <a:off x="5357818" y="1428736"/>
            <a:ext cx="3222074" cy="5000660"/>
          </a:xfrm>
          <a:prstGeom prst="roundRect">
            <a:avLst/>
          </a:prstGeom>
          <a:noFill/>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76" y="357166"/>
            <a:ext cx="4214842" cy="6247864"/>
          </a:xfrm>
          <a:prstGeom prst="rect">
            <a:avLst/>
          </a:prstGeom>
        </p:spPr>
        <p:txBody>
          <a:bodyPr wrap="square">
            <a:spAutoFit/>
          </a:bodyPr>
          <a:lstStyle/>
          <a:p>
            <a:pPr algn="ctr"/>
            <a:r>
              <a:rPr lang="ru-RU" sz="2000" b="1" dirty="0" smtClean="0">
                <a:solidFill>
                  <a:srgbClr val="0000CC"/>
                </a:solidFill>
                <a:latin typeface="Comic Sans MS" pitchFamily="66" charset="0"/>
              </a:rPr>
              <a:t>Сначала состоялась служба, после которой протопоп Савва выступил с проповедью, а затем к народу обратился Минин с призывом встать на освобождение Русского государства от иноземных врагов. Не ограничиваясь добровольными взносами, нижегородцы приняли «приговор» всего города о том, чтобы все жители города и уезда «на строение ратных людей» давали в обязательном порядке часть своего имущества. Минину было поручено руководить сбором средств и распределением их среди ратников будущего ополчения.</a:t>
            </a:r>
            <a:endParaRPr lang="ru-RU" sz="2000" b="1" dirty="0">
              <a:solidFill>
                <a:srgbClr val="0000CC"/>
              </a:solidFill>
              <a:latin typeface="Comic Sans MS" pitchFamily="66" charset="0"/>
            </a:endParaRPr>
          </a:p>
        </p:txBody>
      </p:sp>
      <p:pic>
        <p:nvPicPr>
          <p:cNvPr id="17412" name="Picture 4" descr="https://upload.wikimedia.org/wikipedia/commons/thumb/8/8a/Appeal_of_Minin.jpg/640px-Appeal_of_Minin.jpg"/>
          <p:cNvPicPr>
            <a:picLocks noChangeAspect="1" noChangeArrowheads="1"/>
          </p:cNvPicPr>
          <p:nvPr/>
        </p:nvPicPr>
        <p:blipFill>
          <a:blip r:embed="rId2">
            <a:lum contrast="10000"/>
          </a:blip>
          <a:srcRect/>
          <a:stretch>
            <a:fillRect/>
          </a:stretch>
        </p:blipFill>
        <p:spPr bwMode="auto">
          <a:xfrm>
            <a:off x="285720" y="285728"/>
            <a:ext cx="4410075" cy="5181601"/>
          </a:xfrm>
          <a:prstGeom prst="roundRect">
            <a:avLst/>
          </a:prstGeom>
          <a:noFill/>
        </p:spPr>
      </p:pic>
      <p:sp>
        <p:nvSpPr>
          <p:cNvPr id="5" name="Прямоугольник 4"/>
          <p:cNvSpPr/>
          <p:nvPr/>
        </p:nvSpPr>
        <p:spPr>
          <a:xfrm>
            <a:off x="357158" y="5715016"/>
            <a:ext cx="4143404" cy="8617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b="1" dirty="0" smtClean="0"/>
              <a:t>Минин на площади Нижнего Новгорода, призывающий народ к пожертвованиям. </a:t>
            </a:r>
          </a:p>
          <a:p>
            <a:pPr algn="ctr"/>
            <a:r>
              <a:rPr lang="ru-RU" sz="1600" b="1" i="1" dirty="0" smtClean="0"/>
              <a:t>К. Е. Маковский (1839—1915)</a:t>
            </a:r>
            <a:endParaRPr lang="ru-RU" sz="1600" b="1"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0"/>
            <a:ext cx="8572560" cy="1200329"/>
          </a:xfrm>
          <a:prstGeom prst="rect">
            <a:avLst/>
          </a:prstGeom>
        </p:spPr>
        <p:txBody>
          <a:bodyPr wrap="square">
            <a:spAutoFit/>
          </a:bodyPr>
          <a:lstStyle/>
          <a:p>
            <a:pPr algn="ctr"/>
            <a:r>
              <a:rPr lang="ru-RU" sz="3600" b="1" dirty="0" smtClean="0">
                <a:ln>
                  <a:solidFill>
                    <a:srgbClr val="0000FF"/>
                  </a:solidFill>
                </a:ln>
                <a:solidFill>
                  <a:srgbClr val="FF0000"/>
                </a:solidFill>
                <a:latin typeface="Bookman Old Style" pitchFamily="18" charset="0"/>
              </a:rPr>
              <a:t>Военачальник второго ополчения князь Пожарский</a:t>
            </a:r>
            <a:endParaRPr lang="ru-RU" sz="3600" b="1" dirty="0">
              <a:ln>
                <a:solidFill>
                  <a:srgbClr val="0000FF"/>
                </a:solidFill>
              </a:ln>
              <a:solidFill>
                <a:srgbClr val="FF0000"/>
              </a:solidFill>
              <a:latin typeface="Bookman Old Style" pitchFamily="18" charset="0"/>
            </a:endParaRPr>
          </a:p>
        </p:txBody>
      </p:sp>
      <p:sp>
        <p:nvSpPr>
          <p:cNvPr id="3" name="Прямоугольник 2"/>
          <p:cNvSpPr/>
          <p:nvPr/>
        </p:nvSpPr>
        <p:spPr>
          <a:xfrm>
            <a:off x="214282" y="1214422"/>
            <a:ext cx="4857784" cy="5324535"/>
          </a:xfrm>
          <a:prstGeom prst="rect">
            <a:avLst/>
          </a:prstGeom>
        </p:spPr>
        <p:txBody>
          <a:bodyPr wrap="square">
            <a:spAutoFit/>
          </a:bodyPr>
          <a:lstStyle/>
          <a:p>
            <a:pPr algn="ctr"/>
            <a:r>
              <a:rPr lang="ru-RU" sz="2000" b="1" dirty="0" smtClean="0">
                <a:solidFill>
                  <a:srgbClr val="0000CC"/>
                </a:solidFill>
                <a:latin typeface="Comic Sans MS" pitchFamily="66" charset="0"/>
              </a:rPr>
              <a:t>«Выборный человек» Кузьма Минин в своём призыве поставил вопрос и о выборе военачальника будущего ополчения. На очередном сходе нижегородцы постановили просить возглавить народное ополчение </a:t>
            </a:r>
            <a:r>
              <a:rPr lang="ru-RU" sz="2000" b="1" dirty="0" smtClean="0">
                <a:solidFill>
                  <a:srgbClr val="C00000"/>
                </a:solidFill>
                <a:latin typeface="Comic Sans MS" pitchFamily="66" charset="0"/>
              </a:rPr>
              <a:t>князя Пожарского</a:t>
            </a:r>
            <a:r>
              <a:rPr lang="ru-RU" sz="2000" b="1" dirty="0" smtClean="0">
                <a:solidFill>
                  <a:srgbClr val="0000CC"/>
                </a:solidFill>
                <a:latin typeface="Comic Sans MS" pitchFamily="66" charset="0"/>
              </a:rPr>
              <a:t>, родовое имение которого находилось в Нижегородском уезде в 60 км от Нижнего Новгорода к западу, где он долечивал свои раны после тяжёлого ранения 20 марта 1611 года в Москве. Князь по всем своим качествам подходил для роли военачальника ополчения. Он был знатного рода — Рюриковичем в двадцатом колене.</a:t>
            </a:r>
            <a:endParaRPr lang="ru-RU" sz="2000" b="1" dirty="0">
              <a:solidFill>
                <a:srgbClr val="0000CC"/>
              </a:solidFill>
              <a:latin typeface="Comic Sans MS" pitchFamily="66" charset="0"/>
            </a:endParaRPr>
          </a:p>
        </p:txBody>
      </p:sp>
      <p:pic>
        <p:nvPicPr>
          <p:cNvPr id="20482" name="Picture 2" descr="&amp;Bcy;&amp;icy;&amp;lcy;&amp;lcy;&amp;icy;-&amp;bcy;&amp;ocy;&amp;jcy; &amp;vcy;&amp;scy;&amp;iecy;&amp;gcy;&amp;dcy;&amp;acy;: 07/30/12"/>
          <p:cNvPicPr>
            <a:picLocks noChangeAspect="1" noChangeArrowheads="1"/>
          </p:cNvPicPr>
          <p:nvPr/>
        </p:nvPicPr>
        <p:blipFill>
          <a:blip r:embed="rId2"/>
          <a:srcRect/>
          <a:stretch>
            <a:fillRect/>
          </a:stretch>
        </p:blipFill>
        <p:spPr bwMode="auto">
          <a:xfrm>
            <a:off x="5286380" y="1643050"/>
            <a:ext cx="3286148" cy="4301241"/>
          </a:xfrm>
          <a:prstGeom prst="roundRect">
            <a:avLst/>
          </a:prstGeom>
          <a:noFill/>
        </p:spPr>
      </p:pic>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20" cy="1477328"/>
          </a:xfrm>
          <a:prstGeom prst="rect">
            <a:avLst/>
          </a:prstGeom>
        </p:spPr>
        <p:txBody>
          <a:bodyPr wrap="square">
            <a:spAutoFit/>
          </a:bodyPr>
          <a:lstStyle/>
          <a:p>
            <a:pPr algn="ctr"/>
            <a:r>
              <a:rPr lang="ru-RU" b="1" dirty="0" smtClean="0">
                <a:solidFill>
                  <a:srgbClr val="0000FF"/>
                </a:solidFill>
                <a:latin typeface="Comic Sans MS" pitchFamily="66" charset="0"/>
              </a:rPr>
              <a:t>Нравились нижегородцам и такие черты князя, как честность, бескорыстность, справедливость в вынесении решений, решительность, взвешенность и обдуманность своих поступков. Нижегородцы ездили к нему «многажды, чтобы мне ехати в Нижний для земского совета» — как говорил сам князь. </a:t>
            </a:r>
            <a:endParaRPr lang="ru-RU" b="1" dirty="0">
              <a:solidFill>
                <a:srgbClr val="0000FF"/>
              </a:solidFill>
              <a:latin typeface="Comic Sans MS" pitchFamily="66" charset="0"/>
            </a:endParaRPr>
          </a:p>
        </p:txBody>
      </p:sp>
      <p:pic>
        <p:nvPicPr>
          <p:cNvPr id="19458" name="Picture 2" descr="&amp;Pcy;&amp;acy;&amp;bcy;&amp;lcy;&amp;icy;&amp;kcy; &amp;Pcy;&amp;acy;&amp;tcy;&amp;rcy;&amp;icy;&amp;ocy;&amp;tcy;&amp;acy;"/>
          <p:cNvPicPr>
            <a:picLocks noChangeAspect="1" noChangeArrowheads="1"/>
          </p:cNvPicPr>
          <p:nvPr/>
        </p:nvPicPr>
        <p:blipFill>
          <a:blip r:embed="rId2"/>
          <a:srcRect/>
          <a:stretch>
            <a:fillRect/>
          </a:stretch>
        </p:blipFill>
        <p:spPr bwMode="auto">
          <a:xfrm>
            <a:off x="2714612" y="1785926"/>
            <a:ext cx="3643338" cy="4841623"/>
          </a:xfrm>
          <a:prstGeom prst="roundRect">
            <a:avLst/>
          </a:prstGeom>
          <a:noFill/>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2031325"/>
          </a:xfrm>
          <a:prstGeom prst="rect">
            <a:avLst/>
          </a:prstGeom>
        </p:spPr>
        <p:txBody>
          <a:bodyPr wrap="square">
            <a:spAutoFit/>
          </a:bodyPr>
          <a:lstStyle/>
          <a:p>
            <a:pPr algn="ctr"/>
            <a:r>
              <a:rPr lang="ru-RU" b="1" dirty="0" smtClean="0">
                <a:solidFill>
                  <a:srgbClr val="0000FF"/>
                </a:solidFill>
                <a:latin typeface="Comic Sans MS" pitchFamily="66" charset="0"/>
              </a:rPr>
              <a:t>Согласно тогдашнему этикету, Пожарский долго отказывался от предложения нижегородцев. И только когда к нему приехала делегация из Нижнего Новгорода во главе с архимандритом Вознесенско  -Печёрского монастыря Феодосием, то Пожарский согласился возглавить ополчение, но с одним условием, чтобы всеми хозяйственными делами в ополчении заведовал Минин, которому по «приговору» нижегородцев было присвоено звание «выборного человека всею землею».</a:t>
            </a:r>
            <a:endParaRPr lang="ru-RU" dirty="0"/>
          </a:p>
        </p:txBody>
      </p:sp>
      <p:pic>
        <p:nvPicPr>
          <p:cNvPr id="21506" name="Picture 2" descr="&amp;Bcy;&amp;ocy;&amp;lcy;&amp;softcy;&amp;ncy;&amp;ocy;&amp;jcy; &amp;kcy;&amp;ncy;&amp;yacy;&amp;zcy;&amp;softcy; &amp;Dcy;&amp;mcy;&amp;icy;&amp;tcy;&amp;rcy;&amp;icy;&amp;jcy; &amp;Pcy;&amp;ocy;&amp;zhcy;&amp;acy;&amp;rcy;&amp;scy;&amp;kcy;&amp;icy;&amp;jcy; &amp;pcy;&amp;rcy;&amp;icy;&amp;ncy;&amp;icy;&amp;mcy;&amp;acy;&amp;iecy;&amp;tcy; &amp;mcy;&amp;ocy;&amp;scy;&amp;kcy;&amp;ocy;&amp;vcy;&amp;scy;&amp;kcy;&amp;icy;&amp;khcy; &amp;pcy;&amp;ocy;&amp;scy;&amp;lcy;&amp;ocy;&amp;vcy;. 1882 &amp;Ocy;&amp;mcy;&amp;scy;&amp;kcy; - &amp;Kcy;&amp;ocy;&amp;tcy;&amp;acy;&amp;rcy;&amp;bcy;&amp;icy;&amp;ncy;&amp;scy;&amp;kcy;&amp;icy;&amp;jcy; &amp;Vcy;&amp;icy;&amp;lcy;&amp;softcy;&amp;gcy;&amp;iecy;&amp;lcy;&amp;softcy;&amp;mcy; &amp;Acy;&amp;lcy;&amp;iecy;&amp;kcy;&amp;scy;&amp;acy;&amp;ncy;&amp;dcy;&amp;rcy;&amp;ocy;&amp;vcy;&amp;icy;&amp;chcy;"/>
          <p:cNvPicPr>
            <a:picLocks noChangeAspect="1" noChangeArrowheads="1"/>
          </p:cNvPicPr>
          <p:nvPr/>
        </p:nvPicPr>
        <p:blipFill>
          <a:blip r:embed="rId2">
            <a:lum bright="-10000" contrast="10000"/>
          </a:blip>
          <a:srcRect/>
          <a:stretch>
            <a:fillRect/>
          </a:stretch>
        </p:blipFill>
        <p:spPr bwMode="auto">
          <a:xfrm>
            <a:off x="1714480" y="2357430"/>
            <a:ext cx="5857916" cy="4246989"/>
          </a:xfrm>
          <a:prstGeom prst="roundRect">
            <a:avLst/>
          </a:prstGeom>
          <a:noFill/>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1143</Words>
  <Application>Microsoft Office PowerPoint</Application>
  <PresentationFormat>Экран (4:3)</PresentationFormat>
  <Paragraphs>59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кирилл</dc:creator>
  <cp:lastModifiedBy>учитель</cp:lastModifiedBy>
  <cp:revision>30</cp:revision>
  <dcterms:created xsi:type="dcterms:W3CDTF">2014-10-30T15:47:12Z</dcterms:created>
  <dcterms:modified xsi:type="dcterms:W3CDTF">2014-12-17T10:21:12Z</dcterms:modified>
</cp:coreProperties>
</file>