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1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9208" y="1752600"/>
            <a:ext cx="51435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99207" y="3733800"/>
            <a:ext cx="51435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1203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83"/>
          <p:cNvGrpSpPr>
            <a:grpSpLocks noChangeAspect="1"/>
          </p:cNvGrpSpPr>
          <p:nvPr/>
        </p:nvGrpSpPr>
        <p:grpSpPr>
          <a:xfrm rot="16200000" flipV="1">
            <a:off x="-425972" y="1653786"/>
            <a:ext cx="5053664" cy="330888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630596" y="1020193"/>
            <a:ext cx="291465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3" name="Группа 97"/>
          <p:cNvGrpSpPr/>
          <p:nvPr/>
        </p:nvGrpSpPr>
        <p:grpSpPr>
          <a:xfrm>
            <a:off x="3991867" y="319177"/>
            <a:ext cx="2542205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4160085" y="529603"/>
            <a:ext cx="2245025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4" name="Группа 111"/>
          <p:cNvGrpSpPr/>
          <p:nvPr/>
        </p:nvGrpSpPr>
        <p:grpSpPr>
          <a:xfrm>
            <a:off x="3991867" y="3436140"/>
            <a:ext cx="2542205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4160085" y="3646566"/>
            <a:ext cx="2245025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6799661" y="2048894"/>
            <a:ext cx="17145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3799" y="1330347"/>
            <a:ext cx="288036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460" y="914400"/>
            <a:ext cx="462915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33799" y="3555523"/>
            <a:ext cx="288036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56708" y="6019801"/>
            <a:ext cx="1047195" cy="228600"/>
          </a:xfrm>
        </p:spPr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98910" y="6019801"/>
            <a:ext cx="571500" cy="228600"/>
          </a:xfrm>
        </p:spPr>
        <p:txBody>
          <a:bodyPr/>
          <a:lstStyle>
            <a:lvl1pPr algn="l">
              <a:defRPr/>
            </a:lvl1pPr>
          </a:lstStyle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97626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46659" y="781399"/>
            <a:ext cx="4825049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9668" y="1330347"/>
            <a:ext cx="288036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7460" y="1031195"/>
            <a:ext cx="44577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19668" y="3555522"/>
            <a:ext cx="288036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95758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79362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18202" y="304800"/>
            <a:ext cx="1297148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04800"/>
            <a:ext cx="6475253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58033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6309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9210" y="1828800"/>
            <a:ext cx="51435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99207" y="3733800"/>
            <a:ext cx="51435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2292579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98909" y="1825625"/>
            <a:ext cx="3715941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713561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27551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2386" y="1681163"/>
            <a:ext cx="3717036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02386" y="2505076"/>
            <a:ext cx="3717036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717036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717036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85716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28164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78748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8"/>
          <p:cNvGrpSpPr/>
          <p:nvPr/>
        </p:nvGrpSpPr>
        <p:grpSpPr>
          <a:xfrm>
            <a:off x="430824" y="724620"/>
            <a:ext cx="3989234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3" name="Группа 21"/>
          <p:cNvGrpSpPr/>
          <p:nvPr/>
        </p:nvGrpSpPr>
        <p:grpSpPr>
          <a:xfrm>
            <a:off x="4713841" y="724620"/>
            <a:ext cx="3989234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625215" y="1020195"/>
            <a:ext cx="360045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4908232" y="1020195"/>
            <a:ext cx="360045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789317" y="4648200"/>
            <a:ext cx="3276735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5057181" y="4648200"/>
            <a:ext cx="3276735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34"/>
          <p:cNvGrpSpPr>
            <a:grpSpLocks noChangeAspect="1"/>
          </p:cNvGrpSpPr>
          <p:nvPr/>
        </p:nvGrpSpPr>
        <p:grpSpPr>
          <a:xfrm rot="5400000">
            <a:off x="2508625" y="1070637"/>
            <a:ext cx="4116828" cy="253746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3" name="Группа 51"/>
          <p:cNvGrpSpPr>
            <a:grpSpLocks noChangeAspect="1"/>
          </p:cNvGrpSpPr>
          <p:nvPr/>
        </p:nvGrpSpPr>
        <p:grpSpPr>
          <a:xfrm rot="5400000">
            <a:off x="-317047" y="1550435"/>
            <a:ext cx="4114800" cy="2536211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" name="Группа 64"/>
          <p:cNvGrpSpPr>
            <a:grpSpLocks noChangeAspect="1"/>
          </p:cNvGrpSpPr>
          <p:nvPr/>
        </p:nvGrpSpPr>
        <p:grpSpPr>
          <a:xfrm rot="5400000">
            <a:off x="5338579" y="1550440"/>
            <a:ext cx="4114800" cy="253621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3449914" y="533400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625928" y="1013590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6281554" y="1013591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711653" y="5018002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3530406" y="4582378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6367279" y="5018002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8910" y="1752600"/>
            <a:ext cx="75438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56708" y="6019801"/>
            <a:ext cx="104719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7246ECE3-7B19-4112-A19A-A291501CFDE5}" type="datetimeFigureOut">
              <a:rPr lang="ru-RU" smtClean="0"/>
              <a:pPr/>
              <a:t>14.08.2013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84710" y="6019801"/>
            <a:ext cx="44577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8910" y="6019801"/>
            <a:ext cx="5715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6F7B6A1D-6D65-4952-B1E4-776A93FCB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B%D0%B0%D0%B4%D0%BE%D0%B8%D1%81%D0%BA%D0%B0%D1%82%D0%B5%D0%BB%D1%8C%D1%81%D1%82%D0%B2%D0%BE" TargetMode="External"/><Relationship Id="rId3" Type="http://schemas.openxmlformats.org/officeDocument/2006/relationships/hyperlink" Target="http://ru.wikipedia.org/wiki/%D0%A1%D0%BF%D0%BE%D1%80%D1%82" TargetMode="External"/><Relationship Id="rId7" Type="http://schemas.openxmlformats.org/officeDocument/2006/relationships/hyperlink" Target="http://ru.wikipedia.org/wiki/%D0%A0%D0%B0%D0%B4%D0%B8%D0%BE%D0%BB%D1%8E%D0%B1%D0%B8%D1%82%D0%B5%D0%BB%D1%8C%D1%81%D1%82%D0%B2%D0%BE" TargetMode="External"/><Relationship Id="rId12" Type="http://schemas.openxmlformats.org/officeDocument/2006/relationships/hyperlink" Target="http://ru.wikipedia.org/wiki/%D0%9F%D0%B8%D1%81%D0%B0%D1%82%D0%B5%D0%BB%D1%8C" TargetMode="External"/><Relationship Id="rId2" Type="http://schemas.openxmlformats.org/officeDocument/2006/relationships/hyperlink" Target="http://ru.wikipedia.org/wiki/%D0%9A%D0%BE%D0%BB%D0%BB%D0%B5%D0%BA%D1%86%D0%B8%D0%BE%D0%BD%D0%B8%D1%80%D0%BE%D0%B2%D0%B0%D0%BD%D0%B8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E%D0%B4%D0%B5%D0%BB%D0%B8%D0%B7%D0%BC" TargetMode="External"/><Relationship Id="rId11" Type="http://schemas.openxmlformats.org/officeDocument/2006/relationships/hyperlink" Target="http://ru.wikipedia.org/wiki/%D0%92%D1%8F%D0%B7%D0%B0%D0%BD%D0%B8%D0%B5" TargetMode="External"/><Relationship Id="rId5" Type="http://schemas.openxmlformats.org/officeDocument/2006/relationships/hyperlink" Target="http://ru.wikipedia.org/wiki/%D0%9D%D0%B0%D1%83%D0%BA%D0%B0" TargetMode="External"/><Relationship Id="rId10" Type="http://schemas.openxmlformats.org/officeDocument/2006/relationships/hyperlink" Target="http://ru.wikipedia.org/wiki/%D0%98%D1%81%D1%82%D0%BE%D1%80%D0%B8%D1%87%D0%B5%D1%81%D0%BA%D0%B0%D1%8F_%D1%80%D0%B5%D0%BA%D0%BE%D0%BD%D1%81%D1%82%D1%80%D1%83%D0%BA%D1%86%D0%B8%D1%8F" TargetMode="External"/><Relationship Id="rId4" Type="http://schemas.openxmlformats.org/officeDocument/2006/relationships/hyperlink" Target="http://ru.wikipedia.org/wiki/%D0%9C%D1%83%D0%B7%D1%8B%D0%BA%D0%B0" TargetMode="External"/><Relationship Id="rId9" Type="http://schemas.openxmlformats.org/officeDocument/2006/relationships/hyperlink" Target="http://ru.wikipedia.org/wiki/%D0%A2%D1%83%D1%80%D0%B8%D0%B7%D0%BC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A1%D0%BF%D0%BE%D1%80%D1%8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F%D0%BE%D1%80%D1%82" TargetMode="External"/><Relationship Id="rId2" Type="http://schemas.openxmlformats.org/officeDocument/2006/relationships/hyperlink" Target="http://ru.wikipedia.org/wiki/%D0%9C%D0%B8%D0%BB%D0%B8%D1%82%D0%B0%D1%80%D0%B8%D1%8F_(%D1%84%D0%B8%D0%BB%D0%B0%D1%82%D0%B5%D0%BB%D0%B8%D1%8F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B%D0%B5%D1%80%D0%B8%D1%81%D1%82" TargetMode="External"/><Relationship Id="rId5" Type="http://schemas.openxmlformats.org/officeDocument/2006/relationships/hyperlink" Target="http://ru.wikipedia.org/wiki/%D0%91%D1%83%D0%BA%D0%B8%D0%BD%D0%B8%D1%81%D1%82%D0%B8%D0%BA%D0%B0" TargetMode="External"/><Relationship Id="rId4" Type="http://schemas.openxmlformats.org/officeDocument/2006/relationships/hyperlink" Target="http://ru.wikipedia.org/wiki/%D0%A1%D0%BA%D1%80%D0%B8%D0%BF%D0%BE%D1%84%D0%B8%D0%BB%D0%B8%D1%8F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ru.wikipedia.org/wiki/%D0%A1%D0%BA%D1%80%D0%B0%D0%BF%D0%B1%D1%83%D0%BA%D0%B8%D0%BD%D0%B3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2428868"/>
            <a:ext cx="5857882" cy="182880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+mn-lt"/>
                <a:cs typeface="Times New Roman" pitchFamily="18" charset="0"/>
              </a:rPr>
              <a:t>Мир </a:t>
            </a:r>
            <a:r>
              <a:rPr lang="ru-RU" sz="8000" dirty="0" smtClean="0">
                <a:latin typeface="+mn-lt"/>
                <a:cs typeface="Times New Roman" pitchFamily="18" charset="0"/>
              </a:rPr>
              <a:t/>
            </a:r>
            <a:br>
              <a:rPr lang="ru-RU" sz="8000" dirty="0" smtClean="0">
                <a:latin typeface="+mn-lt"/>
                <a:cs typeface="Times New Roman" pitchFamily="18" charset="0"/>
              </a:rPr>
            </a:br>
            <a:r>
              <a:rPr lang="ru-RU" sz="8000" dirty="0" smtClean="0">
                <a:latin typeface="+mn-lt"/>
                <a:cs typeface="Times New Roman" pitchFamily="18" charset="0"/>
              </a:rPr>
              <a:t>моих увлечений</a:t>
            </a:r>
            <a:endParaRPr lang="ru-RU" sz="800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3043245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lnSpc>
                <a:spcPct val="170000"/>
              </a:lnSpc>
              <a:buNone/>
            </a:pPr>
            <a:r>
              <a:rPr lang="ru-RU" sz="3600" b="1" cap="all" dirty="0" err="1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Хо́бби</a:t>
            </a: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  </a:t>
            </a: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— </a:t>
            </a: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некое занятие, </a:t>
            </a: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увлечение, </a:t>
            </a: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которым регулярно занимаются на досуге, для души.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Некоторые виды хобби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ru-RU" dirty="0" smtClean="0">
                <a:hlinkClick r:id="rId2" tooltip="Коллекционирование"/>
              </a:rPr>
              <a:t>Коллекционирование</a:t>
            </a:r>
            <a:endParaRPr lang="ru-RU" dirty="0" smtClean="0"/>
          </a:p>
          <a:p>
            <a:r>
              <a:rPr lang="ru-RU" dirty="0" smtClean="0">
                <a:hlinkClick r:id="rId3" tooltip="Спорт"/>
              </a:rPr>
              <a:t>Спорт</a:t>
            </a:r>
            <a:endParaRPr lang="ru-RU" dirty="0" smtClean="0"/>
          </a:p>
          <a:p>
            <a:r>
              <a:rPr lang="ru-RU" dirty="0" smtClean="0">
                <a:hlinkClick r:id="rId4" tooltip="Музыка"/>
              </a:rPr>
              <a:t>Музыка</a:t>
            </a:r>
            <a:endParaRPr lang="ru-RU" dirty="0" smtClean="0"/>
          </a:p>
          <a:p>
            <a:r>
              <a:rPr lang="ru-RU" dirty="0" smtClean="0">
                <a:hlinkClick r:id="rId5" tooltip="Наука"/>
              </a:rPr>
              <a:t>Наука</a:t>
            </a:r>
            <a:endParaRPr lang="ru-RU" dirty="0" smtClean="0"/>
          </a:p>
          <a:p>
            <a:r>
              <a:rPr lang="ru-RU" dirty="0" err="1">
                <a:hlinkClick r:id="rId6" tooltip="Моделизм"/>
              </a:rPr>
              <a:t>Cтроительство</a:t>
            </a:r>
            <a:r>
              <a:rPr lang="ru-RU" dirty="0">
                <a:hlinkClick r:id="rId6" tooltip="Моделизм"/>
              </a:rPr>
              <a:t> </a:t>
            </a:r>
            <a:r>
              <a:rPr lang="ru-RU" dirty="0" smtClean="0">
                <a:hlinkClick r:id="rId6" tooltip="Моделизм"/>
              </a:rPr>
              <a:t>моделей</a:t>
            </a:r>
            <a:endParaRPr lang="ru-RU" dirty="0" smtClean="0"/>
          </a:p>
          <a:p>
            <a:r>
              <a:rPr lang="ru-RU" dirty="0">
                <a:hlinkClick r:id="rId7" tooltip="Радиолюбительство"/>
              </a:rPr>
              <a:t>Радиолюбительство</a:t>
            </a:r>
            <a:r>
              <a:rPr lang="ru-RU" dirty="0"/>
              <a:t> </a:t>
            </a:r>
            <a:endParaRPr lang="ru-RU" dirty="0" smtClean="0"/>
          </a:p>
          <a:p>
            <a:pPr lvl="0"/>
            <a:r>
              <a:rPr lang="ru-RU" dirty="0" err="1">
                <a:hlinkClick r:id="rId8" tooltip="Кладоискательство"/>
              </a:rPr>
              <a:t>Кладоискательство</a:t>
            </a:r>
            <a:endParaRPr lang="ru-RU" dirty="0"/>
          </a:p>
          <a:p>
            <a:r>
              <a:rPr lang="ru-RU" dirty="0">
                <a:hlinkClick r:id="rId9" tooltip="Туризм"/>
              </a:rPr>
              <a:t>Туризм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>
                <a:hlinkClick r:id="rId10" tooltip="Историческая реконструкция"/>
              </a:rPr>
              <a:t>Историческая </a:t>
            </a:r>
            <a:r>
              <a:rPr lang="ru-RU" dirty="0" smtClean="0">
                <a:hlinkClick r:id="rId10" tooltip="Историческая реконструкция"/>
              </a:rPr>
              <a:t>реконструкция</a:t>
            </a:r>
            <a:endParaRPr lang="ru-RU" dirty="0" smtClean="0"/>
          </a:p>
          <a:p>
            <a:r>
              <a:rPr lang="ru-RU" dirty="0">
                <a:hlinkClick r:id="rId11" tooltip="Вязание"/>
              </a:rPr>
              <a:t>Вязание</a:t>
            </a:r>
            <a:r>
              <a:rPr lang="ru-RU" dirty="0"/>
              <a:t> </a:t>
            </a:r>
            <a:endParaRPr lang="ru-RU" dirty="0" smtClean="0"/>
          </a:p>
          <a:p>
            <a:pPr lvl="0"/>
            <a:r>
              <a:rPr lang="ru-RU" dirty="0">
                <a:hlinkClick r:id="rId12" tooltip="Писатель"/>
              </a:rPr>
              <a:t>Литературное творчество</a:t>
            </a:r>
            <a:endParaRPr lang="ru-RU" dirty="0"/>
          </a:p>
          <a:p>
            <a:r>
              <a:rPr lang="ru-RU" dirty="0" smtClean="0"/>
              <a:t>И т.д.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357166"/>
            <a:ext cx="8643998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1" indent="438150" algn="just" defTabSz="9144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Бонистика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 </a:t>
            </a:r>
            <a:r>
              <a:rPr lang="ru-RU" sz="1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изучающает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 вышедшие из употребления денежные знаки и боны как исторические документы, отражающие экономическое и политическое положение общества в то время.</a:t>
            </a:r>
          </a:p>
          <a:p>
            <a:pPr marR="0" lvl="1" indent="438150" algn="just" defTabSz="914400" rtl="0" eaLnBrk="0" fontAlgn="base" latinLnBrk="0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Нумизматика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 изучает историю монетной чеканки и денежного обращения.</a:t>
            </a:r>
          </a:p>
          <a:p>
            <a:pPr lvl="1" indent="438150" algn="just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Font typeface="Symbol" pitchFamily="18" charset="2"/>
              <a:buChar char=""/>
              <a:tabLst>
                <a:tab pos="914400" algn="l"/>
              </a:tabLst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Филателия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 — область коллекционирования и изучения знаков почтовой оплаты, к которым относят марки, этикетки, ярлыки, разнообразные </a:t>
            </a:r>
            <a:r>
              <a:rPr lang="ru-RU" sz="1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провизории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Спорт"/>
              </a:rPr>
              <a:t>, почтовые штемпели, штампы, а также конвертов, почтовых карточек и открыток с этими знаками — напечатанными или наклеенными, других видов филателистических материалов.</a:t>
            </a:r>
          </a:p>
          <a:p>
            <a:pPr marR="0" lvl="1" indent="438150" algn="just" defTabSz="914400" rtl="0" eaLnBrk="0" fontAlgn="base" latinLnBrk="0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endParaRPr kumimoji="0" lang="ru-RU" sz="14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0034" y="714356"/>
            <a:ext cx="821537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1" indent="350838" algn="just" defTabSz="9144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</a:pPr>
            <a:r>
              <a:rPr lang="ru-RU" sz="1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2" tooltip="Милитария (филателия)"/>
              </a:rPr>
              <a:t>Милитария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tooltip="Спорт"/>
              </a:rPr>
              <a:t> — коллекционирование знаков добровольных сборов (ЗДС), имеющих отношение к войнам и вооружённым силам.</a:t>
            </a:r>
          </a:p>
          <a:p>
            <a:pPr marR="0" lvl="1" indent="350838" algn="just" defTabSz="914400" rtl="0" eaLnBrk="0" fontAlgn="base" latinLnBrk="0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r>
              <a:rPr lang="ru-RU" sz="1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4" tooltip="Скрипофилия"/>
              </a:rPr>
              <a:t>Скрипофилия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tooltip="Спорт"/>
              </a:rPr>
              <a:t> — коллекционирование старинных и вышедших из обращения ценных бумаг, в основном акций и облигаций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tooltip="Спорт"/>
              </a:rPr>
              <a:t>.</a:t>
            </a:r>
          </a:p>
          <a:p>
            <a:pPr lvl="1" indent="350838" algn="just" eaLnBrk="0" fontAlgn="base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Font typeface="Symbol" pitchFamily="18" charset="2"/>
              <a:buChar char=""/>
              <a:tabLst>
                <a:tab pos="914400" algn="l"/>
              </a:tabLst>
            </a:pP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5" tooltip="Букинистика"/>
              </a:rPr>
              <a:t>Букинистика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tooltip="Спорт"/>
              </a:rPr>
              <a:t> — торговля старой книгой и другими печатными антикварными изданиями.</a:t>
            </a:r>
          </a:p>
          <a:p>
            <a:pPr marR="0" lvl="1" indent="350838" algn="just" defTabSz="914400" rtl="0" eaLnBrk="0" fontAlgn="base" latinLnBrk="0" hangingPunct="0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6" tooltip="Фалерист"/>
              </a:rPr>
              <a:t>Фалерист</a:t>
            </a: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tooltip="Спорт"/>
              </a:rPr>
              <a:t> — коллекционирование орденов, медалей, значков, любых нагрудных знаков, в том числе почётных, юбилейных, ведомственных, об окончании учебных заведений и т.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tooltip="Спорт"/>
              </a:rPr>
              <a:t>Д.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hlinkClick r:id="rId3" tooltip="Спорт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85720" y="0"/>
            <a:ext cx="864399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Историческая реконструкция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 — воссоздание материальной и духовной культуры той или иной исторической эпохи и региона с использованием археологических, изобразительных и письменных источников.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18436" name="Picture 4" descr="http://kloun-kloun.ru/images/history/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786058"/>
            <a:ext cx="4929222" cy="3696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http://expert.ru/data/public/386493/386518/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5953125" cy="3971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466" name="Picture 10" descr="http://www.youreporter.ru/images/71691/79/7169179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571876"/>
            <a:ext cx="4457700" cy="3095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14283" y="5500702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cs typeface="Times New Roman" pitchFamily="18" charset="0"/>
              </a:rPr>
              <a:t>Р</a:t>
            </a:r>
            <a:r>
              <a:rPr lang="ru-RU" dirty="0" smtClean="0">
                <a:cs typeface="Times New Roman" pitchFamily="18" charset="0"/>
              </a:rPr>
              <a:t>еконструкция </a:t>
            </a:r>
            <a:r>
              <a:rPr lang="ru-RU" dirty="0">
                <a:cs typeface="Times New Roman" pitchFamily="18" charset="0"/>
              </a:rPr>
              <a:t>сражения под Смоленском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1000108"/>
            <a:ext cx="24091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cs typeface="Times New Roman" pitchFamily="18" charset="0"/>
              </a:rPr>
              <a:t>Реконструкция Бородинского </a:t>
            </a:r>
            <a:r>
              <a:rPr lang="ru-RU" dirty="0" smtClean="0">
                <a:cs typeface="Times New Roman" pitchFamily="18" charset="0"/>
              </a:rPr>
              <a:t>сражения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929322" y="1214422"/>
            <a:ext cx="292895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  <a:hlinkClick r:id="rId2" tooltip="Скрапбукинг"/>
              </a:rPr>
              <a:t>Скрапбукинг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 — изготовление и оформление семейных или личных фотоальбомов.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pic>
        <p:nvPicPr>
          <p:cNvPr id="20483" name="Picture 3" descr="http://s017.radikal.ru/i444/1111/22/f5bfa60856d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5457825" cy="6096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atureIllustration_16x9_TP103431353.potx" id="{8A6F2D2F-6FDF-40AD-A2FC-E20AC28411A7}" vid="{0B84DAD3-D477-4488-8A04-91C293FC61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84</TotalTime>
  <Words>24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Nature Illustration 16x9</vt:lpstr>
      <vt:lpstr>Мир  моих увлечений</vt:lpstr>
      <vt:lpstr>Слайд 2</vt:lpstr>
      <vt:lpstr>Некоторые виды хобби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89</dc:creator>
  <cp:lastModifiedBy>89</cp:lastModifiedBy>
  <cp:revision>10</cp:revision>
  <dcterms:created xsi:type="dcterms:W3CDTF">2013-08-13T22:13:25Z</dcterms:created>
  <dcterms:modified xsi:type="dcterms:W3CDTF">2013-08-14T00:19:35Z</dcterms:modified>
</cp:coreProperties>
</file>