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Default Extension="gif" ContentType="image/gif"/>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Lst>
  <p:notesMasterIdLst>
    <p:notesMasterId r:id="rId30"/>
  </p:notesMasterIdLst>
  <p:sldIdLst>
    <p:sldId id="256" r:id="rId2"/>
    <p:sldId id="257" r:id="rId3"/>
    <p:sldId id="267" r:id="rId4"/>
    <p:sldId id="281" r:id="rId5"/>
    <p:sldId id="290" r:id="rId6"/>
    <p:sldId id="258" r:id="rId7"/>
    <p:sldId id="259" r:id="rId8"/>
    <p:sldId id="260" r:id="rId9"/>
    <p:sldId id="261" r:id="rId10"/>
    <p:sldId id="284" r:id="rId11"/>
    <p:sldId id="285" r:id="rId12"/>
    <p:sldId id="286" r:id="rId13"/>
    <p:sldId id="262" r:id="rId14"/>
    <p:sldId id="263" r:id="rId15"/>
    <p:sldId id="264" r:id="rId16"/>
    <p:sldId id="266" r:id="rId17"/>
    <p:sldId id="268" r:id="rId18"/>
    <p:sldId id="270" r:id="rId19"/>
    <p:sldId id="271" r:id="rId20"/>
    <p:sldId id="287" r:id="rId21"/>
    <p:sldId id="288" r:id="rId22"/>
    <p:sldId id="273" r:id="rId23"/>
    <p:sldId id="274" r:id="rId24"/>
    <p:sldId id="291" r:id="rId25"/>
    <p:sldId id="275" r:id="rId26"/>
    <p:sldId id="276" r:id="rId27"/>
    <p:sldId id="277" r:id="rId28"/>
    <p:sldId id="279" r:id="rId29"/>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ahoma" pitchFamily="34" charset="0"/>
        <a:ea typeface="+mn-ea"/>
        <a:cs typeface="+mn-cs"/>
      </a:defRPr>
    </a:lvl1pPr>
    <a:lvl2pPr marL="457200" algn="l" rtl="0" fontAlgn="base">
      <a:spcBef>
        <a:spcPct val="0"/>
      </a:spcBef>
      <a:spcAft>
        <a:spcPct val="0"/>
      </a:spcAft>
      <a:defRPr sz="2400" kern="1200">
        <a:solidFill>
          <a:schemeClr val="tx1"/>
        </a:solidFill>
        <a:latin typeface="Tahoma" pitchFamily="34" charset="0"/>
        <a:ea typeface="+mn-ea"/>
        <a:cs typeface="+mn-cs"/>
      </a:defRPr>
    </a:lvl2pPr>
    <a:lvl3pPr marL="914400" algn="l" rtl="0" fontAlgn="base">
      <a:spcBef>
        <a:spcPct val="0"/>
      </a:spcBef>
      <a:spcAft>
        <a:spcPct val="0"/>
      </a:spcAft>
      <a:defRPr sz="2400" kern="1200">
        <a:solidFill>
          <a:schemeClr val="tx1"/>
        </a:solidFill>
        <a:latin typeface="Tahoma" pitchFamily="34" charset="0"/>
        <a:ea typeface="+mn-ea"/>
        <a:cs typeface="+mn-cs"/>
      </a:defRPr>
    </a:lvl3pPr>
    <a:lvl4pPr marL="1371600" algn="l" rtl="0" fontAlgn="base">
      <a:spcBef>
        <a:spcPct val="0"/>
      </a:spcBef>
      <a:spcAft>
        <a:spcPct val="0"/>
      </a:spcAft>
      <a:defRPr sz="2400" kern="1200">
        <a:solidFill>
          <a:schemeClr val="tx1"/>
        </a:solidFill>
        <a:latin typeface="Tahoma" pitchFamily="34" charset="0"/>
        <a:ea typeface="+mn-ea"/>
        <a:cs typeface="+mn-cs"/>
      </a:defRPr>
    </a:lvl4pPr>
    <a:lvl5pPr marL="1828800" algn="l" rtl="0" fontAlgn="base">
      <a:spcBef>
        <a:spcPct val="0"/>
      </a:spcBef>
      <a:spcAft>
        <a:spcPct val="0"/>
      </a:spcAft>
      <a:defRPr sz="2400" kern="1200">
        <a:solidFill>
          <a:schemeClr val="tx1"/>
        </a:solidFill>
        <a:latin typeface="Tahoma" pitchFamily="34" charset="0"/>
        <a:ea typeface="+mn-ea"/>
        <a:cs typeface="+mn-cs"/>
      </a:defRPr>
    </a:lvl5pPr>
    <a:lvl6pPr marL="2286000" algn="l" defTabSz="914400" rtl="0" eaLnBrk="1" latinLnBrk="0" hangingPunct="1">
      <a:defRPr sz="2400" kern="1200">
        <a:solidFill>
          <a:schemeClr val="tx1"/>
        </a:solidFill>
        <a:latin typeface="Tahoma" pitchFamily="34" charset="0"/>
        <a:ea typeface="+mn-ea"/>
        <a:cs typeface="+mn-cs"/>
      </a:defRPr>
    </a:lvl6pPr>
    <a:lvl7pPr marL="2743200" algn="l" defTabSz="914400" rtl="0" eaLnBrk="1" latinLnBrk="0" hangingPunct="1">
      <a:defRPr sz="2400" kern="1200">
        <a:solidFill>
          <a:schemeClr val="tx1"/>
        </a:solidFill>
        <a:latin typeface="Tahoma" pitchFamily="34" charset="0"/>
        <a:ea typeface="+mn-ea"/>
        <a:cs typeface="+mn-cs"/>
      </a:defRPr>
    </a:lvl7pPr>
    <a:lvl8pPr marL="3200400" algn="l" defTabSz="914400" rtl="0" eaLnBrk="1" latinLnBrk="0" hangingPunct="1">
      <a:defRPr sz="2400" kern="1200">
        <a:solidFill>
          <a:schemeClr val="tx1"/>
        </a:solidFill>
        <a:latin typeface="Tahoma" pitchFamily="34" charset="0"/>
        <a:ea typeface="+mn-ea"/>
        <a:cs typeface="+mn-cs"/>
      </a:defRPr>
    </a:lvl8pPr>
    <a:lvl9pPr marL="3657600" algn="l" defTabSz="914400" rtl="0" eaLnBrk="1" latinLnBrk="0" hangingPunct="1">
      <a:defRPr sz="2400"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99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32020" autoAdjust="0"/>
    <p:restoredTop sz="90223" autoAdjust="0"/>
  </p:normalViewPr>
  <p:slideViewPr>
    <p:cSldViewPr>
      <p:cViewPr varScale="1">
        <p:scale>
          <a:sx n="78" d="100"/>
          <a:sy n="78" d="100"/>
        </p:scale>
        <p:origin x="-153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625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ru-RU" altLang="ru-RU"/>
          </a:p>
        </p:txBody>
      </p:sp>
      <p:sp>
        <p:nvSpPr>
          <p:cNvPr id="96259"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ru-RU" altLang="ru-RU"/>
          </a:p>
        </p:txBody>
      </p:sp>
      <p:sp>
        <p:nvSpPr>
          <p:cNvPr id="317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96261"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ru-RU" altLang="ru-RU" noProof="0" smtClean="0"/>
              <a:t>Образец текста</a:t>
            </a:r>
          </a:p>
          <a:p>
            <a:pPr lvl="1"/>
            <a:r>
              <a:rPr lang="ru-RU" altLang="ru-RU" noProof="0" smtClean="0"/>
              <a:t>Второй уровень</a:t>
            </a:r>
          </a:p>
          <a:p>
            <a:pPr lvl="2"/>
            <a:r>
              <a:rPr lang="ru-RU" altLang="ru-RU" noProof="0" smtClean="0"/>
              <a:t>Третий уровень</a:t>
            </a:r>
          </a:p>
          <a:p>
            <a:pPr lvl="3"/>
            <a:r>
              <a:rPr lang="ru-RU" altLang="ru-RU" noProof="0" smtClean="0"/>
              <a:t>Четвертый уровень</a:t>
            </a:r>
          </a:p>
          <a:p>
            <a:pPr lvl="4"/>
            <a:r>
              <a:rPr lang="ru-RU" altLang="ru-RU" noProof="0" smtClean="0"/>
              <a:t>Пятый уровень</a:t>
            </a:r>
          </a:p>
        </p:txBody>
      </p:sp>
      <p:sp>
        <p:nvSpPr>
          <p:cNvPr id="96262"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ru-RU" altLang="ru-RU"/>
          </a:p>
        </p:txBody>
      </p:sp>
      <p:sp>
        <p:nvSpPr>
          <p:cNvPr id="96263"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069D0575-26C3-4538-9BF4-AED1E90C05EA}" type="slidenum">
              <a:rPr lang="ru-RU" altLang="ru-RU"/>
              <a:pPr>
                <a:defRPr/>
              </a:pPr>
              <a:t>‹#›</a:t>
            </a:fld>
            <a:endParaRPr lang="ru-RU" alt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mn-ea"/>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mn-ea"/>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a:miter lim="800000"/>
            <a:headEnd/>
            <a:tailEnd/>
          </a:ln>
        </p:spPr>
        <p:txBody>
          <a:bodyPr/>
          <a:lstStyle/>
          <a:p>
            <a:fld id="{E7920471-0BCA-4581-9528-38CC5A8CAC02}" type="slidenum">
              <a:rPr lang="ru-RU" altLang="ru-RU"/>
              <a:pPr/>
              <a:t>2</a:t>
            </a:fld>
            <a:endParaRPr lang="ru-RU" altLang="ru-RU"/>
          </a:p>
        </p:txBody>
      </p:sp>
      <p:sp>
        <p:nvSpPr>
          <p:cNvPr id="32771" name="Rectangle 2"/>
          <p:cNvSpPr>
            <a:spLocks noGrp="1" noRot="1" noChangeAspect="1" noChangeArrowheads="1" noTextEdit="1"/>
          </p:cNvSpPr>
          <p:nvPr>
            <p:ph type="sldImg"/>
          </p:nvPr>
        </p:nvSpPr>
        <p:spPr>
          <a:ln/>
        </p:spPr>
      </p:sp>
      <p:sp>
        <p:nvSpPr>
          <p:cNvPr id="32772" name="Rectangle 3"/>
          <p:cNvSpPr>
            <a:spLocks noGrp="1" noChangeArrowheads="1"/>
          </p:cNvSpPr>
          <p:nvPr>
            <p:ph type="body" idx="1"/>
          </p:nvPr>
        </p:nvSpPr>
        <p:spPr>
          <a:noFill/>
        </p:spPr>
        <p:txBody>
          <a:bodyPr/>
          <a:lstStyle/>
          <a:p>
            <a:pPr eaLnBrk="1" hangingPunct="1"/>
            <a:r>
              <a:rPr lang="ru-RU" altLang="ru-RU" smtClean="0"/>
              <a:t>Слово сайт утвердилось в русской интернетовской терминологии сравнительно недавно. Раньше, в 1995-96 годах, в том же значении применялись сочетания «страница </a:t>
            </a:r>
            <a:r>
              <a:rPr lang="en-US" altLang="ru-RU" smtClean="0"/>
              <a:t>WWW</a:t>
            </a:r>
            <a:r>
              <a:rPr lang="ru-RU" altLang="ru-RU" smtClean="0"/>
              <a:t>», «узел </a:t>
            </a:r>
            <a:r>
              <a:rPr lang="en-US" altLang="ru-RU" smtClean="0"/>
              <a:t>WWW</a:t>
            </a:r>
            <a:r>
              <a:rPr lang="ru-RU" altLang="ru-RU" smtClean="0"/>
              <a:t>», «сервер</a:t>
            </a:r>
            <a:r>
              <a:rPr lang="en-US" altLang="ru-RU" smtClean="0"/>
              <a:t> WWW</a:t>
            </a:r>
            <a:r>
              <a:rPr lang="ru-RU" altLang="ru-RU" smtClean="0"/>
              <a:t>».</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a:noFill/>
          <a:ln>
            <a:miter lim="800000"/>
            <a:headEnd/>
            <a:tailEnd/>
          </a:ln>
        </p:spPr>
        <p:txBody>
          <a:bodyPr/>
          <a:lstStyle/>
          <a:p>
            <a:fld id="{6A370861-43AA-4831-AA3A-D84383F4DD00}" type="slidenum">
              <a:rPr lang="ru-RU" altLang="ru-RU"/>
              <a:pPr/>
              <a:t>18</a:t>
            </a:fld>
            <a:endParaRPr lang="ru-RU" altLang="ru-RU"/>
          </a:p>
        </p:txBody>
      </p:sp>
      <p:sp>
        <p:nvSpPr>
          <p:cNvPr id="41987" name="Rectangle 2"/>
          <p:cNvSpPr>
            <a:spLocks noGrp="1" noRot="1" noChangeAspect="1" noChangeArrowheads="1" noTextEdit="1"/>
          </p:cNvSpPr>
          <p:nvPr>
            <p:ph type="sldImg"/>
          </p:nvPr>
        </p:nvSpPr>
        <p:spPr>
          <a:ln/>
        </p:spPr>
      </p:sp>
      <p:sp>
        <p:nvSpPr>
          <p:cNvPr id="41988" name="Rectangle 3"/>
          <p:cNvSpPr>
            <a:spLocks noGrp="1" noChangeArrowheads="1"/>
          </p:cNvSpPr>
          <p:nvPr>
            <p:ph type="body" idx="1"/>
          </p:nvPr>
        </p:nvSpPr>
        <p:spPr>
          <a:noFill/>
        </p:spPr>
        <p:txBody>
          <a:bodyPr/>
          <a:lstStyle/>
          <a:p>
            <a:pPr eaLnBrk="1" hangingPunct="1"/>
            <a:r>
              <a:rPr lang="ru-RU" altLang="ru-RU" smtClean="0"/>
              <a:t>Относительная важность первой страницы сайта – той самой, чей </a:t>
            </a:r>
            <a:r>
              <a:rPr lang="en-US" altLang="ru-RU" smtClean="0"/>
              <a:t>URL</a:t>
            </a:r>
            <a:r>
              <a:rPr lang="ru-RU" altLang="ru-RU" smtClean="0"/>
              <a:t> считается адресов самого сайта, - далеко превосходит значение, скажем титульного листа или оглавления книги.</a:t>
            </a:r>
          </a:p>
          <a:p>
            <a:pPr eaLnBrk="1" hangingPunct="1"/>
            <a:r>
              <a:rPr lang="ru-RU" altLang="ru-RU" smtClean="0">
                <a:cs typeface="Times New Roman" pitchFamily="18" charset="0"/>
              </a:rPr>
              <a:t>Главное назначение начальной страницы заключается в том, чтобы поведать пользователям о данной компании, о преимуществах ее </a:t>
            </a:r>
            <a:r>
              <a:rPr lang="en-US" altLang="ru-RU" smtClean="0">
                <a:cs typeface="Times New Roman" pitchFamily="18" charset="0"/>
              </a:rPr>
              <a:t>web</a:t>
            </a:r>
            <a:r>
              <a:rPr lang="ru-RU" altLang="ru-RU" smtClean="0">
                <a:cs typeface="Times New Roman" pitchFamily="18" charset="0"/>
              </a:rPr>
              <a:t>-ресурса перед остальными ресурсами Интернет и о его ценности в мире информации. Исходя из опыта пользователей, домашнюю страницу можно сравнить с целым рядом хорошо знакомых вещей. Каждое из этих сравнений имеет право на жизнь, поскольку домашняя страница выполняет множество функций. </a:t>
            </a:r>
          </a:p>
          <a:p>
            <a:pPr eaLnBrk="1" hangingPunct="1">
              <a:buFontTx/>
              <a:buChar char="•"/>
            </a:pPr>
            <a:r>
              <a:rPr lang="ru-RU" altLang="ru-RU" i="1" smtClean="0"/>
              <a:t>Обложка журнала</a:t>
            </a:r>
            <a:r>
              <a:rPr lang="ru-RU" altLang="ru-RU" smtClean="0"/>
              <a:t>: краткий обзор содержимого, стилей оформления, иллюстраций и т.п.</a:t>
            </a:r>
          </a:p>
          <a:p>
            <a:pPr eaLnBrk="1" hangingPunct="1">
              <a:buFontTx/>
              <a:buChar char="•"/>
            </a:pPr>
            <a:r>
              <a:rPr lang="ru-RU" altLang="ru-RU" i="1" smtClean="0"/>
              <a:t>Ваше лицо в мире</a:t>
            </a:r>
            <a:r>
              <a:rPr lang="ru-RU" altLang="ru-RU" smtClean="0"/>
              <a:t>. Первое впечатление можно произвести лишь однажды!</a:t>
            </a:r>
          </a:p>
          <a:p>
            <a:pPr eaLnBrk="1" hangingPunct="1">
              <a:buFontTx/>
              <a:buChar char="•"/>
            </a:pPr>
            <a:r>
              <a:rPr lang="ru-RU" altLang="ru-RU" i="1" smtClean="0"/>
              <a:t>Произведение искусства</a:t>
            </a:r>
            <a:r>
              <a:rPr lang="ru-RU" altLang="ru-RU" smtClean="0"/>
              <a:t>. Домашняя страница – это всего лишь старт на пути пользователей к истинному предназначению узла. В вопросах дизайна начальной страницы основное внимание следует уделять взаимодействию с пользователями, а не ее внешнему виду.</a:t>
            </a:r>
          </a:p>
          <a:p>
            <a:pPr eaLnBrk="1" hangingPunct="1">
              <a:buFontTx/>
              <a:buChar char="•"/>
            </a:pPr>
            <a:r>
              <a:rPr lang="ru-RU" altLang="ru-RU" i="1" smtClean="0"/>
              <a:t>Фойе здания</a:t>
            </a:r>
            <a:r>
              <a:rPr lang="ru-RU" altLang="ru-RU" smtClean="0"/>
              <a:t>. Домашняя страница – это точка входа на сайт и помогает его посетителям выбрать дальнейшее направление движения. Вот почему каждая домашняя страница должна обладать развитой системой знаков. </a:t>
            </a:r>
          </a:p>
          <a:p>
            <a:pPr eaLnBrk="1" hangingPunct="1">
              <a:buFontTx/>
              <a:buChar char="•"/>
            </a:pPr>
            <a:r>
              <a:rPr lang="ru-RU" altLang="ru-RU" i="1" smtClean="0"/>
              <a:t>Консьерж</a:t>
            </a:r>
            <a:r>
              <a:rPr lang="en-US" altLang="ru-RU" i="1" smtClean="0"/>
              <a:t>/</a:t>
            </a:r>
            <a:r>
              <a:rPr lang="ru-RU" altLang="ru-RU" i="1" smtClean="0"/>
              <a:t>клерк в приемной</a:t>
            </a:r>
            <a:r>
              <a:rPr lang="ru-RU" altLang="ru-RU" smtClean="0"/>
              <a:t>.</a:t>
            </a:r>
            <a:r>
              <a:rPr lang="ru-RU" altLang="ru-RU" i="1" smtClean="0"/>
              <a:t> </a:t>
            </a:r>
            <a:endParaRPr lang="ru-RU" altLang="ru-RU" smtClean="0"/>
          </a:p>
          <a:p>
            <a:pPr eaLnBrk="1" hangingPunct="1">
              <a:buFontTx/>
              <a:buChar char="•"/>
            </a:pPr>
            <a:r>
              <a:rPr lang="ru-RU" altLang="ru-RU" i="1" smtClean="0"/>
              <a:t>Оглавление книги</a:t>
            </a:r>
            <a:r>
              <a:rPr lang="ru-RU" altLang="ru-RU" smtClean="0"/>
              <a:t>. При оформлении содержания книги основное внимание уделяется созданию ее иерархической структуры и обеспечению возможностей быстрого перехода в нужную точку. Это сравнение наиболее точно соответствует механизму работы гиперссылок, который является основой функционирования Интренет.</a:t>
            </a:r>
          </a:p>
          <a:p>
            <a:pPr eaLnBrk="1" hangingPunct="1">
              <a:buFontTx/>
              <a:buChar char="•"/>
            </a:pPr>
            <a:r>
              <a:rPr lang="ru-RU" altLang="ru-RU" i="1" smtClean="0"/>
              <a:t>Первая страница газеты</a:t>
            </a:r>
            <a:r>
              <a:rPr lang="ru-RU" altLang="ru-RU" smtClean="0"/>
              <a:t>.</a:t>
            </a:r>
            <a:r>
              <a:rPr lang="ru-RU" altLang="ru-RU" i="1" smtClean="0"/>
              <a:t> </a:t>
            </a:r>
            <a:r>
              <a:rPr lang="ru-RU" altLang="ru-RU" smtClean="0"/>
              <a:t>Первая страница газеты представляет собой сжатый обзор наиболее важных новостей данного выпуска.</a:t>
            </a:r>
          </a:p>
          <a:p>
            <a:pPr eaLnBrk="1" hangingPunct="1">
              <a:buFontTx/>
              <a:buChar char="•"/>
            </a:pPr>
            <a:r>
              <a:rPr lang="ru-RU" altLang="ru-RU" i="1" smtClean="0"/>
              <a:t>Рекламный буклет</a:t>
            </a:r>
            <a:r>
              <a:rPr lang="ru-RU" altLang="ru-RU" smtClean="0"/>
              <a:t>. Домашняя страница должна вдохновлять посетителей на дальнейшее изучение сайта. </a:t>
            </a:r>
          </a:p>
          <a:p>
            <a:pPr eaLnBrk="1" hangingPunct="1"/>
            <a:r>
              <a:rPr lang="ru-RU" altLang="ru-RU" smtClean="0">
                <a:cs typeface="Times New Roman" pitchFamily="18" charset="0"/>
              </a:rPr>
              <a:t>Неопытных пользователей крайне угнетают страницы, с которыми им не совсем понятно как работать. В подобных ситуациях некоторые теряются и начинают винить себя. Они просто уйдут с такого сайта на более гостеприимный. </a:t>
            </a:r>
          </a:p>
          <a:p>
            <a:pPr eaLnBrk="1" hangingPunct="1"/>
            <a:r>
              <a:rPr lang="ru-RU" altLang="ru-RU" smtClean="0"/>
              <a:t>Конечно же, стиль оформления первой страницы должен соответствовать стилю всего сайта и даже, в каком-то смысле, доводить этот стиль до его логического завершения.</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a:noFill/>
          <a:ln>
            <a:miter lim="800000"/>
            <a:headEnd/>
            <a:tailEnd/>
          </a:ln>
        </p:spPr>
        <p:txBody>
          <a:bodyPr/>
          <a:lstStyle/>
          <a:p>
            <a:fld id="{7D0D9935-CDFF-4803-884C-14622CD0E18A}" type="slidenum">
              <a:rPr lang="ru-RU" altLang="ru-RU"/>
              <a:pPr/>
              <a:t>19</a:t>
            </a:fld>
            <a:endParaRPr lang="ru-RU" altLang="ru-RU"/>
          </a:p>
        </p:txBody>
      </p:sp>
      <p:sp>
        <p:nvSpPr>
          <p:cNvPr id="43011" name="Rectangle 2"/>
          <p:cNvSpPr>
            <a:spLocks noGrp="1" noRot="1" noChangeAspect="1" noChangeArrowheads="1" noTextEdit="1"/>
          </p:cNvSpPr>
          <p:nvPr>
            <p:ph type="sldImg"/>
          </p:nvPr>
        </p:nvSpPr>
        <p:spPr>
          <a:ln/>
        </p:spPr>
      </p:sp>
      <p:sp>
        <p:nvSpPr>
          <p:cNvPr id="43012" name="Rectangle 3"/>
          <p:cNvSpPr>
            <a:spLocks noGrp="1" noChangeArrowheads="1"/>
          </p:cNvSpPr>
          <p:nvPr>
            <p:ph type="body" idx="1"/>
          </p:nvPr>
        </p:nvSpPr>
        <p:spPr>
          <a:noFill/>
        </p:spPr>
        <p:txBody>
          <a:bodyPr/>
          <a:lstStyle/>
          <a:p>
            <a:pPr marL="228600" indent="-228600" eaLnBrk="1" hangingPunct="1"/>
            <a:r>
              <a:rPr lang="ru-RU" altLang="ru-RU" b="1" smtClean="0"/>
              <a:t>Назначение </a:t>
            </a:r>
            <a:r>
              <a:rPr lang="en-US" altLang="ru-RU" b="1" smtClean="0"/>
              <a:t>web</a:t>
            </a:r>
            <a:r>
              <a:rPr lang="ru-RU" altLang="ru-RU" b="1" smtClean="0"/>
              <a:t>-узла</a:t>
            </a:r>
          </a:p>
          <a:p>
            <a:pPr marL="228600" indent="-228600" eaLnBrk="1" hangingPunct="1">
              <a:buFontTx/>
              <a:buAutoNum type="arabicPeriod"/>
            </a:pPr>
            <a:r>
              <a:rPr lang="ru-RU" altLang="ru-RU" smtClean="0"/>
              <a:t>Название и логотип должны иметь подходящий размер и располагаться в заметном месте страницы. Как показывает практика, для языков, читающихся слева на право, наилучшим вариантом для размещения названия и логотипа обычно является верхний левый угол страницы.</a:t>
            </a:r>
          </a:p>
          <a:p>
            <a:pPr marL="228600" indent="-228600" eaLnBrk="1" hangingPunct="1">
              <a:buFontTx/>
              <a:buAutoNum type="arabicPeriod"/>
            </a:pPr>
            <a:r>
              <a:rPr lang="ru-RU" altLang="ru-RU" smtClean="0"/>
              <a:t>Подчеркните особенности вашего </a:t>
            </a:r>
            <a:r>
              <a:rPr lang="en-US" altLang="ru-RU" smtClean="0"/>
              <a:t>web</a:t>
            </a:r>
            <a:r>
              <a:rPr lang="ru-RU" altLang="ru-RU" smtClean="0"/>
              <a:t>-сайта, ценные с точки зрения пользователей, а также отличия от основных конкурентов.</a:t>
            </a:r>
          </a:p>
          <a:p>
            <a:pPr marL="228600" indent="-228600" eaLnBrk="1" hangingPunct="1">
              <a:buFontTx/>
              <a:buAutoNum type="arabicPeriod"/>
            </a:pPr>
            <a:r>
              <a:rPr lang="ru-RU" altLang="ru-RU" smtClean="0"/>
              <a:t>Четко выделите первостепенные задачи </a:t>
            </a:r>
            <a:r>
              <a:rPr lang="en-US" altLang="ru-RU" smtClean="0"/>
              <a:t>web</a:t>
            </a:r>
            <a:r>
              <a:rPr lang="ru-RU" altLang="ru-RU" smtClean="0"/>
              <a:t>-узла, чтобы, попав на домашнюю страницу, посетитель сразу понимал, с чего ему следует начинать. Количество ключевых задач должно быть небольшим (от одной до четырех), а область страницы вокруг них незаполненной.</a:t>
            </a:r>
          </a:p>
          <a:p>
            <a:pPr marL="228600" indent="-228600" eaLnBrk="1" hangingPunct="1">
              <a:buFontTx/>
              <a:buAutoNum type="arabicPeriod"/>
            </a:pPr>
            <a:r>
              <a:rPr lang="ru-RU" altLang="ru-RU" smtClean="0"/>
              <a:t>У </a:t>
            </a:r>
            <a:r>
              <a:rPr lang="en-US" altLang="ru-RU" smtClean="0"/>
              <a:t>web</a:t>
            </a:r>
            <a:r>
              <a:rPr lang="ru-RU" altLang="ru-RU" smtClean="0"/>
              <a:t>-узла должна быть только одна «официальная» стартовая страница.</a:t>
            </a:r>
          </a:p>
          <a:p>
            <a:pPr marL="228600" indent="-228600" eaLnBrk="1" hangingPunct="1">
              <a:buFontTx/>
              <a:buAutoNum type="arabicPeriod"/>
            </a:pPr>
            <a:r>
              <a:rPr lang="ru-RU" altLang="ru-RU" smtClean="0"/>
              <a:t>Добавьте к домашней странице ссылку «Как с нами связаться» или «Как нас найти», где будет храниться  адрес, телефоны, адрес электронной почты, имя директора.</a:t>
            </a:r>
          </a:p>
          <a:p>
            <a:pPr marL="228600" indent="-228600" eaLnBrk="1" hangingPunct="1"/>
            <a:r>
              <a:rPr lang="ru-RU" altLang="ru-RU" b="1" smtClean="0"/>
              <a:t>Навигация</a:t>
            </a:r>
          </a:p>
          <a:p>
            <a:pPr marL="228600" indent="-228600" eaLnBrk="1" hangingPunct="1">
              <a:buFontTx/>
              <a:buAutoNum type="arabicPeriod"/>
            </a:pPr>
            <a:r>
              <a:rPr lang="ru-RU" altLang="ru-RU" smtClean="0"/>
              <a:t>Главная панель навигации должна находиться в заметном месте страницы.</a:t>
            </a:r>
          </a:p>
          <a:p>
            <a:pPr marL="228600" indent="-228600" eaLnBrk="1" hangingPunct="1">
              <a:buFontTx/>
              <a:buAutoNum type="arabicPeriod"/>
            </a:pPr>
            <a:r>
              <a:rPr lang="ru-RU" altLang="ru-RU" smtClean="0"/>
              <a:t>Сгруппируйте элементы области навигации так, чтобы подобные элементы находились рядом друг с другом.</a:t>
            </a:r>
          </a:p>
          <a:p>
            <a:pPr marL="228600" indent="-228600" eaLnBrk="1" hangingPunct="1">
              <a:buFontTx/>
              <a:buAutoNum type="arabicPeriod"/>
            </a:pPr>
            <a:r>
              <a:rPr lang="ru-RU" altLang="ru-RU" smtClean="0"/>
              <a:t>Не создавайте сразу несколько областей навигации, назначение которых повторяет друг друга.</a:t>
            </a:r>
          </a:p>
          <a:p>
            <a:pPr marL="228600" indent="-228600" eaLnBrk="1" hangingPunct="1"/>
            <a:endParaRPr lang="ru-RU" altLang="ru-RU"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miter lim="800000"/>
            <a:headEnd/>
            <a:tailEnd/>
          </a:ln>
        </p:spPr>
        <p:txBody>
          <a:bodyPr/>
          <a:lstStyle/>
          <a:p>
            <a:fld id="{B4625531-5F81-492A-AD0A-2833DF1B648F}" type="slidenum">
              <a:rPr lang="ru-RU" altLang="ru-RU"/>
              <a:pPr/>
              <a:t>22</a:t>
            </a:fld>
            <a:endParaRPr lang="ru-RU" altLang="ru-RU"/>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p:spPr>
        <p:txBody>
          <a:bodyPr/>
          <a:lstStyle/>
          <a:p>
            <a:pPr marL="228600" indent="-228600" eaLnBrk="1" hangingPunct="1"/>
            <a:r>
              <a:rPr lang="ru-RU" altLang="ru-RU" b="1" smtClean="0"/>
              <a:t>Ссылки</a:t>
            </a:r>
            <a:r>
              <a:rPr lang="ru-RU" altLang="ru-RU" smtClean="0"/>
              <a:t>. Очевидно, возможность связывать документы паутиной взаимных ссылок – первое и главное отличие Интернета от всех других средств распространения информации. В гипертекстовом аспекте </a:t>
            </a:r>
            <a:r>
              <a:rPr lang="en-US" altLang="ru-RU" smtClean="0"/>
              <a:t>WWW</a:t>
            </a:r>
            <a:r>
              <a:rPr lang="ru-RU" altLang="ru-RU" smtClean="0"/>
              <a:t>новичков больше всего поражает не сама возможность ссылаться куда угодно, а тот факт, что для создания ссылки от владельца документа назначения не требуется ровным счетом ничего. Владелец документа вообще не знает, что на него поставлена ссылка.</a:t>
            </a:r>
          </a:p>
          <a:p>
            <a:pPr marL="228600" indent="-228600" eaLnBrk="1" hangingPunct="1">
              <a:buFontTx/>
              <a:buAutoNum type="arabicPeriod"/>
            </a:pPr>
            <a:r>
              <a:rPr lang="ru-RU" altLang="ru-RU" smtClean="0"/>
              <a:t>Названия ссылок должны отличатся друг от друга, и быть удобочитаемыми. Название начинайте со слова, несущего смысловую нагрузку, поскольку в поиске нужной ссылки пользователи зачастую обращают внимание на первые пару слов.</a:t>
            </a:r>
          </a:p>
          <a:p>
            <a:pPr marL="228600" indent="-228600" eaLnBrk="1" hangingPunct="1">
              <a:buFontTx/>
              <a:buAutoNum type="arabicPeriod"/>
            </a:pPr>
            <a:r>
              <a:rPr lang="ru-RU" altLang="ru-RU" smtClean="0"/>
              <a:t>Не используйте в названиях ссылок инструкции общего характера, как, например «щелкните здесь».</a:t>
            </a:r>
          </a:p>
          <a:p>
            <a:pPr marL="228600" indent="-228600" eaLnBrk="1" hangingPunct="1">
              <a:buFontTx/>
              <a:buAutoNum type="arabicPeriod"/>
            </a:pPr>
            <a:r>
              <a:rPr lang="ru-RU" altLang="ru-RU" smtClean="0"/>
              <a:t>Цвета просмотренных и непросмотренных ссылок должны отличаться.</a:t>
            </a:r>
          </a:p>
          <a:p>
            <a:pPr marL="228600" indent="-228600" eaLnBrk="1" hangingPunct="1">
              <a:buFontTx/>
              <a:buAutoNum type="arabicPeriod"/>
            </a:pPr>
            <a:r>
              <a:rPr lang="ru-RU" altLang="ru-RU" smtClean="0"/>
              <a:t>В названии ссылки не употребляйте само слово ссылка.</a:t>
            </a:r>
          </a:p>
          <a:p>
            <a:pPr marL="228600" indent="-228600" eaLnBrk="1" hangingPunct="1">
              <a:buFontTx/>
              <a:buAutoNum type="arabicPeriod"/>
            </a:pPr>
            <a:r>
              <a:rPr lang="ru-RU" altLang="ru-RU" smtClean="0"/>
              <a:t>Если функция ссылки отличается от обыкновенного перехода на другую страницу и состоит, скажем, в загрузке </a:t>
            </a:r>
            <a:r>
              <a:rPr lang="en-US" altLang="ru-RU" smtClean="0"/>
              <a:t>pdf</a:t>
            </a:r>
            <a:r>
              <a:rPr lang="ru-RU" altLang="ru-RU" smtClean="0"/>
              <a:t>-файла, отправке электронного сообщения, запуске какого-нибудь приложения, об этом должно быть сказано явно.</a:t>
            </a:r>
          </a:p>
          <a:p>
            <a:pPr marL="228600" indent="-228600" eaLnBrk="1" hangingPunct="1">
              <a:buFontTx/>
              <a:buAutoNum type="arabicPeriod"/>
            </a:pPr>
            <a:endParaRPr lang="ru-RU" altLang="ru-RU" smtClean="0"/>
          </a:p>
          <a:p>
            <a:pPr marL="228600" indent="-228600" eaLnBrk="1" hangingPunct="1">
              <a:buFontTx/>
              <a:buAutoNum type="arabicPeriod"/>
            </a:pPr>
            <a:endParaRPr lang="ru-RU" altLang="ru-RU"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miter lim="800000"/>
            <a:headEnd/>
            <a:tailEnd/>
          </a:ln>
        </p:spPr>
        <p:txBody>
          <a:bodyPr/>
          <a:lstStyle/>
          <a:p>
            <a:fld id="{72D90142-2A17-4D35-AE17-2090782F5589}" type="slidenum">
              <a:rPr lang="ru-RU" altLang="ru-RU"/>
              <a:pPr/>
              <a:t>23</a:t>
            </a:fld>
            <a:endParaRPr lang="ru-RU" altLang="ru-RU"/>
          </a:p>
        </p:txBody>
      </p:sp>
      <p:sp>
        <p:nvSpPr>
          <p:cNvPr id="45059" name="Rectangle 2"/>
          <p:cNvSpPr>
            <a:spLocks noGrp="1" noRot="1" noChangeAspect="1" noChangeArrowheads="1" noTextEdit="1"/>
          </p:cNvSpPr>
          <p:nvPr>
            <p:ph type="sldImg"/>
          </p:nvPr>
        </p:nvSpPr>
        <p:spPr>
          <a:ln/>
        </p:spPr>
      </p:sp>
      <p:sp>
        <p:nvSpPr>
          <p:cNvPr id="45060" name="Rectangle 3"/>
          <p:cNvSpPr>
            <a:spLocks noGrp="1" noChangeArrowheads="1"/>
          </p:cNvSpPr>
          <p:nvPr>
            <p:ph type="body" idx="1"/>
          </p:nvPr>
        </p:nvSpPr>
        <p:spPr>
          <a:noFill/>
        </p:spPr>
        <p:txBody>
          <a:bodyPr/>
          <a:lstStyle/>
          <a:p>
            <a:pPr eaLnBrk="1" hangingPunct="1"/>
            <a:r>
              <a:rPr lang="ru-RU" altLang="ru-RU" b="1" smtClean="0"/>
              <a:t>Формы.</a:t>
            </a:r>
            <a:r>
              <a:rPr lang="ru-RU" altLang="ru-RU" smtClean="0"/>
              <a:t> Еще одно принципиальное отличие интерактивных </a:t>
            </a:r>
            <a:r>
              <a:rPr lang="en-US" altLang="ru-RU" smtClean="0"/>
              <a:t>HTML</a:t>
            </a:r>
            <a:r>
              <a:rPr lang="ru-RU" altLang="ru-RU" smtClean="0"/>
              <a:t>-документов от документов бумажных. Набор форм включает в себя поля для ввода текста (однострочные и многострочные), флажки, переключатели, выпадающие списки с прокруткой и кнопки. </a:t>
            </a:r>
          </a:p>
          <a:p>
            <a:pPr eaLnBrk="1" hangingPunct="1"/>
            <a:r>
              <a:rPr lang="ru-RU" altLang="ru-RU" b="1" smtClean="0"/>
              <a:t>Таблицы. </a:t>
            </a:r>
            <a:r>
              <a:rPr lang="ru-RU" altLang="ru-RU" smtClean="0"/>
              <a:t>Для текстовой части документа таблицы – единственный инструмент, позволяющий установить произвольную ширину полей, ширину колонки текста, а также верстать текст в несколько колонок.</a:t>
            </a:r>
          </a:p>
          <a:p>
            <a:pPr eaLnBrk="1" hangingPunct="1"/>
            <a:r>
              <a:rPr lang="ru-RU" altLang="ru-RU" smtClean="0"/>
              <a:t>С графическими вставками таблицы используются чаще всего для составления сложных композиций.</a:t>
            </a:r>
            <a:endParaRPr lang="ru-RU" altLang="ru-RU" b="1" smtClean="0"/>
          </a:p>
          <a:p>
            <a:pPr eaLnBrk="1" hangingPunct="1"/>
            <a:r>
              <a:rPr lang="ru-RU" altLang="ru-RU" b="1" smtClean="0"/>
              <a:t>Фреймы.</a:t>
            </a:r>
            <a:r>
              <a:rPr lang="ru-RU" altLang="ru-RU" smtClean="0"/>
              <a:t> Нелинейность информационного пространства сайта иногда находит свое видимое выражение в использовании фреймов. Это разновидность древовидной структуры, в которой корневой документ сам по себе не виден – он лишь разделяет окно на фреймы, задает их размеры и указывает адреса документов для первоначальной загрузке в каждый фрейм. </a:t>
            </a:r>
          </a:p>
          <a:p>
            <a:pPr eaLnBrk="1" hangingPunct="1"/>
            <a:r>
              <a:rPr lang="ru-RU" altLang="ru-RU" smtClean="0"/>
              <a:t>Преимущества: 1) экономия в объеме пересылаемых файлов. 2) возможность проматывать материал только одного фрейма, имея перед глазами содержимое других. 3) жесткий дизайн. </a:t>
            </a:r>
          </a:p>
          <a:p>
            <a:pPr eaLnBrk="1" hangingPunct="1"/>
            <a:r>
              <a:rPr lang="ru-RU" altLang="ru-RU" smtClean="0"/>
              <a:t>Недостатки: 1) невидимость для многих поисковых роботов. 2) громоздкий непонятный дизайн.</a:t>
            </a:r>
            <a:endParaRPr lang="ru-RU" altLang="ru-RU" b="1"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miter lim="800000"/>
            <a:headEnd/>
            <a:tailEnd/>
          </a:ln>
        </p:spPr>
        <p:txBody>
          <a:bodyPr/>
          <a:lstStyle/>
          <a:p>
            <a:fld id="{23576ACE-3708-4675-B259-37B174522F3D}" type="slidenum">
              <a:rPr lang="ru-RU" altLang="ru-RU"/>
              <a:pPr/>
              <a:t>28</a:t>
            </a:fld>
            <a:endParaRPr lang="ru-RU" altLang="ru-RU"/>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p:spPr>
        <p:txBody>
          <a:bodyPr/>
          <a:lstStyle/>
          <a:p>
            <a:pPr eaLnBrk="1" hangingPunct="1"/>
            <a:r>
              <a:rPr lang="ru-RU" altLang="ru-RU" smtClean="0"/>
              <a:t>Кроме ограничений технологических и дизайнерских, при оформлении текста на странице нужно учитывать многочисленные типографские традиции, сложившиеся задолго до появления компьютеров.</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a:noFill/>
          <a:ln>
            <a:miter lim="800000"/>
            <a:headEnd/>
            <a:tailEnd/>
          </a:ln>
        </p:spPr>
        <p:txBody>
          <a:bodyPr/>
          <a:lstStyle/>
          <a:p>
            <a:fld id="{FA4D5CD9-09F1-40B1-A066-6D4A488E9CFB}" type="slidenum">
              <a:rPr lang="ru-RU" altLang="ru-RU"/>
              <a:pPr/>
              <a:t>4</a:t>
            </a:fld>
            <a:endParaRPr lang="ru-RU" altLang="ru-RU"/>
          </a:p>
        </p:txBody>
      </p:sp>
      <p:sp>
        <p:nvSpPr>
          <p:cNvPr id="33795" name="Rectangle 2"/>
          <p:cNvSpPr>
            <a:spLocks noGrp="1" noRot="1" noChangeAspect="1" noChangeArrowheads="1" noTextEdit="1"/>
          </p:cNvSpPr>
          <p:nvPr>
            <p:ph type="sldImg"/>
          </p:nvPr>
        </p:nvSpPr>
        <p:spPr>
          <a:ln/>
        </p:spPr>
      </p:sp>
      <p:sp>
        <p:nvSpPr>
          <p:cNvPr id="33796" name="Rectangle 3"/>
          <p:cNvSpPr>
            <a:spLocks noGrp="1" noChangeArrowheads="1"/>
          </p:cNvSpPr>
          <p:nvPr>
            <p:ph type="body" idx="1"/>
          </p:nvPr>
        </p:nvSpPr>
        <p:spPr>
          <a:noFill/>
        </p:spPr>
        <p:txBody>
          <a:bodyPr/>
          <a:lstStyle/>
          <a:p>
            <a:pPr eaLnBrk="1" hangingPunct="1"/>
            <a:r>
              <a:rPr lang="ru-RU" altLang="ru-RU" smtClean="0"/>
              <a:t>Текстовая часть </a:t>
            </a:r>
            <a:r>
              <a:rPr lang="en-US" altLang="ru-RU" smtClean="0"/>
              <a:t>web</a:t>
            </a:r>
            <a:r>
              <a:rPr lang="ru-RU" altLang="ru-RU" smtClean="0"/>
              <a:t>-страницы теснейшим образом переплетена с управляющими конструкциями </a:t>
            </a:r>
            <a:r>
              <a:rPr lang="en-US" altLang="ru-RU" smtClean="0"/>
              <a:t>HTML</a:t>
            </a:r>
            <a:r>
              <a:rPr lang="ru-RU" altLang="ru-RU" smtClean="0"/>
              <a:t>, невидимыми сами по себе, но определяющими внешний вид и размещение всех остальных элементов страницы. Таким образом, в первую очередь </a:t>
            </a:r>
            <a:r>
              <a:rPr lang="en-US" altLang="ru-RU" smtClean="0"/>
              <a:t>HTML</a:t>
            </a:r>
            <a:r>
              <a:rPr lang="ru-RU" altLang="ru-RU" smtClean="0"/>
              <a:t> выполняет роль «скелета» страницы и сайта в целом – не </a:t>
            </a:r>
            <a:r>
              <a:rPr lang="en-US" altLang="ru-RU" smtClean="0"/>
              <a:t>HTML</a:t>
            </a:r>
            <a:r>
              <a:rPr lang="ru-RU" altLang="ru-RU" smtClean="0"/>
              <a:t>-разметку нанизывают текст, изображения, ссылки, интерактивные элементы и вообще все, что только можно отобразить в окне браузера. Лишь «по совместительству» </a:t>
            </a:r>
            <a:r>
              <a:rPr lang="en-US" altLang="ru-RU" smtClean="0"/>
              <a:t>HTML</a:t>
            </a:r>
            <a:r>
              <a:rPr lang="ru-RU" altLang="ru-RU" smtClean="0"/>
              <a:t>-файл содержит в себе еще и собственно текстовую часть страницы.</a:t>
            </a:r>
          </a:p>
          <a:p>
            <a:pPr eaLnBrk="1" hangingPunct="1"/>
            <a:r>
              <a:rPr lang="ru-RU" altLang="ru-RU" smtClean="0"/>
              <a:t>Изучение любого компьютерного языка программирования начинается со знакомства с его основными строительными блоками – операторами, выражениями, переменными. С этой точки зрения язык </a:t>
            </a:r>
            <a:r>
              <a:rPr lang="en-US" altLang="ru-RU" smtClean="0"/>
              <a:t>HTML</a:t>
            </a:r>
            <a:r>
              <a:rPr lang="ru-RU" altLang="ru-RU" smtClean="0"/>
              <a:t> крайне прост, чтобы не сказать примитивен: кроме обычного текста, </a:t>
            </a:r>
            <a:r>
              <a:rPr lang="en-US" altLang="ru-RU" smtClean="0"/>
              <a:t>HTML</a:t>
            </a:r>
            <a:r>
              <a:rPr lang="ru-RU" altLang="ru-RU" smtClean="0"/>
              <a:t>-файл содержит лишь один тип управляющих конструкций, так называемые теги</a:t>
            </a:r>
          </a:p>
          <a:p>
            <a:pPr eaLnBrk="1" hangingPunct="1"/>
            <a:endParaRPr lang="ru-RU" altLang="ru-RU"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a:ln>
            <a:miter lim="800000"/>
            <a:headEnd/>
            <a:tailEnd/>
          </a:ln>
        </p:spPr>
        <p:txBody>
          <a:bodyPr/>
          <a:lstStyle/>
          <a:p>
            <a:fld id="{C5FDCCE1-7BE9-46CA-8C8B-3942BC699797}" type="slidenum">
              <a:rPr lang="ru-RU" altLang="ru-RU"/>
              <a:pPr/>
              <a:t>6</a:t>
            </a:fld>
            <a:endParaRPr lang="ru-RU" altLang="ru-RU"/>
          </a:p>
        </p:txBody>
      </p:sp>
      <p:sp>
        <p:nvSpPr>
          <p:cNvPr id="34819" name="Rectangle 2"/>
          <p:cNvSpPr>
            <a:spLocks noGrp="1" noRot="1" noChangeAspect="1" noChangeArrowheads="1" noTextEdit="1"/>
          </p:cNvSpPr>
          <p:nvPr>
            <p:ph type="sldImg"/>
          </p:nvPr>
        </p:nvSpPr>
        <p:spPr>
          <a:ln/>
        </p:spPr>
      </p:sp>
      <p:sp>
        <p:nvSpPr>
          <p:cNvPr id="34820" name="Rectangle 3"/>
          <p:cNvSpPr>
            <a:spLocks noGrp="1" noChangeArrowheads="1"/>
          </p:cNvSpPr>
          <p:nvPr>
            <p:ph type="body" idx="1"/>
          </p:nvPr>
        </p:nvSpPr>
        <p:spPr>
          <a:noFill/>
        </p:spPr>
        <p:txBody>
          <a:bodyPr/>
          <a:lstStyle/>
          <a:p>
            <a:pPr eaLnBrk="1" hangingPunct="1">
              <a:buFontTx/>
              <a:buChar char="-"/>
            </a:pPr>
            <a:r>
              <a:rPr lang="ru-RU" altLang="ru-RU" smtClean="0"/>
              <a:t>Личные страницы - </a:t>
            </a:r>
            <a:r>
              <a:rPr lang="ru-RU" altLang="ru-RU" sz="1100" smtClean="0"/>
              <a:t>содержат информацию, которой хозяин сайта хочет поделиться с обществом, найти единомышленников и т.д. Самая массовая и непритязательная категория веб-сайтов. Обычно это первая (а чаще всего последняя) проба пера тех жителей Интернета, которых перестала удовлетворять пассивная роль зрителя и читателя.</a:t>
            </a:r>
          </a:p>
          <a:p>
            <a:pPr eaLnBrk="1" hangingPunct="1">
              <a:buFontTx/>
              <a:buChar char="-"/>
            </a:pPr>
            <a:r>
              <a:rPr lang="ru-RU" altLang="ru-RU" sz="1100" smtClean="0"/>
              <a:t>Некоммерческие сайты принадлежат всевозможным объединениям, международным или благотворительным организациям, учебным заведениям и научным центрам. Сайт не приносящий материальной выгоды и не тешащий чьего-то персонального самолюбия, никто не станет создавать без действительной необходимости. Никто не будет пытаться сделать сногсшибательный дизайн. Результатом этого является логичное и последовательное оформление.</a:t>
            </a:r>
          </a:p>
          <a:p>
            <a:pPr eaLnBrk="1" hangingPunct="1">
              <a:buFontTx/>
              <a:buChar char="-"/>
            </a:pPr>
            <a:r>
              <a:rPr lang="ru-RU" altLang="ru-RU" sz="1100" smtClean="0"/>
              <a:t>Коммерческие сайты - сайты, созданные с рекламной и информационной целями, образ фирмы, запоминающийся и привлекательный. Как разновидность коммерческих сайтов особенно интересны сайты самих дизайнерских компаний.</a:t>
            </a:r>
          </a:p>
          <a:p>
            <a:pPr eaLnBrk="1" hangingPunct="1">
              <a:buFontTx/>
              <a:buChar char="-"/>
            </a:pPr>
            <a:r>
              <a:rPr lang="ru-RU" altLang="ru-RU" sz="1100" smtClean="0"/>
              <a:t>Контент-сайты - – основные поставщики пользующейся спросом информации, «генераторы трафика». Они принадлежат обычно либо бескорыстным энтузиастам, либо фирмам, зарабатывающим на баннерной рекламе.</a:t>
            </a:r>
          </a:p>
          <a:p>
            <a:pPr eaLnBrk="1" hangingPunct="1">
              <a:buFontTx/>
              <a:buChar char="-"/>
            </a:pPr>
            <a:endParaRPr lang="ru-RU" altLang="ru-RU" sz="1100" smtClean="0"/>
          </a:p>
          <a:p>
            <a:pPr eaLnBrk="1" hangingPunct="1">
              <a:buFontTx/>
              <a:buChar char="-"/>
            </a:pPr>
            <a:endParaRPr lang="ru-RU" altLang="ru-RU" sz="1100" smtClean="0"/>
          </a:p>
          <a:p>
            <a:pPr eaLnBrk="1" hangingPunct="1"/>
            <a:endParaRPr lang="ru-RU" altLang="ru-RU"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a:noFill/>
          <a:ln>
            <a:miter lim="800000"/>
            <a:headEnd/>
            <a:tailEnd/>
          </a:ln>
        </p:spPr>
        <p:txBody>
          <a:bodyPr/>
          <a:lstStyle/>
          <a:p>
            <a:fld id="{8A52C546-5A36-4704-91E4-5695873C84CB}" type="slidenum">
              <a:rPr lang="ru-RU" altLang="ru-RU"/>
              <a:pPr/>
              <a:t>8</a:t>
            </a:fld>
            <a:endParaRPr lang="ru-RU" altLang="ru-RU"/>
          </a:p>
        </p:txBody>
      </p:sp>
      <p:sp>
        <p:nvSpPr>
          <p:cNvPr id="35843" name="Rectangle 2"/>
          <p:cNvSpPr>
            <a:spLocks noGrp="1" noRot="1" noChangeAspect="1" noChangeArrowheads="1" noTextEdit="1"/>
          </p:cNvSpPr>
          <p:nvPr>
            <p:ph type="sldImg"/>
          </p:nvPr>
        </p:nvSpPr>
        <p:spPr>
          <a:ln/>
        </p:spPr>
      </p:sp>
      <p:sp>
        <p:nvSpPr>
          <p:cNvPr id="35844" name="Rectangle 3"/>
          <p:cNvSpPr>
            <a:spLocks noGrp="1" noChangeArrowheads="1"/>
          </p:cNvSpPr>
          <p:nvPr>
            <p:ph type="body" idx="1"/>
          </p:nvPr>
        </p:nvSpPr>
        <p:spPr>
          <a:noFill/>
        </p:spPr>
        <p:txBody>
          <a:bodyPr/>
          <a:lstStyle/>
          <a:p>
            <a:pPr marL="228600" indent="-228600" eaLnBrk="1" hangingPunct="1">
              <a:buFontTx/>
              <a:buAutoNum type="arabicPeriod"/>
            </a:pPr>
            <a:r>
              <a:rPr lang="ru-RU" altLang="ru-RU" smtClean="0"/>
              <a:t>Определите собственный круг интересов. Откажитесь от всего недостаточно интересного, невнятно сформулированного.</a:t>
            </a:r>
          </a:p>
          <a:p>
            <a:pPr marL="228600" indent="-228600" eaLnBrk="1" hangingPunct="1">
              <a:buFontTx/>
              <a:buAutoNum type="arabicPeriod"/>
            </a:pPr>
            <a:r>
              <a:rPr lang="ru-RU" altLang="ru-RU" smtClean="0"/>
              <a:t> Проведите тематический поиск в сети по составленному вами перечню. Убедитесь, что тема еще полностью не исчерпана.</a:t>
            </a:r>
          </a:p>
          <a:p>
            <a:pPr marL="228600" indent="-228600" eaLnBrk="1" hangingPunct="1">
              <a:buFontTx/>
              <a:buAutoNum type="arabicPeriod"/>
            </a:pPr>
            <a:r>
              <a:rPr lang="ru-RU" altLang="ru-RU" smtClean="0"/>
              <a:t>Четко определите целевую группу потенциальных пользователей ресурса.</a:t>
            </a:r>
          </a:p>
          <a:p>
            <a:pPr marL="228600" indent="-228600" eaLnBrk="1" hangingPunct="1">
              <a:buFontTx/>
              <a:buAutoNum type="arabicPeriod"/>
            </a:pPr>
            <a:r>
              <a:rPr lang="ru-RU" altLang="ru-RU" smtClean="0"/>
              <a:t>Проинспектируйте все доступные сайты по данной теме для выбранной целевой аудитории. Составьте перечень недостатков реализации.</a:t>
            </a:r>
          </a:p>
          <a:p>
            <a:pPr marL="228600" indent="-228600" eaLnBrk="1" hangingPunct="1">
              <a:buFontTx/>
              <a:buAutoNum type="arabicPeriod"/>
            </a:pPr>
            <a:r>
              <a:rPr lang="ru-RU" altLang="ru-RU" smtClean="0"/>
              <a:t>Определите содержание будущего сайта. Формы и технологии реализации. Спланируйте направления последующего сопровождения и развития вашего ресурса.</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a:noFill/>
          <a:ln>
            <a:miter lim="800000"/>
            <a:headEnd/>
            <a:tailEnd/>
          </a:ln>
        </p:spPr>
        <p:txBody>
          <a:bodyPr/>
          <a:lstStyle/>
          <a:p>
            <a:fld id="{3E9681F4-63D5-4E6C-AB32-00C4366798B0}" type="slidenum">
              <a:rPr lang="ru-RU" altLang="ru-RU"/>
              <a:pPr/>
              <a:t>10</a:t>
            </a:fld>
            <a:endParaRPr lang="ru-RU" altLang="ru-RU"/>
          </a:p>
        </p:txBody>
      </p:sp>
      <p:sp>
        <p:nvSpPr>
          <p:cNvPr id="36867" name="Rectangle 2"/>
          <p:cNvSpPr>
            <a:spLocks noGrp="1" noRot="1" noChangeAspect="1" noChangeArrowheads="1" noTextEdit="1"/>
          </p:cNvSpPr>
          <p:nvPr>
            <p:ph type="sldImg"/>
          </p:nvPr>
        </p:nvSpPr>
        <p:spPr>
          <a:ln/>
        </p:spPr>
      </p:sp>
      <p:sp>
        <p:nvSpPr>
          <p:cNvPr id="36868" name="Rectangle 3"/>
          <p:cNvSpPr>
            <a:spLocks noGrp="1" noChangeArrowheads="1"/>
          </p:cNvSpPr>
          <p:nvPr>
            <p:ph type="body" idx="1"/>
          </p:nvPr>
        </p:nvSpPr>
        <p:spPr>
          <a:noFill/>
        </p:spPr>
        <p:txBody>
          <a:bodyPr/>
          <a:lstStyle/>
          <a:p>
            <a:pPr eaLnBrk="1" hangingPunct="1"/>
            <a:r>
              <a:rPr lang="ru-RU" altLang="ru-RU" smtClean="0"/>
              <a:t>Содержимое сайта, также как текст журнала – выходит за рамки одной страницы в новое, третье измерение. Объекты могут образовывать друг с другом связи не только на плоскости страницы, но и поперек сайта, взаимодействуя с элементами других страниц. Правда в отличие от журнала, в котором невозможно добраться до середины, не бросив хотя бы беглый взгляд на обложку и какие-то из внутренних страниц, составные части сайта связаны друг с другом не физически, а исключительно виртуально. Читатель может сразу попасть на одну из внутренних страниц по ссылке из любого места сети, не увидев никаких других страниц этого сайта. Поэтому каждая страница должна представлять собой цельную законченную композицию.</a:t>
            </a:r>
          </a:p>
          <a:p>
            <a:pPr eaLnBrk="1" hangingPunct="1"/>
            <a:r>
              <a:rPr lang="ru-RU" altLang="ru-RU" smtClean="0"/>
              <a:t>Другое принципиальное отличие веб-сайтов от материальных носителей информации – нелинейность. Гипертекстовые ссылки внутри сайта – это не ветви, на которых висят листья страниц, а свободно переплетаемые нити, которые автор волен протягивать как угодно.</a:t>
            </a:r>
          </a:p>
          <a:p>
            <a:pPr eaLnBrk="1" hangingPunct="1"/>
            <a:r>
              <a:rPr lang="ru-RU" altLang="ru-RU" smtClean="0"/>
              <a:t>В тоже время основные, магистральные связи между страницами, существующие на любом сайте всегда складываются в некоторую структуру. Два основных типа таких структур – Древовидные (иерархические) и линейные (последовательные).</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miter lim="800000"/>
            <a:headEnd/>
            <a:tailEnd/>
          </a:ln>
        </p:spPr>
        <p:txBody>
          <a:bodyPr/>
          <a:lstStyle/>
          <a:p>
            <a:fld id="{7D82E51B-95BC-40D0-9A0B-0395908D515B}" type="slidenum">
              <a:rPr lang="ru-RU" altLang="ru-RU"/>
              <a:pPr/>
              <a:t>13</a:t>
            </a:fld>
            <a:endParaRPr lang="ru-RU" altLang="ru-RU"/>
          </a:p>
        </p:txBody>
      </p:sp>
      <p:sp>
        <p:nvSpPr>
          <p:cNvPr id="37891" name="Rectangle 2"/>
          <p:cNvSpPr>
            <a:spLocks noGrp="1" noRot="1" noChangeAspect="1" noChangeArrowheads="1" noTextEdit="1"/>
          </p:cNvSpPr>
          <p:nvPr>
            <p:ph type="sldImg"/>
          </p:nvPr>
        </p:nvSpPr>
        <p:spPr>
          <a:ln/>
        </p:spPr>
      </p:sp>
      <p:sp>
        <p:nvSpPr>
          <p:cNvPr id="37892" name="Rectangle 3"/>
          <p:cNvSpPr>
            <a:spLocks noGrp="1" noChangeArrowheads="1"/>
          </p:cNvSpPr>
          <p:nvPr>
            <p:ph type="body" idx="1"/>
          </p:nvPr>
        </p:nvSpPr>
        <p:spPr>
          <a:noFill/>
        </p:spPr>
        <p:txBody>
          <a:bodyPr/>
          <a:lstStyle/>
          <a:p>
            <a:pPr eaLnBrk="1" hangingPunct="1"/>
            <a:r>
              <a:rPr lang="ru-RU" altLang="ru-RU" smtClean="0"/>
              <a:t>Одним из важнейших процессов создания сайта является тестирование его локальной версии. Это позволяет избежать сообщений о невозможности открыть страницу, пустых рамок вместо рисунков, невозможности вернуться назад, не используя кнопок на панели инструментов браузера.</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a:noFill/>
          <a:ln>
            <a:miter lim="800000"/>
            <a:headEnd/>
            <a:tailEnd/>
          </a:ln>
        </p:spPr>
        <p:txBody>
          <a:bodyPr/>
          <a:lstStyle/>
          <a:p>
            <a:fld id="{5DAF97D9-8A30-49AB-9420-C2CB98E73368}" type="slidenum">
              <a:rPr lang="ru-RU" altLang="ru-RU"/>
              <a:pPr/>
              <a:t>14</a:t>
            </a:fld>
            <a:endParaRPr lang="ru-RU" altLang="ru-RU"/>
          </a:p>
        </p:txBody>
      </p:sp>
      <p:sp>
        <p:nvSpPr>
          <p:cNvPr id="38915" name="Rectangle 2"/>
          <p:cNvSpPr>
            <a:spLocks noGrp="1" noRot="1" noChangeAspect="1" noChangeArrowheads="1" noTextEdit="1"/>
          </p:cNvSpPr>
          <p:nvPr>
            <p:ph type="sldImg"/>
          </p:nvPr>
        </p:nvSpPr>
        <p:spPr>
          <a:ln/>
        </p:spPr>
      </p:sp>
      <p:sp>
        <p:nvSpPr>
          <p:cNvPr id="38916" name="Rectangle 3"/>
          <p:cNvSpPr>
            <a:spLocks noGrp="1" noChangeArrowheads="1"/>
          </p:cNvSpPr>
          <p:nvPr>
            <p:ph type="body" idx="1"/>
          </p:nvPr>
        </p:nvSpPr>
        <p:spPr>
          <a:noFill/>
        </p:spPr>
        <p:txBody>
          <a:bodyPr/>
          <a:lstStyle/>
          <a:p>
            <a:pPr eaLnBrk="1" hangingPunct="1"/>
            <a:r>
              <a:rPr lang="ru-RU" altLang="ru-RU" smtClean="0"/>
              <a:t>После завершения тестирования сайт передается провайдеру и выставляется в Интернет.</a:t>
            </a:r>
          </a:p>
          <a:p>
            <a:pPr eaLnBrk="1" hangingPunct="1"/>
            <a:r>
              <a:rPr lang="ru-RU" altLang="ru-RU" smtClean="0"/>
              <a:t>Для того, чтобы интернет-сообщество узнало о вашем сайте нужно сообщить ему адрес и информацию о публикуемых материалах.</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a:noFill/>
          <a:ln>
            <a:miter lim="800000"/>
            <a:headEnd/>
            <a:tailEnd/>
          </a:ln>
        </p:spPr>
        <p:txBody>
          <a:bodyPr/>
          <a:lstStyle/>
          <a:p>
            <a:fld id="{A94A26B9-4D2A-4B17-8056-61EBB354034B}" type="slidenum">
              <a:rPr lang="ru-RU" altLang="ru-RU"/>
              <a:pPr/>
              <a:t>16</a:t>
            </a:fld>
            <a:endParaRPr lang="ru-RU" altLang="ru-RU"/>
          </a:p>
        </p:txBody>
      </p:sp>
      <p:sp>
        <p:nvSpPr>
          <p:cNvPr id="39939" name="Rectangle 2"/>
          <p:cNvSpPr>
            <a:spLocks noGrp="1" noRot="1" noChangeAspect="1" noChangeArrowheads="1" noTextEdit="1"/>
          </p:cNvSpPr>
          <p:nvPr>
            <p:ph type="sldImg"/>
          </p:nvPr>
        </p:nvSpPr>
        <p:spPr>
          <a:ln/>
        </p:spPr>
      </p:sp>
      <p:sp>
        <p:nvSpPr>
          <p:cNvPr id="39940" name="Rectangle 3"/>
          <p:cNvSpPr>
            <a:spLocks noGrp="1" noChangeArrowheads="1"/>
          </p:cNvSpPr>
          <p:nvPr>
            <p:ph type="body" idx="1"/>
          </p:nvPr>
        </p:nvSpPr>
        <p:spPr>
          <a:noFill/>
        </p:spPr>
        <p:txBody>
          <a:bodyPr/>
          <a:lstStyle/>
          <a:p>
            <a:pPr eaLnBrk="1" hangingPunct="1"/>
            <a:r>
              <a:rPr lang="ru-RU" altLang="ru-RU" smtClean="0"/>
              <a:t>Чем же следует руководствоваться, разделяя содержимое будущего сайта на отдельные страницы? Ответ очевиден: деление прежде всего должно быть логичным.</a:t>
            </a:r>
          </a:p>
          <a:p>
            <a:pPr eaLnBrk="1" hangingPunct="1"/>
            <a:r>
              <a:rPr lang="ru-RU" altLang="ru-RU" smtClean="0"/>
              <a:t>Эти простые правила, однако, имеют множество исключений. Если информационные единицы слишком мелки, их можно объединять на одной странице, но только если они сравнимы по объему и находятся на одном уровне иерархии.</a:t>
            </a:r>
          </a:p>
          <a:p>
            <a:pPr eaLnBrk="1" hangingPunct="1"/>
            <a:r>
              <a:rPr lang="ru-RU" altLang="ru-RU" smtClean="0"/>
              <a:t>Есть еще одно обстоятельство: владельцам контент-сайтов, живущих за счет рекламы, выгодно нарезать свою информацию на как можно более мелкие кусочки.</a:t>
            </a:r>
          </a:p>
          <a:p>
            <a:pPr eaLnBrk="1" hangingPunct="1"/>
            <a:r>
              <a:rPr lang="ru-RU" altLang="ru-RU" smtClean="0"/>
              <a:t>Степень членения должна зависеть от частоты обновления. Чем непостояннее структура вашего сайта, чем чаще добавляются и убираются разделы, тем меньше должен быть объем одной страницы.</a:t>
            </a:r>
          </a:p>
          <a:p>
            <a:pPr eaLnBrk="1" hangingPunct="1"/>
            <a:r>
              <a:rPr lang="ru-RU" altLang="ru-RU" smtClean="0"/>
              <a:t>Изменение адреса какого-то фрагмента или еще того хуже, снятие его с сайта вообще, обрубающее концы всех ссылок – грех куда более тяжкий, чем очень длинные или короткие страницы.</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a:noFill/>
          <a:ln>
            <a:miter lim="800000"/>
            <a:headEnd/>
            <a:tailEnd/>
          </a:ln>
        </p:spPr>
        <p:txBody>
          <a:bodyPr/>
          <a:lstStyle/>
          <a:p>
            <a:fld id="{81A7E809-C54C-47CC-978E-0E73C89DA80E}" type="slidenum">
              <a:rPr lang="ru-RU" altLang="ru-RU"/>
              <a:pPr/>
              <a:t>17</a:t>
            </a:fld>
            <a:endParaRPr lang="ru-RU" altLang="ru-RU"/>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p:spPr>
        <p:txBody>
          <a:bodyPr/>
          <a:lstStyle/>
          <a:p>
            <a:pPr eaLnBrk="1" hangingPunct="1"/>
            <a:r>
              <a:rPr lang="ru-RU" altLang="ru-RU" smtClean="0"/>
              <a:t>Ключевым здесь может быть понятие символа. Символ может быть буквой (а может и не быть), может быть представлен графическим знаком (а может обходиться без какого-то ни было видимого образа). Символ – это атом смысла, мельчащая неделимая частица информации.</a:t>
            </a:r>
          </a:p>
          <a:p>
            <a:pPr eaLnBrk="1" hangingPunct="1"/>
            <a:r>
              <a:rPr lang="ru-RU" altLang="ru-RU" smtClean="0"/>
              <a:t>Определяющим для любой кодировки является количество охватываемых ею кодов.</a:t>
            </a:r>
          </a:p>
          <a:p>
            <a:pPr eaLnBrk="1" hangingPunct="1"/>
            <a:r>
              <a:rPr lang="ru-RU" altLang="ru-RU" smtClean="0"/>
              <a:t>Анархия компьютеризации в нашей стране привела к тому, что для кириллицы существует несколько однобайтовых кодовых таблиц.</a:t>
            </a:r>
          </a:p>
          <a:p>
            <a:pPr eaLnBrk="1" hangingPunct="1"/>
            <a:r>
              <a:rPr lang="ru-RU" altLang="ru-RU" smtClean="0"/>
              <a:t>Хронологически одним из первых стандартов кодирования букв на компьютерах был КОИ8.</a:t>
            </a:r>
          </a:p>
          <a:p>
            <a:pPr eaLnBrk="1" hangingPunct="1"/>
            <a:r>
              <a:rPr lang="ru-RU" altLang="ru-RU" smtClean="0"/>
              <a:t>Вторая по значению в русском интернете (первая по употребимости у ПК) – это стандартная кириллическая кодировка </a:t>
            </a:r>
            <a:r>
              <a:rPr lang="en-US" altLang="ru-RU" smtClean="0"/>
              <a:t>Microsoft Windows</a:t>
            </a:r>
            <a:r>
              <a:rPr lang="ru-RU" altLang="ru-RU" smtClean="0"/>
              <a:t>. </a:t>
            </a:r>
          </a:p>
          <a:p>
            <a:pPr eaLnBrk="1" hangingPunct="1"/>
            <a:r>
              <a:rPr lang="ru-RU" altLang="ru-RU" smtClean="0"/>
              <a:t>Эти две кодировки входят в абсолютный минимум кодировок, которые приходится поддерживать русскоязычным сайтам.</a:t>
            </a:r>
          </a:p>
          <a:p>
            <a:pPr eaLnBrk="1" hangingPunct="1"/>
            <a:r>
              <a:rPr lang="ru-RU" altLang="ru-RU" smtClean="0"/>
              <a:t>Веб-сервер, посылая документ по запросу браузера, обязан указывать внешнюю кодировку этого документа. Броузер же получая документ должен переключиться в данную кодировку.</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3">
        <a:schemeClr val="bg1"/>
      </p:bgRef>
    </p:bg>
    <p:spTree>
      <p:nvGrpSpPr>
        <p:cNvPr id="1" name=""/>
        <p:cNvGrpSpPr/>
        <p:nvPr/>
      </p:nvGrpSpPr>
      <p:grpSpPr>
        <a:xfrm>
          <a:off x="0" y="0"/>
          <a:ext cx="0" cy="0"/>
          <a:chOff x="0" y="0"/>
          <a:chExt cx="0" cy="0"/>
        </a:xfrm>
      </p:grpSpPr>
      <p:sp>
        <p:nvSpPr>
          <p:cNvPr id="12" name="Прямоугольник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Скругленный прямоугольник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Подзаголовок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p:txBody>
          <a:bodyPr/>
          <a:lstStyle/>
          <a:p>
            <a:pPr>
              <a:defRPr/>
            </a:pPr>
            <a:endParaRPr lang="ru-RU" altLang="ru-RU"/>
          </a:p>
        </p:txBody>
      </p:sp>
      <p:sp>
        <p:nvSpPr>
          <p:cNvPr id="17" name="Нижний колонтитул 16"/>
          <p:cNvSpPr>
            <a:spLocks noGrp="1"/>
          </p:cNvSpPr>
          <p:nvPr>
            <p:ph type="ftr" sz="quarter" idx="11"/>
          </p:nvPr>
        </p:nvSpPr>
        <p:spPr/>
        <p:txBody>
          <a:bodyPr/>
          <a:lstStyle/>
          <a:p>
            <a:pPr>
              <a:defRPr/>
            </a:pPr>
            <a:endParaRPr lang="ru-RU" altLang="ru-RU"/>
          </a:p>
        </p:txBody>
      </p:sp>
      <p:sp>
        <p:nvSpPr>
          <p:cNvPr id="29" name="Номер слайда 28"/>
          <p:cNvSpPr>
            <a:spLocks noGrp="1"/>
          </p:cNvSpPr>
          <p:nvPr>
            <p:ph type="sldNum" sz="quarter" idx="12"/>
          </p:nvPr>
        </p:nvSpPr>
        <p:spPr/>
        <p:txBody>
          <a:bodyPr lIns="0" tIns="0" rIns="0" bIns="0">
            <a:noAutofit/>
          </a:bodyPr>
          <a:lstStyle>
            <a:lvl1pPr>
              <a:defRPr sz="1400">
                <a:solidFill>
                  <a:srgbClr val="FFFFFF"/>
                </a:solidFill>
              </a:defRPr>
            </a:lvl1pPr>
          </a:lstStyle>
          <a:p>
            <a:pPr>
              <a:defRPr/>
            </a:pPr>
            <a:fld id="{20BB9610-AF77-4A6A-96D5-FD5295E0E5FC}" type="slidenum">
              <a:rPr lang="ru-RU" altLang="ru-RU" smtClean="0"/>
              <a:pPr>
                <a:defRPr/>
              </a:pPr>
              <a:t>‹#›</a:t>
            </a:fld>
            <a:endParaRPr lang="ru-RU" altLang="ru-RU"/>
          </a:p>
        </p:txBody>
      </p:sp>
      <p:sp>
        <p:nvSpPr>
          <p:cNvPr id="7" name="Прямоугольник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pPr>
              <a:defRPr/>
            </a:pPr>
            <a:endParaRPr lang="ru-RU" altLang="ru-RU"/>
          </a:p>
        </p:txBody>
      </p:sp>
      <p:sp>
        <p:nvSpPr>
          <p:cNvPr id="5" name="Нижний колонтитул 4"/>
          <p:cNvSpPr>
            <a:spLocks noGrp="1"/>
          </p:cNvSpPr>
          <p:nvPr>
            <p:ph type="ftr" sz="quarter" idx="11"/>
          </p:nvPr>
        </p:nvSpPr>
        <p:spPr/>
        <p:txBody>
          <a:bodyPr/>
          <a:lstStyle/>
          <a:p>
            <a:pPr>
              <a:defRPr/>
            </a:pPr>
            <a:endParaRPr lang="ru-RU" altLang="ru-RU"/>
          </a:p>
        </p:txBody>
      </p:sp>
      <p:sp>
        <p:nvSpPr>
          <p:cNvPr id="6" name="Номер слайда 5"/>
          <p:cNvSpPr>
            <a:spLocks noGrp="1"/>
          </p:cNvSpPr>
          <p:nvPr>
            <p:ph type="sldNum" sz="quarter" idx="12"/>
          </p:nvPr>
        </p:nvSpPr>
        <p:spPr/>
        <p:txBody>
          <a:bodyPr/>
          <a:lstStyle/>
          <a:p>
            <a:pPr>
              <a:defRPr/>
            </a:pPr>
            <a:fld id="{AF1EBC37-5638-43FC-B908-F7C97F342636}" type="slidenum">
              <a:rPr lang="ru-RU" altLang="ru-RU" smtClean="0"/>
              <a:pPr>
                <a:defRPr/>
              </a:pPr>
              <a:t>‹#›</a:t>
            </a:fld>
            <a:endParaRPr lang="ru-RU" alt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41"/>
            <a:ext cx="201168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914400" y="274640"/>
            <a:ext cx="55626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pPr>
              <a:defRPr/>
            </a:pPr>
            <a:endParaRPr lang="ru-RU" altLang="ru-RU"/>
          </a:p>
        </p:txBody>
      </p:sp>
      <p:sp>
        <p:nvSpPr>
          <p:cNvPr id="5" name="Нижний колонтитул 4"/>
          <p:cNvSpPr>
            <a:spLocks noGrp="1"/>
          </p:cNvSpPr>
          <p:nvPr>
            <p:ph type="ftr" sz="quarter" idx="11"/>
          </p:nvPr>
        </p:nvSpPr>
        <p:spPr/>
        <p:txBody>
          <a:bodyPr/>
          <a:lstStyle/>
          <a:p>
            <a:pPr>
              <a:defRPr/>
            </a:pPr>
            <a:endParaRPr lang="ru-RU" altLang="ru-RU"/>
          </a:p>
        </p:txBody>
      </p:sp>
      <p:sp>
        <p:nvSpPr>
          <p:cNvPr id="6" name="Номер слайда 5"/>
          <p:cNvSpPr>
            <a:spLocks noGrp="1"/>
          </p:cNvSpPr>
          <p:nvPr>
            <p:ph type="sldNum" sz="quarter" idx="12"/>
          </p:nvPr>
        </p:nvSpPr>
        <p:spPr/>
        <p:txBody>
          <a:bodyPr/>
          <a:lstStyle/>
          <a:p>
            <a:pPr>
              <a:defRPr/>
            </a:pPr>
            <a:fld id="{71E79FAE-A6BC-4DF7-BC1F-0744D160690E}" type="slidenum">
              <a:rPr lang="ru-RU" altLang="ru-RU" smtClean="0"/>
              <a:pPr>
                <a:defRPr/>
              </a:pPr>
              <a:t>‹#›</a:t>
            </a:fld>
            <a:endParaRPr lang="ru-RU" alt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cSld name="Заголовок и текст над объект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50938" y="617538"/>
            <a:ext cx="7793037" cy="11430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1182688" y="2017713"/>
            <a:ext cx="7772400" cy="1981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1182688" y="4151313"/>
            <a:ext cx="7772400" cy="1981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Rectangle 11"/>
          <p:cNvSpPr>
            <a:spLocks noGrp="1" noChangeArrowheads="1"/>
          </p:cNvSpPr>
          <p:nvPr>
            <p:ph type="dt" sz="half" idx="10"/>
          </p:nvPr>
        </p:nvSpPr>
        <p:spPr>
          <a:ln/>
        </p:spPr>
        <p:txBody>
          <a:bodyPr/>
          <a:lstStyle>
            <a:lvl1pPr>
              <a:defRPr/>
            </a:lvl1pPr>
          </a:lstStyle>
          <a:p>
            <a:pPr>
              <a:defRPr/>
            </a:pPr>
            <a:endParaRPr lang="ru-RU" altLang="ru-RU"/>
          </a:p>
        </p:txBody>
      </p:sp>
      <p:sp>
        <p:nvSpPr>
          <p:cNvPr id="6" name="Rectangle 12"/>
          <p:cNvSpPr>
            <a:spLocks noGrp="1" noChangeArrowheads="1"/>
          </p:cNvSpPr>
          <p:nvPr>
            <p:ph type="ftr" sz="quarter" idx="11"/>
          </p:nvPr>
        </p:nvSpPr>
        <p:spPr>
          <a:ln/>
        </p:spPr>
        <p:txBody>
          <a:bodyPr/>
          <a:lstStyle>
            <a:lvl1pPr>
              <a:defRPr/>
            </a:lvl1pPr>
          </a:lstStyle>
          <a:p>
            <a:pPr>
              <a:defRPr/>
            </a:pPr>
            <a:endParaRPr lang="ru-RU" altLang="ru-RU"/>
          </a:p>
        </p:txBody>
      </p:sp>
      <p:sp>
        <p:nvSpPr>
          <p:cNvPr id="7" name="Rectangle 13"/>
          <p:cNvSpPr>
            <a:spLocks noGrp="1" noChangeArrowheads="1"/>
          </p:cNvSpPr>
          <p:nvPr>
            <p:ph type="sldNum" sz="quarter" idx="12"/>
          </p:nvPr>
        </p:nvSpPr>
        <p:spPr>
          <a:ln/>
        </p:spPr>
        <p:txBody>
          <a:bodyPr/>
          <a:lstStyle>
            <a:lvl1pPr>
              <a:defRPr/>
            </a:lvl1pPr>
          </a:lstStyle>
          <a:p>
            <a:pPr>
              <a:defRPr/>
            </a:pPr>
            <a:fld id="{4BB90EF6-EFFF-4BF0-A624-AD73EDEBCACF}" type="slidenum">
              <a:rPr lang="ru-RU" altLang="ru-RU"/>
              <a:pPr>
                <a:defRPr/>
              </a:pPr>
              <a:t>‹#›</a:t>
            </a:fld>
            <a:endParaRPr lang="ru-RU" alt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cSld name="Заголовок, текст и картинк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50938" y="617538"/>
            <a:ext cx="7793037" cy="11430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1182688" y="2017713"/>
            <a:ext cx="38100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Картинка 3"/>
          <p:cNvSpPr>
            <a:spLocks noGrp="1"/>
          </p:cNvSpPr>
          <p:nvPr>
            <p:ph type="clipArt" sz="half" idx="2"/>
          </p:nvPr>
        </p:nvSpPr>
        <p:spPr>
          <a:xfrm>
            <a:off x="5145088" y="2017713"/>
            <a:ext cx="3810000" cy="4114800"/>
          </a:xfrm>
        </p:spPr>
        <p:txBody>
          <a:bodyPr/>
          <a:lstStyle/>
          <a:p>
            <a:pPr lvl="0"/>
            <a:endParaRPr lang="ru-RU" noProof="0" smtClean="0"/>
          </a:p>
        </p:txBody>
      </p:sp>
      <p:sp>
        <p:nvSpPr>
          <p:cNvPr id="5" name="Rectangle 11"/>
          <p:cNvSpPr>
            <a:spLocks noGrp="1" noChangeArrowheads="1"/>
          </p:cNvSpPr>
          <p:nvPr>
            <p:ph type="dt" sz="half" idx="10"/>
          </p:nvPr>
        </p:nvSpPr>
        <p:spPr>
          <a:ln/>
        </p:spPr>
        <p:txBody>
          <a:bodyPr/>
          <a:lstStyle>
            <a:lvl1pPr>
              <a:defRPr/>
            </a:lvl1pPr>
          </a:lstStyle>
          <a:p>
            <a:pPr>
              <a:defRPr/>
            </a:pPr>
            <a:endParaRPr lang="ru-RU" altLang="ru-RU"/>
          </a:p>
        </p:txBody>
      </p:sp>
      <p:sp>
        <p:nvSpPr>
          <p:cNvPr id="6" name="Rectangle 12"/>
          <p:cNvSpPr>
            <a:spLocks noGrp="1" noChangeArrowheads="1"/>
          </p:cNvSpPr>
          <p:nvPr>
            <p:ph type="ftr" sz="quarter" idx="11"/>
          </p:nvPr>
        </p:nvSpPr>
        <p:spPr>
          <a:ln/>
        </p:spPr>
        <p:txBody>
          <a:bodyPr/>
          <a:lstStyle>
            <a:lvl1pPr>
              <a:defRPr/>
            </a:lvl1pPr>
          </a:lstStyle>
          <a:p>
            <a:pPr>
              <a:defRPr/>
            </a:pPr>
            <a:endParaRPr lang="ru-RU" altLang="ru-RU"/>
          </a:p>
        </p:txBody>
      </p:sp>
      <p:sp>
        <p:nvSpPr>
          <p:cNvPr id="7" name="Rectangle 13"/>
          <p:cNvSpPr>
            <a:spLocks noGrp="1" noChangeArrowheads="1"/>
          </p:cNvSpPr>
          <p:nvPr>
            <p:ph type="sldNum" sz="quarter" idx="12"/>
          </p:nvPr>
        </p:nvSpPr>
        <p:spPr>
          <a:ln/>
        </p:spPr>
        <p:txBody>
          <a:bodyPr/>
          <a:lstStyle>
            <a:lvl1pPr>
              <a:defRPr/>
            </a:lvl1pPr>
          </a:lstStyle>
          <a:p>
            <a:pPr>
              <a:defRPr/>
            </a:pPr>
            <a:fld id="{4082BAEE-8919-44DA-AA4E-89D7AD9C4D0D}" type="slidenum">
              <a:rPr lang="ru-RU" altLang="ru-RU"/>
              <a:pPr>
                <a:defRPr/>
              </a:pPr>
              <a:t>‹#›</a:t>
            </a:fld>
            <a:endParaRPr lang="ru-RU" altLang="ru-RU"/>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cSld name="Заголовок, текст и 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50938" y="617538"/>
            <a:ext cx="7793037" cy="11430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1182688" y="2017713"/>
            <a:ext cx="3810000" cy="4114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quarter" idx="2"/>
          </p:nvPr>
        </p:nvSpPr>
        <p:spPr>
          <a:xfrm>
            <a:off x="5145088" y="2017713"/>
            <a:ext cx="3810000" cy="1981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Объект 4"/>
          <p:cNvSpPr>
            <a:spLocks noGrp="1"/>
          </p:cNvSpPr>
          <p:nvPr>
            <p:ph sz="quarter" idx="3"/>
          </p:nvPr>
        </p:nvSpPr>
        <p:spPr>
          <a:xfrm>
            <a:off x="5145088" y="4151313"/>
            <a:ext cx="3810000" cy="1981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Rectangle 11"/>
          <p:cNvSpPr>
            <a:spLocks noGrp="1" noChangeArrowheads="1"/>
          </p:cNvSpPr>
          <p:nvPr>
            <p:ph type="dt" sz="half" idx="10"/>
          </p:nvPr>
        </p:nvSpPr>
        <p:spPr>
          <a:ln/>
        </p:spPr>
        <p:txBody>
          <a:bodyPr/>
          <a:lstStyle>
            <a:lvl1pPr>
              <a:defRPr/>
            </a:lvl1pPr>
          </a:lstStyle>
          <a:p>
            <a:pPr>
              <a:defRPr/>
            </a:pPr>
            <a:endParaRPr lang="ru-RU" altLang="ru-RU"/>
          </a:p>
        </p:txBody>
      </p:sp>
      <p:sp>
        <p:nvSpPr>
          <p:cNvPr id="7" name="Rectangle 12"/>
          <p:cNvSpPr>
            <a:spLocks noGrp="1" noChangeArrowheads="1"/>
          </p:cNvSpPr>
          <p:nvPr>
            <p:ph type="ftr" sz="quarter" idx="11"/>
          </p:nvPr>
        </p:nvSpPr>
        <p:spPr>
          <a:ln/>
        </p:spPr>
        <p:txBody>
          <a:bodyPr/>
          <a:lstStyle>
            <a:lvl1pPr>
              <a:defRPr/>
            </a:lvl1pPr>
          </a:lstStyle>
          <a:p>
            <a:pPr>
              <a:defRPr/>
            </a:pPr>
            <a:endParaRPr lang="ru-RU" altLang="ru-RU"/>
          </a:p>
        </p:txBody>
      </p:sp>
      <p:sp>
        <p:nvSpPr>
          <p:cNvPr id="8" name="Rectangle 13"/>
          <p:cNvSpPr>
            <a:spLocks noGrp="1" noChangeArrowheads="1"/>
          </p:cNvSpPr>
          <p:nvPr>
            <p:ph type="sldNum" sz="quarter" idx="12"/>
          </p:nvPr>
        </p:nvSpPr>
        <p:spPr>
          <a:ln/>
        </p:spPr>
        <p:txBody>
          <a:bodyPr/>
          <a:lstStyle>
            <a:lvl1pPr>
              <a:defRPr/>
            </a:lvl1pPr>
          </a:lstStyle>
          <a:p>
            <a:pPr>
              <a:defRPr/>
            </a:pPr>
            <a:fld id="{3A88A55B-816D-4632-BB5E-B4C428357021}" type="slidenum">
              <a:rPr lang="ru-RU" altLang="ru-RU"/>
              <a:pPr>
                <a:defRPr/>
              </a:pPr>
              <a:t>‹#›</a:t>
            </a:fld>
            <a:endParaRPr lang="ru-RU" alt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pPr>
              <a:defRPr/>
            </a:pPr>
            <a:endParaRPr lang="ru-RU" altLang="ru-RU"/>
          </a:p>
        </p:txBody>
      </p:sp>
      <p:sp>
        <p:nvSpPr>
          <p:cNvPr id="5" name="Нижний колонтитул 4"/>
          <p:cNvSpPr>
            <a:spLocks noGrp="1"/>
          </p:cNvSpPr>
          <p:nvPr>
            <p:ph type="ftr" sz="quarter" idx="11"/>
          </p:nvPr>
        </p:nvSpPr>
        <p:spPr/>
        <p:txBody>
          <a:bodyPr/>
          <a:lstStyle/>
          <a:p>
            <a:pPr>
              <a:defRPr/>
            </a:pPr>
            <a:endParaRPr lang="ru-RU" altLang="ru-RU"/>
          </a:p>
        </p:txBody>
      </p:sp>
      <p:sp>
        <p:nvSpPr>
          <p:cNvPr id="6" name="Номер слайда 5"/>
          <p:cNvSpPr>
            <a:spLocks noGrp="1"/>
          </p:cNvSpPr>
          <p:nvPr>
            <p:ph type="sldNum" sz="quarter" idx="12"/>
          </p:nvPr>
        </p:nvSpPr>
        <p:spPr/>
        <p:txBody>
          <a:bodyPr/>
          <a:lstStyle/>
          <a:p>
            <a:pPr>
              <a:defRPr/>
            </a:pPr>
            <a:fld id="{FF99753F-A5CF-4FA7-AC0B-6A2B6BE16B9B}" type="slidenum">
              <a:rPr lang="ru-RU" altLang="ru-RU" smtClean="0"/>
              <a:pPr>
                <a:defRPr/>
              </a:pPr>
              <a:t>‹#›</a:t>
            </a:fld>
            <a:endParaRPr lang="ru-RU" altLang="ru-RU"/>
          </a:p>
        </p:txBody>
      </p:sp>
      <p:sp>
        <p:nvSpPr>
          <p:cNvPr id="8" name="Содержимое 7"/>
          <p:cNvSpPr>
            <a:spLocks noGrp="1"/>
          </p:cNvSpPr>
          <p:nvPr>
            <p:ph sz="quarter" idx="1"/>
          </p:nvPr>
        </p:nvSpPr>
        <p:spPr>
          <a:xfrm>
            <a:off x="914400" y="1447800"/>
            <a:ext cx="777240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sp>
        <p:nvSpPr>
          <p:cNvPr id="11" name="Прямоугольник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Скругленный прямоугольник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722313" y="952500"/>
            <a:ext cx="7772400" cy="1362075"/>
          </a:xfrm>
        </p:spPr>
        <p:txBody>
          <a:bodyPr anchor="b" anchorCtr="0"/>
          <a:lstStyle>
            <a:lvl1pPr algn="l">
              <a:buNone/>
              <a:defRPr sz="4000" b="0" cap="none"/>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pPr>
              <a:defRPr/>
            </a:pPr>
            <a:endParaRPr lang="ru-RU" altLang="ru-RU"/>
          </a:p>
        </p:txBody>
      </p:sp>
      <p:sp>
        <p:nvSpPr>
          <p:cNvPr id="5" name="Нижний колонтитул 4"/>
          <p:cNvSpPr>
            <a:spLocks noGrp="1"/>
          </p:cNvSpPr>
          <p:nvPr>
            <p:ph type="ftr" sz="quarter" idx="11"/>
          </p:nvPr>
        </p:nvSpPr>
        <p:spPr>
          <a:xfrm>
            <a:off x="800100" y="6172200"/>
            <a:ext cx="4000500" cy="457200"/>
          </a:xfrm>
        </p:spPr>
        <p:txBody>
          <a:bodyPr/>
          <a:lstStyle/>
          <a:p>
            <a:pPr>
              <a:defRPr/>
            </a:pPr>
            <a:endParaRPr lang="ru-RU" altLang="ru-RU"/>
          </a:p>
        </p:txBody>
      </p:sp>
      <p:sp>
        <p:nvSpPr>
          <p:cNvPr id="7" name="Прямоугольник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146304" y="6208776"/>
            <a:ext cx="457200" cy="457200"/>
          </a:xfrm>
        </p:spPr>
        <p:txBody>
          <a:bodyPr/>
          <a:lstStyle/>
          <a:p>
            <a:pPr>
              <a:defRPr/>
            </a:pPr>
            <a:fld id="{6D9E465A-A1F2-47F9-9CB4-FFD24DA71A22}" type="slidenum">
              <a:rPr lang="ru-RU" altLang="ru-RU" smtClean="0"/>
              <a:pPr>
                <a:defRPr/>
              </a:pPr>
              <a:t>‹#›</a:t>
            </a:fld>
            <a:endParaRPr lang="ru-RU" alt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pPr>
              <a:defRPr/>
            </a:pPr>
            <a:endParaRPr lang="ru-RU" altLang="ru-RU"/>
          </a:p>
        </p:txBody>
      </p:sp>
      <p:sp>
        <p:nvSpPr>
          <p:cNvPr id="6" name="Нижний колонтитул 5"/>
          <p:cNvSpPr>
            <a:spLocks noGrp="1"/>
          </p:cNvSpPr>
          <p:nvPr>
            <p:ph type="ftr" sz="quarter" idx="11"/>
          </p:nvPr>
        </p:nvSpPr>
        <p:spPr/>
        <p:txBody>
          <a:bodyPr/>
          <a:lstStyle/>
          <a:p>
            <a:pPr>
              <a:defRPr/>
            </a:pPr>
            <a:endParaRPr lang="ru-RU" altLang="ru-RU"/>
          </a:p>
        </p:txBody>
      </p:sp>
      <p:sp>
        <p:nvSpPr>
          <p:cNvPr id="7" name="Номер слайда 6"/>
          <p:cNvSpPr>
            <a:spLocks noGrp="1"/>
          </p:cNvSpPr>
          <p:nvPr>
            <p:ph type="sldNum" sz="quarter" idx="12"/>
          </p:nvPr>
        </p:nvSpPr>
        <p:spPr/>
        <p:txBody>
          <a:bodyPr/>
          <a:lstStyle/>
          <a:p>
            <a:pPr>
              <a:defRPr/>
            </a:pPr>
            <a:fld id="{3E0D4EC0-5EF3-4708-95BC-749D94B9F4B0}" type="slidenum">
              <a:rPr lang="ru-RU" altLang="ru-RU" smtClean="0"/>
              <a:pPr>
                <a:defRPr/>
              </a:pPr>
              <a:t>‹#›</a:t>
            </a:fld>
            <a:endParaRPr lang="ru-RU" altLang="ru-RU"/>
          </a:p>
        </p:txBody>
      </p:sp>
      <p:sp>
        <p:nvSpPr>
          <p:cNvPr id="9" name="Содержимое 8"/>
          <p:cNvSpPr>
            <a:spLocks noGrp="1"/>
          </p:cNvSpPr>
          <p:nvPr>
            <p:ph sz="quarter" idx="1"/>
          </p:nvPr>
        </p:nvSpPr>
        <p:spPr>
          <a:xfrm>
            <a:off x="914400" y="1447800"/>
            <a:ext cx="374904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933950" y="1447800"/>
            <a:ext cx="374904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273050"/>
            <a:ext cx="7772400" cy="1143000"/>
          </a:xfrm>
        </p:spPr>
        <p:txBody>
          <a:bodyPr anchor="b" anchorCtr="0"/>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7" name="Дата 6"/>
          <p:cNvSpPr>
            <a:spLocks noGrp="1"/>
          </p:cNvSpPr>
          <p:nvPr>
            <p:ph type="dt" sz="half" idx="10"/>
          </p:nvPr>
        </p:nvSpPr>
        <p:spPr/>
        <p:txBody>
          <a:bodyPr/>
          <a:lstStyle/>
          <a:p>
            <a:pPr>
              <a:defRPr/>
            </a:pPr>
            <a:endParaRPr lang="ru-RU" altLang="ru-RU"/>
          </a:p>
        </p:txBody>
      </p:sp>
      <p:sp>
        <p:nvSpPr>
          <p:cNvPr id="8" name="Нижний колонтитул 7"/>
          <p:cNvSpPr>
            <a:spLocks noGrp="1"/>
          </p:cNvSpPr>
          <p:nvPr>
            <p:ph type="ftr" sz="quarter" idx="11"/>
          </p:nvPr>
        </p:nvSpPr>
        <p:spPr/>
        <p:txBody>
          <a:bodyPr/>
          <a:lstStyle/>
          <a:p>
            <a:pPr>
              <a:defRPr/>
            </a:pPr>
            <a:endParaRPr lang="ru-RU" altLang="ru-RU"/>
          </a:p>
        </p:txBody>
      </p:sp>
      <p:sp>
        <p:nvSpPr>
          <p:cNvPr id="9" name="Номер слайда 8"/>
          <p:cNvSpPr>
            <a:spLocks noGrp="1"/>
          </p:cNvSpPr>
          <p:nvPr>
            <p:ph type="sldNum" sz="quarter" idx="12"/>
          </p:nvPr>
        </p:nvSpPr>
        <p:spPr/>
        <p:txBody>
          <a:bodyPr/>
          <a:lstStyle/>
          <a:p>
            <a:pPr>
              <a:defRPr/>
            </a:pPr>
            <a:fld id="{EBA8C844-4505-4434-AD59-7DA58EFDE08E}" type="slidenum">
              <a:rPr lang="ru-RU" altLang="ru-RU" smtClean="0"/>
              <a:pPr>
                <a:defRPr/>
              </a:pPr>
              <a:t>‹#›</a:t>
            </a:fld>
            <a:endParaRPr lang="ru-RU" altLang="ru-RU"/>
          </a:p>
        </p:txBody>
      </p:sp>
      <p:sp>
        <p:nvSpPr>
          <p:cNvPr id="11" name="Содержимое 10"/>
          <p:cNvSpPr>
            <a:spLocks noGrp="1"/>
          </p:cNvSpPr>
          <p:nvPr>
            <p:ph sz="half" idx="2"/>
          </p:nvPr>
        </p:nvSpPr>
        <p:spPr>
          <a:xfrm>
            <a:off x="914400" y="2247900"/>
            <a:ext cx="3733800" cy="38862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4"/>
          </p:nvPr>
        </p:nvSpPr>
        <p:spPr>
          <a:xfrm>
            <a:off x="4953000" y="2247900"/>
            <a:ext cx="3733800" cy="38862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pPr>
              <a:defRPr/>
            </a:pPr>
            <a:endParaRPr lang="ru-RU" altLang="ru-RU"/>
          </a:p>
        </p:txBody>
      </p:sp>
      <p:sp>
        <p:nvSpPr>
          <p:cNvPr id="4" name="Нижний колонтитул 3"/>
          <p:cNvSpPr>
            <a:spLocks noGrp="1"/>
          </p:cNvSpPr>
          <p:nvPr>
            <p:ph type="ftr" sz="quarter" idx="11"/>
          </p:nvPr>
        </p:nvSpPr>
        <p:spPr/>
        <p:txBody>
          <a:bodyPr/>
          <a:lstStyle/>
          <a:p>
            <a:pPr>
              <a:defRPr/>
            </a:pPr>
            <a:endParaRPr lang="ru-RU" altLang="ru-RU"/>
          </a:p>
        </p:txBody>
      </p:sp>
      <p:sp>
        <p:nvSpPr>
          <p:cNvPr id="5" name="Номер слайда 4"/>
          <p:cNvSpPr>
            <a:spLocks noGrp="1"/>
          </p:cNvSpPr>
          <p:nvPr>
            <p:ph type="sldNum" sz="quarter" idx="12"/>
          </p:nvPr>
        </p:nvSpPr>
        <p:spPr/>
        <p:txBody>
          <a:bodyPr/>
          <a:lstStyle/>
          <a:p>
            <a:pPr>
              <a:defRPr/>
            </a:pPr>
            <a:fld id="{6F9FFFF7-FB2A-43DE-90ED-DB0324B2EE23}" type="slidenum">
              <a:rPr lang="ru-RU" altLang="ru-RU" smtClean="0"/>
              <a:pPr>
                <a:defRPr/>
              </a:pPr>
              <a:t>‹#›</a:t>
            </a:fld>
            <a:endParaRPr lang="ru-RU" alt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pPr>
              <a:defRPr/>
            </a:pPr>
            <a:endParaRPr lang="ru-RU" altLang="ru-RU"/>
          </a:p>
        </p:txBody>
      </p:sp>
      <p:sp>
        <p:nvSpPr>
          <p:cNvPr id="3" name="Нижний колонтитул 2"/>
          <p:cNvSpPr>
            <a:spLocks noGrp="1"/>
          </p:cNvSpPr>
          <p:nvPr>
            <p:ph type="ftr" sz="quarter" idx="11"/>
          </p:nvPr>
        </p:nvSpPr>
        <p:spPr/>
        <p:txBody>
          <a:bodyPr/>
          <a:lstStyle/>
          <a:p>
            <a:pPr>
              <a:defRPr/>
            </a:pPr>
            <a:endParaRPr lang="ru-RU" altLang="ru-RU"/>
          </a:p>
        </p:txBody>
      </p:sp>
      <p:sp>
        <p:nvSpPr>
          <p:cNvPr id="4" name="Номер слайда 3"/>
          <p:cNvSpPr>
            <a:spLocks noGrp="1"/>
          </p:cNvSpPr>
          <p:nvPr>
            <p:ph type="sldNum" sz="quarter" idx="12"/>
          </p:nvPr>
        </p:nvSpPr>
        <p:spPr/>
        <p:txBody>
          <a:bodyPr/>
          <a:lstStyle/>
          <a:p>
            <a:pPr>
              <a:defRPr/>
            </a:pPr>
            <a:fld id="{AEE24825-D33C-4BEF-909C-94E0ACDEB833}" type="slidenum">
              <a:rPr lang="ru-RU" altLang="ru-RU" smtClean="0"/>
              <a:pPr>
                <a:defRPr/>
              </a:pPr>
              <a:t>‹#›</a:t>
            </a:fld>
            <a:endParaRPr lang="ru-RU" alt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Прямоугольник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Скругленный прямоугольник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914400" y="273050"/>
            <a:ext cx="7772400" cy="1143000"/>
          </a:xfrm>
        </p:spPr>
        <p:txBody>
          <a:bodyPr anchor="b" anchorCtr="0"/>
          <a:lstStyle>
            <a:lvl1pPr algn="l">
              <a:buNone/>
              <a:defRPr sz="4000" b="0"/>
            </a:lvl1pPr>
          </a:lstStyle>
          <a:p>
            <a:r>
              <a:rPr kumimoji="0" lang="ru-RU" smtClean="0"/>
              <a:t>Образец заголовка</a:t>
            </a:r>
            <a:endParaRPr kumimoji="0" lang="en-US"/>
          </a:p>
        </p:txBody>
      </p:sp>
      <p:sp>
        <p:nvSpPr>
          <p:cNvPr id="3" name="Текст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pPr>
              <a:defRPr/>
            </a:pPr>
            <a:endParaRPr lang="ru-RU" altLang="ru-RU"/>
          </a:p>
        </p:txBody>
      </p:sp>
      <p:sp>
        <p:nvSpPr>
          <p:cNvPr id="6" name="Нижний колонтитул 5"/>
          <p:cNvSpPr>
            <a:spLocks noGrp="1"/>
          </p:cNvSpPr>
          <p:nvPr>
            <p:ph type="ftr" sz="quarter" idx="11"/>
          </p:nvPr>
        </p:nvSpPr>
        <p:spPr/>
        <p:txBody>
          <a:bodyPr/>
          <a:lstStyle/>
          <a:p>
            <a:pPr>
              <a:defRPr/>
            </a:pPr>
            <a:endParaRPr lang="ru-RU" altLang="ru-RU"/>
          </a:p>
        </p:txBody>
      </p:sp>
      <p:sp>
        <p:nvSpPr>
          <p:cNvPr id="7" name="Номер слайда 6"/>
          <p:cNvSpPr>
            <a:spLocks noGrp="1"/>
          </p:cNvSpPr>
          <p:nvPr>
            <p:ph type="sldNum" sz="quarter" idx="12"/>
          </p:nvPr>
        </p:nvSpPr>
        <p:spPr/>
        <p:txBody>
          <a:bodyPr/>
          <a:lstStyle/>
          <a:p>
            <a:pPr>
              <a:defRPr/>
            </a:pPr>
            <a:fld id="{6AD1B7D3-E979-4BEC-87E9-F43C3CDCBC4D}" type="slidenum">
              <a:rPr lang="ru-RU" altLang="ru-RU" smtClean="0"/>
              <a:pPr>
                <a:defRPr/>
              </a:pPr>
              <a:t>‹#›</a:t>
            </a:fld>
            <a:endParaRPr lang="ru-RU" altLang="ru-RU"/>
          </a:p>
        </p:txBody>
      </p:sp>
      <p:sp>
        <p:nvSpPr>
          <p:cNvPr id="11" name="Содержимое 10"/>
          <p:cNvSpPr>
            <a:spLocks noGrp="1"/>
          </p:cNvSpPr>
          <p:nvPr>
            <p:ph sz="quarter" idx="1"/>
          </p:nvPr>
        </p:nvSpPr>
        <p:spPr>
          <a:xfrm>
            <a:off x="2971800" y="1600200"/>
            <a:ext cx="5715000" cy="44958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pPr>
              <a:defRPr/>
            </a:pPr>
            <a:endParaRPr lang="ru-RU" altLang="ru-RU"/>
          </a:p>
        </p:txBody>
      </p:sp>
      <p:sp>
        <p:nvSpPr>
          <p:cNvPr id="6" name="Нижний колонтитул 5"/>
          <p:cNvSpPr>
            <a:spLocks noGrp="1"/>
          </p:cNvSpPr>
          <p:nvPr>
            <p:ph type="ftr" sz="quarter" idx="11"/>
          </p:nvPr>
        </p:nvSpPr>
        <p:spPr>
          <a:xfrm>
            <a:off x="914400" y="6172200"/>
            <a:ext cx="3886200" cy="457200"/>
          </a:xfrm>
        </p:spPr>
        <p:txBody>
          <a:bodyPr/>
          <a:lstStyle/>
          <a:p>
            <a:pPr>
              <a:defRPr/>
            </a:pPr>
            <a:endParaRPr lang="ru-RU" altLang="ru-RU"/>
          </a:p>
        </p:txBody>
      </p:sp>
      <p:sp>
        <p:nvSpPr>
          <p:cNvPr id="7" name="Номер слайда 6"/>
          <p:cNvSpPr>
            <a:spLocks noGrp="1"/>
          </p:cNvSpPr>
          <p:nvPr>
            <p:ph type="sldNum" sz="quarter" idx="12"/>
          </p:nvPr>
        </p:nvSpPr>
        <p:spPr>
          <a:xfrm>
            <a:off x="146304" y="6208776"/>
            <a:ext cx="457200" cy="457200"/>
          </a:xfrm>
        </p:spPr>
        <p:txBody>
          <a:bodyPr/>
          <a:lstStyle/>
          <a:p>
            <a:pPr>
              <a:defRPr/>
            </a:pPr>
            <a:fld id="{1923BE46-1DEC-45DA-8B3F-7EE04152C911}" type="slidenum">
              <a:rPr lang="ru-RU" altLang="ru-RU" smtClean="0"/>
              <a:pPr>
                <a:defRPr/>
              </a:pPr>
              <a:t>‹#›</a:t>
            </a:fld>
            <a:endParaRPr lang="ru-RU" altLang="ru-RU"/>
          </a:p>
        </p:txBody>
      </p:sp>
      <p:sp>
        <p:nvSpPr>
          <p:cNvPr id="11" name="Прямоугольник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оугольник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Рисунок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ru-RU" smtClean="0"/>
              <a:t>Вставка рисунка</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Скругленный прямоугольник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Заголовок 21"/>
          <p:cNvSpPr>
            <a:spLocks noGrp="1"/>
          </p:cNvSpPr>
          <p:nvPr>
            <p:ph type="title"/>
          </p:nvPr>
        </p:nvSpPr>
        <p:spPr>
          <a:xfrm>
            <a:off x="914400" y="274638"/>
            <a:ext cx="7772400" cy="1143000"/>
          </a:xfrm>
          <a:prstGeom prst="rect">
            <a:avLst/>
          </a:prstGeom>
        </p:spPr>
        <p:txBody>
          <a:bodyPr bIns="91440" anchor="b" anchorCtr="0">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pPr>
              <a:defRPr/>
            </a:pPr>
            <a:endParaRPr lang="ru-RU" altLang="ru-RU"/>
          </a:p>
        </p:txBody>
      </p:sp>
      <p:sp>
        <p:nvSpPr>
          <p:cNvPr id="3" name="Нижний колонтитул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pPr>
              <a:defRPr/>
            </a:pPr>
            <a:endParaRPr lang="ru-RU" altLang="ru-RU"/>
          </a:p>
        </p:txBody>
      </p:sp>
      <p:sp>
        <p:nvSpPr>
          <p:cNvPr id="23" name="Номер слайда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pPr>
              <a:defRPr/>
            </a:pPr>
            <a:fld id="{EC97119E-65D8-46D5-BD76-F6736FFD2F9F}" type="slidenum">
              <a:rPr lang="ru-RU" altLang="ru-RU" smtClean="0"/>
              <a:pPr>
                <a:defRPr/>
              </a:pPr>
              <a:t>‹#›</a:t>
            </a:fld>
            <a:endParaRPr lang="ru-RU" altLang="ru-RU"/>
          </a:p>
        </p:txBody>
      </p:sp>
    </p:spTree>
  </p:cSld>
  <p:clrMap bg1="lt1" tx1="dk1" bg2="lt2" tx2="dk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 id="2147483700" r:id="rId13"/>
    <p:sldLayoutId id="2147483701" r:id="rId14"/>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4.xml"/><Relationship Id="rId1" Type="http://schemas.openxmlformats.org/officeDocument/2006/relationships/vmlDrawing" Target="../drawings/vmlDrawing1.v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gif"/><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pPr eaLnBrk="1" hangingPunct="1"/>
            <a:r>
              <a:rPr lang="ru-RU" altLang="ru-RU" dirty="0" err="1" smtClean="0"/>
              <a:t>Сайтостроение</a:t>
            </a:r>
            <a:endParaRPr lang="ru-RU" altLang="ru-RU"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ru-RU" altLang="ru-RU" smtClean="0"/>
              <a:t>Навигационная модель сайта</a:t>
            </a:r>
          </a:p>
        </p:txBody>
      </p:sp>
      <p:sp>
        <p:nvSpPr>
          <p:cNvPr id="12291" name="Rectangle 3"/>
          <p:cNvSpPr>
            <a:spLocks noGrp="1" noChangeArrowheads="1"/>
          </p:cNvSpPr>
          <p:nvPr>
            <p:ph type="body" sz="half" idx="1"/>
          </p:nvPr>
        </p:nvSpPr>
        <p:spPr/>
        <p:txBody>
          <a:bodyPr/>
          <a:lstStyle/>
          <a:p>
            <a:pPr eaLnBrk="1" hangingPunct="1"/>
            <a:r>
              <a:rPr lang="ru-RU" altLang="ru-RU" sz="2800" smtClean="0"/>
              <a:t>Древовидная (иерархическая) модель</a:t>
            </a:r>
          </a:p>
          <a:p>
            <a:pPr eaLnBrk="1" hangingPunct="1"/>
            <a:r>
              <a:rPr lang="ru-RU" altLang="ru-RU" sz="2800" smtClean="0"/>
              <a:t>Линейная (последовательная) модель</a:t>
            </a:r>
          </a:p>
        </p:txBody>
      </p:sp>
      <p:grpSp>
        <p:nvGrpSpPr>
          <p:cNvPr id="12292" name="Group 4"/>
          <p:cNvGrpSpPr>
            <a:grpSpLocks/>
          </p:cNvGrpSpPr>
          <p:nvPr/>
        </p:nvGrpSpPr>
        <p:grpSpPr bwMode="auto">
          <a:xfrm>
            <a:off x="5791200" y="2209800"/>
            <a:ext cx="2057400" cy="1676400"/>
            <a:chOff x="3648" y="1392"/>
            <a:chExt cx="1296" cy="1056"/>
          </a:xfrm>
        </p:grpSpPr>
        <p:sp>
          <p:nvSpPr>
            <p:cNvPr id="12303" name="Rectangle 5"/>
            <p:cNvSpPr>
              <a:spLocks noChangeArrowheads="1"/>
            </p:cNvSpPr>
            <p:nvPr/>
          </p:nvSpPr>
          <p:spPr bwMode="auto">
            <a:xfrm>
              <a:off x="3984" y="1392"/>
              <a:ext cx="288" cy="192"/>
            </a:xfrm>
            <a:prstGeom prst="rect">
              <a:avLst/>
            </a:prstGeom>
            <a:solidFill>
              <a:schemeClr val="accent1"/>
            </a:solidFill>
            <a:ln w="9525">
              <a:solidFill>
                <a:schemeClr val="tx1"/>
              </a:solidFill>
              <a:miter lim="800000"/>
              <a:headEnd/>
              <a:tailEnd/>
            </a:ln>
            <a:effectLst/>
          </p:spPr>
          <p:txBody>
            <a:bodyPr wrap="none" anchor="ctr"/>
            <a:lstStyle/>
            <a:p>
              <a:endParaRPr lang="ru-RU"/>
            </a:p>
          </p:txBody>
        </p:sp>
        <p:sp>
          <p:nvSpPr>
            <p:cNvPr id="12304" name="Rectangle 6"/>
            <p:cNvSpPr>
              <a:spLocks noChangeArrowheads="1"/>
            </p:cNvSpPr>
            <p:nvPr/>
          </p:nvSpPr>
          <p:spPr bwMode="auto">
            <a:xfrm>
              <a:off x="3648" y="1824"/>
              <a:ext cx="288" cy="192"/>
            </a:xfrm>
            <a:prstGeom prst="rect">
              <a:avLst/>
            </a:prstGeom>
            <a:solidFill>
              <a:schemeClr val="accent1"/>
            </a:solidFill>
            <a:ln w="9525">
              <a:solidFill>
                <a:schemeClr val="tx1"/>
              </a:solidFill>
              <a:miter lim="800000"/>
              <a:headEnd/>
              <a:tailEnd/>
            </a:ln>
            <a:effectLst/>
          </p:spPr>
          <p:txBody>
            <a:bodyPr wrap="none" anchor="ctr"/>
            <a:lstStyle/>
            <a:p>
              <a:endParaRPr lang="ru-RU"/>
            </a:p>
          </p:txBody>
        </p:sp>
        <p:sp>
          <p:nvSpPr>
            <p:cNvPr id="12305" name="Rectangle 7"/>
            <p:cNvSpPr>
              <a:spLocks noChangeArrowheads="1"/>
            </p:cNvSpPr>
            <p:nvPr/>
          </p:nvSpPr>
          <p:spPr bwMode="auto">
            <a:xfrm>
              <a:off x="4320" y="2256"/>
              <a:ext cx="288" cy="192"/>
            </a:xfrm>
            <a:prstGeom prst="rect">
              <a:avLst/>
            </a:prstGeom>
            <a:solidFill>
              <a:schemeClr val="accent1"/>
            </a:solidFill>
            <a:ln w="9525">
              <a:solidFill>
                <a:schemeClr val="tx1"/>
              </a:solidFill>
              <a:miter lim="800000"/>
              <a:headEnd/>
              <a:tailEnd/>
            </a:ln>
            <a:effectLst/>
          </p:spPr>
          <p:txBody>
            <a:bodyPr wrap="none" anchor="ctr"/>
            <a:lstStyle/>
            <a:p>
              <a:endParaRPr lang="ru-RU"/>
            </a:p>
          </p:txBody>
        </p:sp>
        <p:sp>
          <p:nvSpPr>
            <p:cNvPr id="12306" name="Rectangle 8"/>
            <p:cNvSpPr>
              <a:spLocks noChangeArrowheads="1"/>
            </p:cNvSpPr>
            <p:nvPr/>
          </p:nvSpPr>
          <p:spPr bwMode="auto">
            <a:xfrm>
              <a:off x="3984" y="2256"/>
              <a:ext cx="288" cy="192"/>
            </a:xfrm>
            <a:prstGeom prst="rect">
              <a:avLst/>
            </a:prstGeom>
            <a:solidFill>
              <a:schemeClr val="accent1"/>
            </a:solidFill>
            <a:ln w="9525">
              <a:solidFill>
                <a:schemeClr val="tx1"/>
              </a:solidFill>
              <a:miter lim="800000"/>
              <a:headEnd/>
              <a:tailEnd/>
            </a:ln>
            <a:effectLst/>
          </p:spPr>
          <p:txBody>
            <a:bodyPr wrap="none" anchor="ctr"/>
            <a:lstStyle/>
            <a:p>
              <a:endParaRPr lang="ru-RU"/>
            </a:p>
          </p:txBody>
        </p:sp>
        <p:sp>
          <p:nvSpPr>
            <p:cNvPr id="12307" name="Rectangle 9"/>
            <p:cNvSpPr>
              <a:spLocks noChangeArrowheads="1"/>
            </p:cNvSpPr>
            <p:nvPr/>
          </p:nvSpPr>
          <p:spPr bwMode="auto">
            <a:xfrm>
              <a:off x="4320" y="1824"/>
              <a:ext cx="288" cy="192"/>
            </a:xfrm>
            <a:prstGeom prst="rect">
              <a:avLst/>
            </a:prstGeom>
            <a:solidFill>
              <a:schemeClr val="accent1"/>
            </a:solidFill>
            <a:ln w="9525">
              <a:solidFill>
                <a:schemeClr val="tx1"/>
              </a:solidFill>
              <a:miter lim="800000"/>
              <a:headEnd/>
              <a:tailEnd/>
            </a:ln>
            <a:effectLst/>
          </p:spPr>
          <p:txBody>
            <a:bodyPr wrap="none" anchor="ctr"/>
            <a:lstStyle/>
            <a:p>
              <a:endParaRPr lang="ru-RU"/>
            </a:p>
          </p:txBody>
        </p:sp>
        <p:sp>
          <p:nvSpPr>
            <p:cNvPr id="12308" name="Rectangle 10"/>
            <p:cNvSpPr>
              <a:spLocks noChangeArrowheads="1"/>
            </p:cNvSpPr>
            <p:nvPr/>
          </p:nvSpPr>
          <p:spPr bwMode="auto">
            <a:xfrm>
              <a:off x="3984" y="1824"/>
              <a:ext cx="288" cy="192"/>
            </a:xfrm>
            <a:prstGeom prst="rect">
              <a:avLst/>
            </a:prstGeom>
            <a:solidFill>
              <a:schemeClr val="accent1"/>
            </a:solidFill>
            <a:ln w="9525">
              <a:solidFill>
                <a:schemeClr val="tx1"/>
              </a:solidFill>
              <a:miter lim="800000"/>
              <a:headEnd/>
              <a:tailEnd/>
            </a:ln>
            <a:effectLst/>
          </p:spPr>
          <p:txBody>
            <a:bodyPr wrap="none" anchor="ctr"/>
            <a:lstStyle/>
            <a:p>
              <a:endParaRPr lang="ru-RU"/>
            </a:p>
          </p:txBody>
        </p:sp>
        <p:sp>
          <p:nvSpPr>
            <p:cNvPr id="12309" name="Rectangle 11"/>
            <p:cNvSpPr>
              <a:spLocks noChangeArrowheads="1"/>
            </p:cNvSpPr>
            <p:nvPr/>
          </p:nvSpPr>
          <p:spPr bwMode="auto">
            <a:xfrm>
              <a:off x="4656" y="2256"/>
              <a:ext cx="288" cy="192"/>
            </a:xfrm>
            <a:prstGeom prst="rect">
              <a:avLst/>
            </a:prstGeom>
            <a:solidFill>
              <a:schemeClr val="accent1"/>
            </a:solidFill>
            <a:ln w="9525">
              <a:solidFill>
                <a:schemeClr val="tx1"/>
              </a:solidFill>
              <a:miter lim="800000"/>
              <a:headEnd/>
              <a:tailEnd/>
            </a:ln>
            <a:effectLst/>
          </p:spPr>
          <p:txBody>
            <a:bodyPr wrap="none" anchor="ctr"/>
            <a:lstStyle/>
            <a:p>
              <a:endParaRPr lang="ru-RU"/>
            </a:p>
          </p:txBody>
        </p:sp>
        <p:sp>
          <p:nvSpPr>
            <p:cNvPr id="12310" name="Line 12"/>
            <p:cNvSpPr>
              <a:spLocks noChangeShapeType="1"/>
            </p:cNvSpPr>
            <p:nvPr/>
          </p:nvSpPr>
          <p:spPr bwMode="auto">
            <a:xfrm>
              <a:off x="4128" y="1584"/>
              <a:ext cx="0" cy="240"/>
            </a:xfrm>
            <a:prstGeom prst="line">
              <a:avLst/>
            </a:prstGeom>
            <a:noFill/>
            <a:ln w="9525">
              <a:solidFill>
                <a:schemeClr val="tx1"/>
              </a:solidFill>
              <a:miter lim="800000"/>
              <a:headEnd/>
              <a:tailEnd type="triangle" w="med" len="med"/>
            </a:ln>
            <a:effectLst/>
          </p:spPr>
          <p:txBody>
            <a:bodyPr wrap="none"/>
            <a:lstStyle/>
            <a:p>
              <a:endParaRPr lang="ru-RU"/>
            </a:p>
          </p:txBody>
        </p:sp>
        <p:sp>
          <p:nvSpPr>
            <p:cNvPr id="12311" name="Line 13"/>
            <p:cNvSpPr>
              <a:spLocks noChangeShapeType="1"/>
            </p:cNvSpPr>
            <p:nvPr/>
          </p:nvSpPr>
          <p:spPr bwMode="auto">
            <a:xfrm>
              <a:off x="4128" y="1584"/>
              <a:ext cx="384" cy="240"/>
            </a:xfrm>
            <a:prstGeom prst="line">
              <a:avLst/>
            </a:prstGeom>
            <a:noFill/>
            <a:ln w="9525">
              <a:solidFill>
                <a:schemeClr val="tx1"/>
              </a:solidFill>
              <a:miter lim="800000"/>
              <a:headEnd/>
              <a:tailEnd type="triangle" w="med" len="med"/>
            </a:ln>
            <a:effectLst/>
          </p:spPr>
          <p:txBody>
            <a:bodyPr wrap="none"/>
            <a:lstStyle/>
            <a:p>
              <a:endParaRPr lang="ru-RU"/>
            </a:p>
          </p:txBody>
        </p:sp>
        <p:sp>
          <p:nvSpPr>
            <p:cNvPr id="12312" name="Line 14"/>
            <p:cNvSpPr>
              <a:spLocks noChangeShapeType="1"/>
            </p:cNvSpPr>
            <p:nvPr/>
          </p:nvSpPr>
          <p:spPr bwMode="auto">
            <a:xfrm flipH="1">
              <a:off x="3792" y="1584"/>
              <a:ext cx="336" cy="240"/>
            </a:xfrm>
            <a:prstGeom prst="line">
              <a:avLst/>
            </a:prstGeom>
            <a:noFill/>
            <a:ln w="9525">
              <a:solidFill>
                <a:schemeClr val="tx1"/>
              </a:solidFill>
              <a:miter lim="800000"/>
              <a:headEnd/>
              <a:tailEnd type="triangle" w="med" len="med"/>
            </a:ln>
            <a:effectLst/>
          </p:spPr>
          <p:txBody>
            <a:bodyPr wrap="none"/>
            <a:lstStyle/>
            <a:p>
              <a:endParaRPr lang="ru-RU"/>
            </a:p>
          </p:txBody>
        </p:sp>
        <p:sp>
          <p:nvSpPr>
            <p:cNvPr id="12313" name="Line 15"/>
            <p:cNvSpPr>
              <a:spLocks noChangeShapeType="1"/>
            </p:cNvSpPr>
            <p:nvPr/>
          </p:nvSpPr>
          <p:spPr bwMode="auto">
            <a:xfrm>
              <a:off x="4464" y="2016"/>
              <a:ext cx="0" cy="240"/>
            </a:xfrm>
            <a:prstGeom prst="line">
              <a:avLst/>
            </a:prstGeom>
            <a:noFill/>
            <a:ln w="9525">
              <a:solidFill>
                <a:schemeClr val="tx1"/>
              </a:solidFill>
              <a:miter lim="800000"/>
              <a:headEnd/>
              <a:tailEnd type="triangle" w="med" len="med"/>
            </a:ln>
            <a:effectLst/>
          </p:spPr>
          <p:txBody>
            <a:bodyPr wrap="none"/>
            <a:lstStyle/>
            <a:p>
              <a:endParaRPr lang="ru-RU"/>
            </a:p>
          </p:txBody>
        </p:sp>
        <p:sp>
          <p:nvSpPr>
            <p:cNvPr id="12314" name="Line 16"/>
            <p:cNvSpPr>
              <a:spLocks noChangeShapeType="1"/>
            </p:cNvSpPr>
            <p:nvPr/>
          </p:nvSpPr>
          <p:spPr bwMode="auto">
            <a:xfrm>
              <a:off x="4464" y="2016"/>
              <a:ext cx="384" cy="240"/>
            </a:xfrm>
            <a:prstGeom prst="line">
              <a:avLst/>
            </a:prstGeom>
            <a:noFill/>
            <a:ln w="9525">
              <a:solidFill>
                <a:schemeClr val="tx1"/>
              </a:solidFill>
              <a:miter lim="800000"/>
              <a:headEnd/>
              <a:tailEnd type="triangle" w="med" len="med"/>
            </a:ln>
            <a:effectLst/>
          </p:spPr>
          <p:txBody>
            <a:bodyPr wrap="none"/>
            <a:lstStyle/>
            <a:p>
              <a:endParaRPr lang="ru-RU"/>
            </a:p>
          </p:txBody>
        </p:sp>
        <p:sp>
          <p:nvSpPr>
            <p:cNvPr id="12315" name="Line 17"/>
            <p:cNvSpPr>
              <a:spLocks noChangeShapeType="1"/>
            </p:cNvSpPr>
            <p:nvPr/>
          </p:nvSpPr>
          <p:spPr bwMode="auto">
            <a:xfrm flipH="1">
              <a:off x="4128" y="2016"/>
              <a:ext cx="336" cy="240"/>
            </a:xfrm>
            <a:prstGeom prst="line">
              <a:avLst/>
            </a:prstGeom>
            <a:noFill/>
            <a:ln w="9525">
              <a:solidFill>
                <a:schemeClr val="tx1"/>
              </a:solidFill>
              <a:miter lim="800000"/>
              <a:headEnd/>
              <a:tailEnd type="triangle" w="med" len="med"/>
            </a:ln>
            <a:effectLst/>
          </p:spPr>
          <p:txBody>
            <a:bodyPr wrap="none"/>
            <a:lstStyle/>
            <a:p>
              <a:endParaRPr lang="ru-RU"/>
            </a:p>
          </p:txBody>
        </p:sp>
      </p:grpSp>
      <p:grpSp>
        <p:nvGrpSpPr>
          <p:cNvPr id="12293" name="Group 18"/>
          <p:cNvGrpSpPr>
            <a:grpSpLocks/>
          </p:cNvGrpSpPr>
          <p:nvPr/>
        </p:nvGrpSpPr>
        <p:grpSpPr bwMode="auto">
          <a:xfrm>
            <a:off x="3124200" y="5181600"/>
            <a:ext cx="3505200" cy="304800"/>
            <a:chOff x="3264" y="3168"/>
            <a:chExt cx="2208" cy="192"/>
          </a:xfrm>
        </p:grpSpPr>
        <p:sp>
          <p:nvSpPr>
            <p:cNvPr id="12294" name="Rectangle 19"/>
            <p:cNvSpPr>
              <a:spLocks noChangeArrowheads="1"/>
            </p:cNvSpPr>
            <p:nvPr/>
          </p:nvSpPr>
          <p:spPr bwMode="auto">
            <a:xfrm>
              <a:off x="3264" y="3168"/>
              <a:ext cx="288" cy="192"/>
            </a:xfrm>
            <a:prstGeom prst="rect">
              <a:avLst/>
            </a:prstGeom>
            <a:solidFill>
              <a:schemeClr val="accent1"/>
            </a:solidFill>
            <a:ln w="9525">
              <a:solidFill>
                <a:schemeClr val="tx1"/>
              </a:solidFill>
              <a:miter lim="800000"/>
              <a:headEnd/>
              <a:tailEnd/>
            </a:ln>
            <a:effectLst/>
          </p:spPr>
          <p:txBody>
            <a:bodyPr wrap="none" anchor="ctr"/>
            <a:lstStyle/>
            <a:p>
              <a:endParaRPr lang="ru-RU"/>
            </a:p>
          </p:txBody>
        </p:sp>
        <p:sp>
          <p:nvSpPr>
            <p:cNvPr id="12295" name="Rectangle 20"/>
            <p:cNvSpPr>
              <a:spLocks noChangeArrowheads="1"/>
            </p:cNvSpPr>
            <p:nvPr/>
          </p:nvSpPr>
          <p:spPr bwMode="auto">
            <a:xfrm>
              <a:off x="5184" y="3168"/>
              <a:ext cx="288" cy="192"/>
            </a:xfrm>
            <a:prstGeom prst="rect">
              <a:avLst/>
            </a:prstGeom>
            <a:solidFill>
              <a:schemeClr val="accent1"/>
            </a:solidFill>
            <a:ln w="9525">
              <a:solidFill>
                <a:schemeClr val="tx1"/>
              </a:solidFill>
              <a:miter lim="800000"/>
              <a:headEnd/>
              <a:tailEnd/>
            </a:ln>
            <a:effectLst/>
          </p:spPr>
          <p:txBody>
            <a:bodyPr wrap="none" anchor="ctr"/>
            <a:lstStyle/>
            <a:p>
              <a:endParaRPr lang="ru-RU"/>
            </a:p>
          </p:txBody>
        </p:sp>
        <p:sp>
          <p:nvSpPr>
            <p:cNvPr id="12296" name="Rectangle 21"/>
            <p:cNvSpPr>
              <a:spLocks noChangeArrowheads="1"/>
            </p:cNvSpPr>
            <p:nvPr/>
          </p:nvSpPr>
          <p:spPr bwMode="auto">
            <a:xfrm>
              <a:off x="4704" y="3168"/>
              <a:ext cx="288" cy="192"/>
            </a:xfrm>
            <a:prstGeom prst="rect">
              <a:avLst/>
            </a:prstGeom>
            <a:solidFill>
              <a:schemeClr val="accent1"/>
            </a:solidFill>
            <a:ln w="9525">
              <a:solidFill>
                <a:schemeClr val="tx1"/>
              </a:solidFill>
              <a:miter lim="800000"/>
              <a:headEnd/>
              <a:tailEnd/>
            </a:ln>
            <a:effectLst/>
          </p:spPr>
          <p:txBody>
            <a:bodyPr wrap="none" anchor="ctr"/>
            <a:lstStyle/>
            <a:p>
              <a:endParaRPr lang="ru-RU"/>
            </a:p>
          </p:txBody>
        </p:sp>
        <p:sp>
          <p:nvSpPr>
            <p:cNvPr id="12297" name="Rectangle 22"/>
            <p:cNvSpPr>
              <a:spLocks noChangeArrowheads="1"/>
            </p:cNvSpPr>
            <p:nvPr/>
          </p:nvSpPr>
          <p:spPr bwMode="auto">
            <a:xfrm>
              <a:off x="4224" y="3168"/>
              <a:ext cx="288" cy="192"/>
            </a:xfrm>
            <a:prstGeom prst="rect">
              <a:avLst/>
            </a:prstGeom>
            <a:solidFill>
              <a:schemeClr val="accent1"/>
            </a:solidFill>
            <a:ln w="9525">
              <a:solidFill>
                <a:schemeClr val="tx1"/>
              </a:solidFill>
              <a:miter lim="800000"/>
              <a:headEnd/>
              <a:tailEnd/>
            </a:ln>
            <a:effectLst/>
          </p:spPr>
          <p:txBody>
            <a:bodyPr wrap="none" anchor="ctr"/>
            <a:lstStyle/>
            <a:p>
              <a:endParaRPr lang="ru-RU"/>
            </a:p>
          </p:txBody>
        </p:sp>
        <p:sp>
          <p:nvSpPr>
            <p:cNvPr id="12298" name="Rectangle 23"/>
            <p:cNvSpPr>
              <a:spLocks noChangeArrowheads="1"/>
            </p:cNvSpPr>
            <p:nvPr/>
          </p:nvSpPr>
          <p:spPr bwMode="auto">
            <a:xfrm>
              <a:off x="3744" y="3168"/>
              <a:ext cx="288" cy="192"/>
            </a:xfrm>
            <a:prstGeom prst="rect">
              <a:avLst/>
            </a:prstGeom>
            <a:solidFill>
              <a:schemeClr val="accent1"/>
            </a:solidFill>
            <a:ln w="9525">
              <a:solidFill>
                <a:schemeClr val="tx1"/>
              </a:solidFill>
              <a:miter lim="800000"/>
              <a:headEnd/>
              <a:tailEnd/>
            </a:ln>
            <a:effectLst/>
          </p:spPr>
          <p:txBody>
            <a:bodyPr wrap="none" anchor="ctr"/>
            <a:lstStyle/>
            <a:p>
              <a:endParaRPr lang="ru-RU"/>
            </a:p>
          </p:txBody>
        </p:sp>
        <p:sp>
          <p:nvSpPr>
            <p:cNvPr id="12299" name="Line 24"/>
            <p:cNvSpPr>
              <a:spLocks noChangeShapeType="1"/>
            </p:cNvSpPr>
            <p:nvPr/>
          </p:nvSpPr>
          <p:spPr bwMode="auto">
            <a:xfrm>
              <a:off x="3552" y="3264"/>
              <a:ext cx="192" cy="0"/>
            </a:xfrm>
            <a:prstGeom prst="line">
              <a:avLst/>
            </a:prstGeom>
            <a:noFill/>
            <a:ln w="9525">
              <a:solidFill>
                <a:schemeClr val="tx1"/>
              </a:solidFill>
              <a:miter lim="800000"/>
              <a:headEnd/>
              <a:tailEnd type="triangle" w="med" len="med"/>
            </a:ln>
            <a:effectLst/>
          </p:spPr>
          <p:txBody>
            <a:bodyPr wrap="none"/>
            <a:lstStyle/>
            <a:p>
              <a:endParaRPr lang="ru-RU"/>
            </a:p>
          </p:txBody>
        </p:sp>
        <p:sp>
          <p:nvSpPr>
            <p:cNvPr id="12300" name="Line 25"/>
            <p:cNvSpPr>
              <a:spLocks noChangeShapeType="1"/>
            </p:cNvSpPr>
            <p:nvPr/>
          </p:nvSpPr>
          <p:spPr bwMode="auto">
            <a:xfrm>
              <a:off x="4992" y="3264"/>
              <a:ext cx="192" cy="0"/>
            </a:xfrm>
            <a:prstGeom prst="line">
              <a:avLst/>
            </a:prstGeom>
            <a:noFill/>
            <a:ln w="9525">
              <a:solidFill>
                <a:schemeClr val="tx1"/>
              </a:solidFill>
              <a:miter lim="800000"/>
              <a:headEnd/>
              <a:tailEnd type="triangle" w="med" len="med"/>
            </a:ln>
            <a:effectLst/>
          </p:spPr>
          <p:txBody>
            <a:bodyPr wrap="none"/>
            <a:lstStyle/>
            <a:p>
              <a:endParaRPr lang="ru-RU"/>
            </a:p>
          </p:txBody>
        </p:sp>
        <p:sp>
          <p:nvSpPr>
            <p:cNvPr id="12301" name="Line 26"/>
            <p:cNvSpPr>
              <a:spLocks noChangeShapeType="1"/>
            </p:cNvSpPr>
            <p:nvPr/>
          </p:nvSpPr>
          <p:spPr bwMode="auto">
            <a:xfrm>
              <a:off x="4512" y="3264"/>
              <a:ext cx="192" cy="0"/>
            </a:xfrm>
            <a:prstGeom prst="line">
              <a:avLst/>
            </a:prstGeom>
            <a:noFill/>
            <a:ln w="9525">
              <a:solidFill>
                <a:schemeClr val="tx1"/>
              </a:solidFill>
              <a:miter lim="800000"/>
              <a:headEnd/>
              <a:tailEnd type="triangle" w="med" len="med"/>
            </a:ln>
            <a:effectLst/>
          </p:spPr>
          <p:txBody>
            <a:bodyPr wrap="none"/>
            <a:lstStyle/>
            <a:p>
              <a:endParaRPr lang="ru-RU"/>
            </a:p>
          </p:txBody>
        </p:sp>
        <p:sp>
          <p:nvSpPr>
            <p:cNvPr id="12302" name="Line 27"/>
            <p:cNvSpPr>
              <a:spLocks noChangeShapeType="1"/>
            </p:cNvSpPr>
            <p:nvPr/>
          </p:nvSpPr>
          <p:spPr bwMode="auto">
            <a:xfrm>
              <a:off x="4032" y="3264"/>
              <a:ext cx="192" cy="0"/>
            </a:xfrm>
            <a:prstGeom prst="line">
              <a:avLst/>
            </a:prstGeom>
            <a:noFill/>
            <a:ln w="9525">
              <a:solidFill>
                <a:schemeClr val="tx1"/>
              </a:solidFill>
              <a:miter lim="800000"/>
              <a:headEnd/>
              <a:tailEnd type="triangle" w="med" len="med"/>
            </a:ln>
            <a:effectLst/>
          </p:spPr>
          <p:txBody>
            <a:bodyPr wrap="none"/>
            <a:lstStyle/>
            <a:p>
              <a:endParaRPr lang="ru-RU"/>
            </a:p>
          </p:txBody>
        </p:sp>
      </p:gr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ru-RU" altLang="ru-RU" smtClean="0"/>
              <a:t>Навигационная модель сайта</a:t>
            </a:r>
          </a:p>
        </p:txBody>
      </p:sp>
      <p:grpSp>
        <p:nvGrpSpPr>
          <p:cNvPr id="13315" name="Group 29"/>
          <p:cNvGrpSpPr>
            <a:grpSpLocks/>
          </p:cNvGrpSpPr>
          <p:nvPr/>
        </p:nvGrpSpPr>
        <p:grpSpPr bwMode="auto">
          <a:xfrm>
            <a:off x="323850" y="1989138"/>
            <a:ext cx="8569325" cy="4337050"/>
            <a:chOff x="204" y="1253"/>
            <a:chExt cx="5398" cy="2732"/>
          </a:xfrm>
        </p:grpSpPr>
        <p:grpSp>
          <p:nvGrpSpPr>
            <p:cNvPr id="13316" name="Group 26"/>
            <p:cNvGrpSpPr>
              <a:grpSpLocks/>
            </p:cNvGrpSpPr>
            <p:nvPr/>
          </p:nvGrpSpPr>
          <p:grpSpPr bwMode="auto">
            <a:xfrm>
              <a:off x="204" y="1253"/>
              <a:ext cx="5398" cy="2732"/>
              <a:chOff x="204" y="1253"/>
              <a:chExt cx="5398" cy="2732"/>
            </a:xfrm>
          </p:grpSpPr>
          <p:grpSp>
            <p:nvGrpSpPr>
              <p:cNvPr id="13318" name="Group 22"/>
              <p:cNvGrpSpPr>
                <a:grpSpLocks/>
              </p:cNvGrpSpPr>
              <p:nvPr/>
            </p:nvGrpSpPr>
            <p:grpSpPr bwMode="auto">
              <a:xfrm>
                <a:off x="1111" y="1570"/>
                <a:ext cx="3464" cy="2415"/>
                <a:chOff x="1156" y="1207"/>
                <a:chExt cx="3464" cy="2415"/>
              </a:xfrm>
            </p:grpSpPr>
            <p:sp>
              <p:nvSpPr>
                <p:cNvPr id="13322" name="Rectangle 5"/>
                <p:cNvSpPr>
                  <a:spLocks noChangeArrowheads="1"/>
                </p:cNvSpPr>
                <p:nvPr/>
              </p:nvSpPr>
              <p:spPr bwMode="auto">
                <a:xfrm>
                  <a:off x="2789" y="1207"/>
                  <a:ext cx="288" cy="238"/>
                </a:xfrm>
                <a:prstGeom prst="rect">
                  <a:avLst/>
                </a:prstGeom>
                <a:solidFill>
                  <a:schemeClr val="accent1"/>
                </a:solidFill>
                <a:ln w="9525">
                  <a:solidFill>
                    <a:schemeClr val="tx1"/>
                  </a:solidFill>
                  <a:miter lim="800000"/>
                  <a:headEnd/>
                  <a:tailEnd/>
                </a:ln>
                <a:effectLst/>
              </p:spPr>
              <p:txBody>
                <a:bodyPr wrap="none" anchor="ctr"/>
                <a:lstStyle/>
                <a:p>
                  <a:endParaRPr lang="ru-RU"/>
                </a:p>
              </p:txBody>
            </p:sp>
            <p:sp>
              <p:nvSpPr>
                <p:cNvPr id="13323" name="Rectangle 6"/>
                <p:cNvSpPr>
                  <a:spLocks noChangeArrowheads="1"/>
                </p:cNvSpPr>
                <p:nvPr/>
              </p:nvSpPr>
              <p:spPr bwMode="auto">
                <a:xfrm>
                  <a:off x="2744" y="3430"/>
                  <a:ext cx="288" cy="192"/>
                </a:xfrm>
                <a:prstGeom prst="rect">
                  <a:avLst/>
                </a:prstGeom>
                <a:solidFill>
                  <a:schemeClr val="accent1"/>
                </a:solidFill>
                <a:ln w="9525">
                  <a:solidFill>
                    <a:schemeClr val="tx1"/>
                  </a:solidFill>
                  <a:miter lim="800000"/>
                  <a:headEnd/>
                  <a:tailEnd/>
                </a:ln>
                <a:effectLst/>
              </p:spPr>
              <p:txBody>
                <a:bodyPr wrap="none" anchor="ctr"/>
                <a:lstStyle/>
                <a:p>
                  <a:endParaRPr lang="ru-RU"/>
                </a:p>
              </p:txBody>
            </p:sp>
            <p:sp>
              <p:nvSpPr>
                <p:cNvPr id="13324" name="Rectangle 7"/>
                <p:cNvSpPr>
                  <a:spLocks noChangeArrowheads="1"/>
                </p:cNvSpPr>
                <p:nvPr/>
              </p:nvSpPr>
              <p:spPr bwMode="auto">
                <a:xfrm>
                  <a:off x="4286" y="2251"/>
                  <a:ext cx="288" cy="192"/>
                </a:xfrm>
                <a:prstGeom prst="rect">
                  <a:avLst/>
                </a:prstGeom>
                <a:solidFill>
                  <a:schemeClr val="accent1"/>
                </a:solidFill>
                <a:ln w="9525">
                  <a:solidFill>
                    <a:schemeClr val="tx1"/>
                  </a:solidFill>
                  <a:miter lim="800000"/>
                  <a:headEnd/>
                  <a:tailEnd/>
                </a:ln>
                <a:effectLst/>
              </p:spPr>
              <p:txBody>
                <a:bodyPr wrap="none" anchor="ctr"/>
                <a:lstStyle/>
                <a:p>
                  <a:endParaRPr lang="ru-RU"/>
                </a:p>
              </p:txBody>
            </p:sp>
            <p:sp>
              <p:nvSpPr>
                <p:cNvPr id="13325" name="Rectangle 8"/>
                <p:cNvSpPr>
                  <a:spLocks noChangeArrowheads="1"/>
                </p:cNvSpPr>
                <p:nvPr/>
              </p:nvSpPr>
              <p:spPr bwMode="auto">
                <a:xfrm>
                  <a:off x="2789" y="2251"/>
                  <a:ext cx="288" cy="192"/>
                </a:xfrm>
                <a:prstGeom prst="rect">
                  <a:avLst/>
                </a:prstGeom>
                <a:solidFill>
                  <a:schemeClr val="accent1"/>
                </a:solidFill>
                <a:ln w="9525">
                  <a:solidFill>
                    <a:schemeClr val="tx1"/>
                  </a:solidFill>
                  <a:miter lim="800000"/>
                  <a:headEnd/>
                  <a:tailEnd/>
                </a:ln>
                <a:effectLst/>
              </p:spPr>
              <p:txBody>
                <a:bodyPr wrap="none" anchor="ctr"/>
                <a:lstStyle/>
                <a:p>
                  <a:endParaRPr lang="ru-RU"/>
                </a:p>
              </p:txBody>
            </p:sp>
            <p:sp>
              <p:nvSpPr>
                <p:cNvPr id="13326" name="Rectangle 9"/>
                <p:cNvSpPr>
                  <a:spLocks noChangeArrowheads="1"/>
                </p:cNvSpPr>
                <p:nvPr/>
              </p:nvSpPr>
              <p:spPr bwMode="auto">
                <a:xfrm>
                  <a:off x="1156" y="2251"/>
                  <a:ext cx="288" cy="192"/>
                </a:xfrm>
                <a:prstGeom prst="rect">
                  <a:avLst/>
                </a:prstGeom>
                <a:solidFill>
                  <a:schemeClr val="accent1"/>
                </a:solidFill>
                <a:ln w="9525">
                  <a:solidFill>
                    <a:schemeClr val="tx1"/>
                  </a:solidFill>
                  <a:miter lim="800000"/>
                  <a:headEnd/>
                  <a:tailEnd/>
                </a:ln>
                <a:effectLst/>
              </p:spPr>
              <p:txBody>
                <a:bodyPr wrap="none" anchor="ctr"/>
                <a:lstStyle/>
                <a:p>
                  <a:endParaRPr lang="ru-RU"/>
                </a:p>
              </p:txBody>
            </p:sp>
            <p:sp>
              <p:nvSpPr>
                <p:cNvPr id="13327" name="Rectangle 14"/>
                <p:cNvSpPr>
                  <a:spLocks noChangeArrowheads="1"/>
                </p:cNvSpPr>
                <p:nvPr/>
              </p:nvSpPr>
              <p:spPr bwMode="auto">
                <a:xfrm>
                  <a:off x="4332" y="3430"/>
                  <a:ext cx="288" cy="192"/>
                </a:xfrm>
                <a:prstGeom prst="rect">
                  <a:avLst/>
                </a:prstGeom>
                <a:solidFill>
                  <a:schemeClr val="accent1"/>
                </a:solidFill>
                <a:ln w="9525">
                  <a:solidFill>
                    <a:schemeClr val="tx1"/>
                  </a:solidFill>
                  <a:miter lim="800000"/>
                  <a:headEnd/>
                  <a:tailEnd/>
                </a:ln>
                <a:effectLst/>
              </p:spPr>
              <p:txBody>
                <a:bodyPr wrap="none" anchor="ctr"/>
                <a:lstStyle/>
                <a:p>
                  <a:endParaRPr lang="ru-RU"/>
                </a:p>
              </p:txBody>
            </p:sp>
            <p:sp>
              <p:nvSpPr>
                <p:cNvPr id="13328" name="Rectangle 15"/>
                <p:cNvSpPr>
                  <a:spLocks noChangeArrowheads="1"/>
                </p:cNvSpPr>
                <p:nvPr/>
              </p:nvSpPr>
              <p:spPr bwMode="auto">
                <a:xfrm>
                  <a:off x="1156" y="3430"/>
                  <a:ext cx="288" cy="192"/>
                </a:xfrm>
                <a:prstGeom prst="rect">
                  <a:avLst/>
                </a:prstGeom>
                <a:solidFill>
                  <a:schemeClr val="accent1"/>
                </a:solidFill>
                <a:ln w="9525">
                  <a:solidFill>
                    <a:schemeClr val="tx1"/>
                  </a:solidFill>
                  <a:miter lim="800000"/>
                  <a:headEnd/>
                  <a:tailEnd/>
                </a:ln>
                <a:effectLst/>
              </p:spPr>
              <p:txBody>
                <a:bodyPr wrap="none" anchor="ctr"/>
                <a:lstStyle/>
                <a:p>
                  <a:endParaRPr lang="ru-RU"/>
                </a:p>
              </p:txBody>
            </p:sp>
            <p:sp>
              <p:nvSpPr>
                <p:cNvPr id="13329" name="Line 16"/>
                <p:cNvSpPr>
                  <a:spLocks noChangeShapeType="1"/>
                </p:cNvSpPr>
                <p:nvPr/>
              </p:nvSpPr>
              <p:spPr bwMode="auto">
                <a:xfrm flipH="1">
                  <a:off x="1292" y="1434"/>
                  <a:ext cx="1633" cy="817"/>
                </a:xfrm>
                <a:prstGeom prst="line">
                  <a:avLst/>
                </a:prstGeom>
                <a:noFill/>
                <a:ln w="9525">
                  <a:solidFill>
                    <a:schemeClr val="tx1"/>
                  </a:solidFill>
                  <a:miter lim="800000"/>
                  <a:headEnd/>
                  <a:tailEnd type="triangle" w="med" len="med"/>
                </a:ln>
                <a:effectLst/>
              </p:spPr>
              <p:txBody>
                <a:bodyPr wrap="none"/>
                <a:lstStyle/>
                <a:p>
                  <a:endParaRPr lang="ru-RU"/>
                </a:p>
              </p:txBody>
            </p:sp>
            <p:sp>
              <p:nvSpPr>
                <p:cNvPr id="13330" name="Line 17"/>
                <p:cNvSpPr>
                  <a:spLocks noChangeShapeType="1"/>
                </p:cNvSpPr>
                <p:nvPr/>
              </p:nvSpPr>
              <p:spPr bwMode="auto">
                <a:xfrm>
                  <a:off x="2925" y="1434"/>
                  <a:ext cx="0" cy="817"/>
                </a:xfrm>
                <a:prstGeom prst="line">
                  <a:avLst/>
                </a:prstGeom>
                <a:noFill/>
                <a:ln w="9525">
                  <a:solidFill>
                    <a:schemeClr val="tx1"/>
                  </a:solidFill>
                  <a:miter lim="800000"/>
                  <a:headEnd/>
                  <a:tailEnd type="triangle" w="med" len="med"/>
                </a:ln>
                <a:effectLst/>
              </p:spPr>
              <p:txBody>
                <a:bodyPr wrap="none"/>
                <a:lstStyle/>
                <a:p>
                  <a:endParaRPr lang="ru-RU"/>
                </a:p>
              </p:txBody>
            </p:sp>
            <p:sp>
              <p:nvSpPr>
                <p:cNvPr id="13331" name="Line 18"/>
                <p:cNvSpPr>
                  <a:spLocks noChangeShapeType="1"/>
                </p:cNvSpPr>
                <p:nvPr/>
              </p:nvSpPr>
              <p:spPr bwMode="auto">
                <a:xfrm>
                  <a:off x="2925" y="1434"/>
                  <a:ext cx="1497" cy="817"/>
                </a:xfrm>
                <a:prstGeom prst="line">
                  <a:avLst/>
                </a:prstGeom>
                <a:noFill/>
                <a:ln w="9525">
                  <a:solidFill>
                    <a:schemeClr val="tx1"/>
                  </a:solidFill>
                  <a:miter lim="800000"/>
                  <a:headEnd/>
                  <a:tailEnd type="triangle" w="med" len="med"/>
                </a:ln>
                <a:effectLst/>
              </p:spPr>
              <p:txBody>
                <a:bodyPr wrap="none"/>
                <a:lstStyle/>
                <a:p>
                  <a:endParaRPr lang="ru-RU"/>
                </a:p>
              </p:txBody>
            </p:sp>
            <p:sp>
              <p:nvSpPr>
                <p:cNvPr id="13332" name="Line 19"/>
                <p:cNvSpPr>
                  <a:spLocks noChangeShapeType="1"/>
                </p:cNvSpPr>
                <p:nvPr/>
              </p:nvSpPr>
              <p:spPr bwMode="auto">
                <a:xfrm>
                  <a:off x="2925" y="2432"/>
                  <a:ext cx="0" cy="998"/>
                </a:xfrm>
                <a:prstGeom prst="line">
                  <a:avLst/>
                </a:prstGeom>
                <a:noFill/>
                <a:ln w="9525">
                  <a:solidFill>
                    <a:schemeClr val="tx1"/>
                  </a:solidFill>
                  <a:miter lim="800000"/>
                  <a:headEnd/>
                  <a:tailEnd type="triangle" w="med" len="med"/>
                </a:ln>
                <a:effectLst/>
              </p:spPr>
              <p:txBody>
                <a:bodyPr wrap="none"/>
                <a:lstStyle/>
                <a:p>
                  <a:endParaRPr lang="ru-RU"/>
                </a:p>
              </p:txBody>
            </p:sp>
            <p:sp>
              <p:nvSpPr>
                <p:cNvPr id="13333" name="Line 20"/>
                <p:cNvSpPr>
                  <a:spLocks noChangeShapeType="1"/>
                </p:cNvSpPr>
                <p:nvPr/>
              </p:nvSpPr>
              <p:spPr bwMode="auto">
                <a:xfrm flipH="1">
                  <a:off x="1292" y="2432"/>
                  <a:ext cx="1633" cy="998"/>
                </a:xfrm>
                <a:prstGeom prst="line">
                  <a:avLst/>
                </a:prstGeom>
                <a:noFill/>
                <a:ln w="9525">
                  <a:solidFill>
                    <a:schemeClr val="tx1"/>
                  </a:solidFill>
                  <a:miter lim="800000"/>
                  <a:headEnd/>
                  <a:tailEnd type="triangle" w="med" len="med"/>
                </a:ln>
                <a:effectLst/>
              </p:spPr>
              <p:txBody>
                <a:bodyPr wrap="none"/>
                <a:lstStyle/>
                <a:p>
                  <a:endParaRPr lang="ru-RU"/>
                </a:p>
              </p:txBody>
            </p:sp>
            <p:sp>
              <p:nvSpPr>
                <p:cNvPr id="13334" name="Line 21"/>
                <p:cNvSpPr>
                  <a:spLocks noChangeShapeType="1"/>
                </p:cNvSpPr>
                <p:nvPr/>
              </p:nvSpPr>
              <p:spPr bwMode="auto">
                <a:xfrm>
                  <a:off x="4468" y="2432"/>
                  <a:ext cx="0" cy="998"/>
                </a:xfrm>
                <a:prstGeom prst="line">
                  <a:avLst/>
                </a:prstGeom>
                <a:noFill/>
                <a:ln w="9525">
                  <a:solidFill>
                    <a:schemeClr val="tx1"/>
                  </a:solidFill>
                  <a:miter lim="800000"/>
                  <a:headEnd/>
                  <a:tailEnd type="triangle" w="med" len="med"/>
                </a:ln>
                <a:effectLst/>
              </p:spPr>
              <p:txBody>
                <a:bodyPr wrap="none"/>
                <a:lstStyle/>
                <a:p>
                  <a:endParaRPr lang="ru-RU"/>
                </a:p>
              </p:txBody>
            </p:sp>
          </p:grpSp>
          <p:sp>
            <p:nvSpPr>
              <p:cNvPr id="13319" name="Text Box 23"/>
              <p:cNvSpPr txBox="1">
                <a:spLocks noChangeArrowheads="1"/>
              </p:cNvSpPr>
              <p:nvPr/>
            </p:nvSpPr>
            <p:spPr bwMode="auto">
              <a:xfrm>
                <a:off x="3107" y="1253"/>
                <a:ext cx="2495" cy="518"/>
              </a:xfrm>
              <a:prstGeom prst="rect">
                <a:avLst/>
              </a:prstGeom>
              <a:noFill/>
              <a:ln w="9525">
                <a:noFill/>
                <a:miter lim="800000"/>
                <a:headEnd/>
                <a:tailEnd/>
              </a:ln>
              <a:effectLst/>
            </p:spPr>
            <p:txBody>
              <a:bodyPr>
                <a:spAutoFit/>
              </a:bodyPr>
              <a:lstStyle/>
              <a:p>
                <a:pPr>
                  <a:spcBef>
                    <a:spcPct val="50000"/>
                  </a:spcBef>
                </a:pPr>
                <a:r>
                  <a:rPr lang="en-US" altLang="ru-RU"/>
                  <a:t>index.html</a:t>
                </a:r>
                <a:br>
                  <a:rPr lang="en-US" altLang="ru-RU"/>
                </a:br>
                <a:r>
                  <a:rPr lang="ru-RU" altLang="ru-RU"/>
                  <a:t>графика – </a:t>
                </a:r>
                <a:r>
                  <a:rPr lang="en-US" altLang="ru-RU"/>
                  <a:t>foto.jpg, logo.gif</a:t>
                </a:r>
                <a:endParaRPr lang="ru-RU" altLang="ru-RU"/>
              </a:p>
            </p:txBody>
          </p:sp>
          <p:sp>
            <p:nvSpPr>
              <p:cNvPr id="13320" name="Text Box 24"/>
              <p:cNvSpPr txBox="1">
                <a:spLocks noChangeArrowheads="1"/>
              </p:cNvSpPr>
              <p:nvPr/>
            </p:nvSpPr>
            <p:spPr bwMode="auto">
              <a:xfrm>
                <a:off x="204" y="2523"/>
                <a:ext cx="2495" cy="518"/>
              </a:xfrm>
              <a:prstGeom prst="rect">
                <a:avLst/>
              </a:prstGeom>
              <a:noFill/>
              <a:ln w="9525">
                <a:noFill/>
                <a:miter lim="800000"/>
                <a:headEnd/>
                <a:tailEnd/>
              </a:ln>
              <a:effectLst/>
            </p:spPr>
            <p:txBody>
              <a:bodyPr>
                <a:spAutoFit/>
              </a:bodyPr>
              <a:lstStyle/>
              <a:p>
                <a:pPr>
                  <a:spcBef>
                    <a:spcPct val="50000"/>
                  </a:spcBef>
                </a:pPr>
                <a:r>
                  <a:rPr lang="en-US" altLang="ru-RU"/>
                  <a:t>str1.html</a:t>
                </a:r>
                <a:br>
                  <a:rPr lang="en-US" altLang="ru-RU"/>
                </a:br>
                <a:r>
                  <a:rPr lang="ru-RU" altLang="ru-RU"/>
                  <a:t>графика – </a:t>
                </a:r>
                <a:r>
                  <a:rPr lang="en-US" altLang="ru-RU"/>
                  <a:t>foto1.jpg</a:t>
                </a:r>
                <a:endParaRPr lang="ru-RU" altLang="ru-RU"/>
              </a:p>
            </p:txBody>
          </p:sp>
          <p:sp>
            <p:nvSpPr>
              <p:cNvPr id="13321" name="Text Box 25"/>
              <p:cNvSpPr txBox="1">
                <a:spLocks noChangeArrowheads="1"/>
              </p:cNvSpPr>
              <p:nvPr/>
            </p:nvSpPr>
            <p:spPr bwMode="auto">
              <a:xfrm>
                <a:off x="3016" y="2523"/>
                <a:ext cx="2495" cy="518"/>
              </a:xfrm>
              <a:prstGeom prst="rect">
                <a:avLst/>
              </a:prstGeom>
              <a:noFill/>
              <a:ln w="9525">
                <a:noFill/>
                <a:miter lim="800000"/>
                <a:headEnd/>
                <a:tailEnd/>
              </a:ln>
              <a:effectLst/>
            </p:spPr>
            <p:txBody>
              <a:bodyPr>
                <a:spAutoFit/>
              </a:bodyPr>
              <a:lstStyle/>
              <a:p>
                <a:pPr>
                  <a:spcBef>
                    <a:spcPct val="50000"/>
                  </a:spcBef>
                </a:pPr>
                <a:r>
                  <a:rPr lang="en-US" altLang="ru-RU"/>
                  <a:t>str2.html</a:t>
                </a:r>
                <a:br>
                  <a:rPr lang="en-US" altLang="ru-RU"/>
                </a:br>
                <a:endParaRPr lang="ru-RU" altLang="ru-RU"/>
              </a:p>
            </p:txBody>
          </p:sp>
        </p:grpSp>
        <p:sp>
          <p:nvSpPr>
            <p:cNvPr id="13317" name="Text Box 27"/>
            <p:cNvSpPr txBox="1">
              <a:spLocks noChangeArrowheads="1"/>
            </p:cNvSpPr>
            <p:nvPr/>
          </p:nvSpPr>
          <p:spPr bwMode="auto">
            <a:xfrm rot="-1577171">
              <a:off x="1111" y="1979"/>
              <a:ext cx="1678" cy="288"/>
            </a:xfrm>
            <a:prstGeom prst="rect">
              <a:avLst/>
            </a:prstGeom>
            <a:noFill/>
            <a:ln w="9525">
              <a:noFill/>
              <a:miter lim="800000"/>
              <a:headEnd/>
              <a:tailEnd/>
            </a:ln>
            <a:effectLst/>
          </p:spPr>
          <p:txBody>
            <a:bodyPr>
              <a:spAutoFit/>
            </a:bodyPr>
            <a:lstStyle/>
            <a:p>
              <a:pPr>
                <a:spcBef>
                  <a:spcPct val="50000"/>
                </a:spcBef>
              </a:pPr>
              <a:r>
                <a:rPr lang="ru-RU" altLang="ru-RU"/>
                <a:t>название ссылки</a:t>
              </a:r>
            </a:p>
          </p:txBody>
        </p:sp>
      </p:gr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ru-RU" altLang="ru-RU" smtClean="0"/>
              <a:t>Реализация</a:t>
            </a:r>
          </a:p>
        </p:txBody>
      </p:sp>
      <p:sp>
        <p:nvSpPr>
          <p:cNvPr id="14339" name="Rectangle 3"/>
          <p:cNvSpPr>
            <a:spLocks noGrp="1" noChangeArrowheads="1"/>
          </p:cNvSpPr>
          <p:nvPr>
            <p:ph type="body" sz="half" idx="1"/>
          </p:nvPr>
        </p:nvSpPr>
        <p:spPr/>
        <p:txBody>
          <a:bodyPr/>
          <a:lstStyle/>
          <a:p>
            <a:pPr eaLnBrk="1" hangingPunct="1">
              <a:lnSpc>
                <a:spcPct val="90000"/>
              </a:lnSpc>
            </a:pPr>
            <a:r>
              <a:rPr lang="ru-RU" altLang="ru-RU" sz="2400" smtClean="0"/>
              <a:t>Все названия папок и файлов должны быть длиной не более 8 символов, маленькими латинскими буквами.</a:t>
            </a:r>
          </a:p>
          <a:p>
            <a:pPr eaLnBrk="1" hangingPunct="1">
              <a:lnSpc>
                <a:spcPct val="90000"/>
              </a:lnSpc>
            </a:pPr>
            <a:r>
              <a:rPr lang="ru-RU" altLang="ru-RU" sz="2400" smtClean="0"/>
              <a:t>Весь путь от корневого каталога должен быть прописан латинскими буквами.</a:t>
            </a:r>
          </a:p>
          <a:p>
            <a:pPr eaLnBrk="1" hangingPunct="1">
              <a:lnSpc>
                <a:spcPct val="90000"/>
              </a:lnSpc>
            </a:pPr>
            <a:r>
              <a:rPr lang="ru-RU" altLang="ru-RU" sz="2400" smtClean="0"/>
              <a:t>Все рисунки находятся в одном каталоге.</a:t>
            </a:r>
          </a:p>
        </p:txBody>
      </p:sp>
      <p:grpSp>
        <p:nvGrpSpPr>
          <p:cNvPr id="14340" name="Group 7"/>
          <p:cNvGrpSpPr>
            <a:grpSpLocks/>
          </p:cNvGrpSpPr>
          <p:nvPr/>
        </p:nvGrpSpPr>
        <p:grpSpPr bwMode="auto">
          <a:xfrm>
            <a:off x="4932363" y="2060575"/>
            <a:ext cx="3743325" cy="3960813"/>
            <a:chOff x="3107" y="1298"/>
            <a:chExt cx="2358" cy="2495"/>
          </a:xfrm>
        </p:grpSpPr>
        <p:graphicFrame>
          <p:nvGraphicFramePr>
            <p:cNvPr id="14343" name="Object 4"/>
            <p:cNvGraphicFramePr>
              <a:graphicFrameLocks noChangeAspect="1"/>
            </p:cNvGraphicFramePr>
            <p:nvPr/>
          </p:nvGraphicFramePr>
          <p:xfrm>
            <a:off x="3107" y="1298"/>
            <a:ext cx="2259" cy="2495"/>
          </p:xfrm>
          <a:graphic>
            <a:graphicData uri="http://schemas.openxmlformats.org/presentationml/2006/ole">
              <p:oleObj spid="_x0000_s14343" name="Image" r:id="rId3" imgW="2196825" imgH="2425397" progId="">
                <p:embed/>
              </p:oleObj>
            </a:graphicData>
          </a:graphic>
        </p:graphicFrame>
        <p:sp>
          <p:nvSpPr>
            <p:cNvPr id="14344" name="Oval 6"/>
            <p:cNvSpPr>
              <a:spLocks noChangeArrowheads="1"/>
            </p:cNvSpPr>
            <p:nvPr/>
          </p:nvSpPr>
          <p:spPr bwMode="auto">
            <a:xfrm>
              <a:off x="3152" y="2795"/>
              <a:ext cx="2313" cy="757"/>
            </a:xfrm>
            <a:prstGeom prst="ellipse">
              <a:avLst/>
            </a:prstGeom>
            <a:noFill/>
            <a:ln w="38100">
              <a:solidFill>
                <a:schemeClr val="hlink"/>
              </a:solidFill>
              <a:miter lim="800000"/>
              <a:headEnd/>
              <a:tailEnd/>
            </a:ln>
            <a:effectLst/>
          </p:spPr>
          <p:txBody>
            <a:bodyPr wrap="none" anchor="ctr"/>
            <a:lstStyle/>
            <a:p>
              <a:endParaRPr lang="ru-RU"/>
            </a:p>
          </p:txBody>
        </p:sp>
      </p:grpSp>
      <p:sp>
        <p:nvSpPr>
          <p:cNvPr id="14341" name="Text Box 8"/>
          <p:cNvSpPr txBox="1">
            <a:spLocks noChangeArrowheads="1"/>
          </p:cNvSpPr>
          <p:nvPr/>
        </p:nvSpPr>
        <p:spPr bwMode="auto">
          <a:xfrm>
            <a:off x="900113" y="6003925"/>
            <a:ext cx="5938837" cy="854075"/>
          </a:xfrm>
          <a:prstGeom prst="rect">
            <a:avLst/>
          </a:prstGeom>
          <a:noFill/>
          <a:ln w="9525">
            <a:noFill/>
            <a:miter lim="800000"/>
            <a:headEnd/>
            <a:tailEnd/>
          </a:ln>
          <a:effectLst/>
        </p:spPr>
        <p:txBody>
          <a:bodyPr>
            <a:spAutoFit/>
          </a:bodyPr>
          <a:lstStyle/>
          <a:p>
            <a:pPr algn="r">
              <a:spcBef>
                <a:spcPct val="50000"/>
              </a:spcBef>
            </a:pPr>
            <a:r>
              <a:rPr lang="ru-RU" altLang="ru-RU" sz="2000" b="1">
                <a:solidFill>
                  <a:schemeClr val="hlink"/>
                </a:solidFill>
              </a:rPr>
              <a:t>Путь к сайту – </a:t>
            </a:r>
            <a:r>
              <a:rPr lang="en-US" altLang="ru-RU" sz="2000" b="1">
                <a:solidFill>
                  <a:schemeClr val="hlink"/>
                </a:solidFill>
              </a:rPr>
              <a:t>d:\site\...</a:t>
            </a:r>
          </a:p>
          <a:p>
            <a:pPr algn="r">
              <a:spcBef>
                <a:spcPct val="50000"/>
              </a:spcBef>
            </a:pPr>
            <a:r>
              <a:rPr lang="ru-RU" altLang="ru-RU" sz="2000" b="1">
                <a:solidFill>
                  <a:schemeClr val="hlink"/>
                </a:solidFill>
              </a:rPr>
              <a:t>Путь к картинкам сайта – </a:t>
            </a:r>
            <a:r>
              <a:rPr lang="en-US" altLang="ru-RU" sz="2000" b="1">
                <a:solidFill>
                  <a:schemeClr val="hlink"/>
                </a:solidFill>
              </a:rPr>
              <a:t>d:\site\img\...</a:t>
            </a:r>
            <a:endParaRPr lang="ru-RU" altLang="ru-RU" sz="2000" b="1">
              <a:solidFill>
                <a:schemeClr val="hlink"/>
              </a:solidFill>
            </a:endParaRPr>
          </a:p>
        </p:txBody>
      </p:sp>
      <p:sp>
        <p:nvSpPr>
          <p:cNvPr id="14342" name="Line 9"/>
          <p:cNvSpPr>
            <a:spLocks noChangeShapeType="1"/>
          </p:cNvSpPr>
          <p:nvPr/>
        </p:nvSpPr>
        <p:spPr bwMode="auto">
          <a:xfrm flipV="1">
            <a:off x="4500563" y="5445125"/>
            <a:ext cx="863600" cy="576263"/>
          </a:xfrm>
          <a:prstGeom prst="line">
            <a:avLst/>
          </a:prstGeom>
          <a:noFill/>
          <a:ln w="28575">
            <a:solidFill>
              <a:schemeClr val="hlink"/>
            </a:solidFill>
            <a:miter lim="800000"/>
            <a:headEnd/>
            <a:tailEnd type="triangle" w="med" len="med"/>
          </a:ln>
          <a:effectLst/>
        </p:spPr>
        <p:txBody>
          <a:bodyPr wrap="none"/>
          <a:lstStyle/>
          <a:p>
            <a:endParaRPr lang="ru-RU"/>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ru-RU" altLang="ru-RU" smtClean="0"/>
              <a:t>Тестирование</a:t>
            </a:r>
          </a:p>
        </p:txBody>
      </p:sp>
      <p:sp>
        <p:nvSpPr>
          <p:cNvPr id="15363" name="Rectangle 3"/>
          <p:cNvSpPr>
            <a:spLocks noGrp="1" noChangeArrowheads="1"/>
          </p:cNvSpPr>
          <p:nvPr>
            <p:ph sz="quarter" idx="1"/>
          </p:nvPr>
        </p:nvSpPr>
        <p:spPr/>
        <p:txBody>
          <a:bodyPr/>
          <a:lstStyle/>
          <a:p>
            <a:pPr eaLnBrk="1" hangingPunct="1"/>
            <a:r>
              <a:rPr lang="ru-RU" altLang="ru-RU" sz="2800" smtClean="0"/>
              <a:t>Правильность работы гиперссылок</a:t>
            </a:r>
          </a:p>
          <a:p>
            <a:pPr eaLnBrk="1" hangingPunct="1"/>
            <a:r>
              <a:rPr lang="ru-RU" altLang="ru-RU" sz="2800" smtClean="0"/>
              <a:t>Правильность загрузки графики</a:t>
            </a:r>
          </a:p>
          <a:p>
            <a:pPr eaLnBrk="1" hangingPunct="1"/>
            <a:r>
              <a:rPr lang="ru-RU" altLang="ru-RU" sz="2800" smtClean="0"/>
              <a:t>Корректность работы сайта в различных браузерах</a:t>
            </a:r>
          </a:p>
          <a:p>
            <a:pPr eaLnBrk="1" hangingPunct="1"/>
            <a:r>
              <a:rPr lang="ru-RU" altLang="ru-RU" sz="2800" smtClean="0"/>
              <a:t>Наличие ошибок в текстовом и графическом материале страниц</a:t>
            </a:r>
          </a:p>
          <a:p>
            <a:pPr eaLnBrk="1" hangingPunct="1"/>
            <a:r>
              <a:rPr lang="ru-RU" altLang="ru-RU" sz="2800" smtClean="0"/>
              <a:t>Удобство навигации по страницам сайта</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normAutofit fontScale="90000"/>
          </a:bodyPr>
          <a:lstStyle/>
          <a:p>
            <a:pPr eaLnBrk="1" hangingPunct="1"/>
            <a:r>
              <a:rPr lang="ru-RU" altLang="ru-RU" smtClean="0"/>
              <a:t>Публикация и рекламирование сайта</a:t>
            </a:r>
          </a:p>
        </p:txBody>
      </p:sp>
      <p:sp>
        <p:nvSpPr>
          <p:cNvPr id="16387" name="Rectangle 3"/>
          <p:cNvSpPr>
            <a:spLocks noGrp="1" noChangeArrowheads="1"/>
          </p:cNvSpPr>
          <p:nvPr>
            <p:ph sz="quarter" idx="1"/>
          </p:nvPr>
        </p:nvSpPr>
        <p:spPr/>
        <p:txBody>
          <a:bodyPr/>
          <a:lstStyle/>
          <a:p>
            <a:pPr eaLnBrk="1" hangingPunct="1">
              <a:lnSpc>
                <a:spcPct val="90000"/>
              </a:lnSpc>
            </a:pPr>
            <a:r>
              <a:rPr lang="ru-RU" altLang="ru-RU" sz="2800" smtClean="0"/>
              <a:t>Включение адреса сайта в визитные карточки, письма, рекламные буклеты и т.п.</a:t>
            </a:r>
          </a:p>
          <a:p>
            <a:pPr eaLnBrk="1" hangingPunct="1">
              <a:lnSpc>
                <a:spcPct val="90000"/>
              </a:lnSpc>
            </a:pPr>
            <a:r>
              <a:rPr lang="ru-RU" altLang="ru-RU" sz="2800" smtClean="0"/>
              <a:t>Регистрация сайта в популярных поисковых системах</a:t>
            </a:r>
          </a:p>
          <a:p>
            <a:pPr eaLnBrk="1" hangingPunct="1">
              <a:lnSpc>
                <a:spcPct val="90000"/>
              </a:lnSpc>
            </a:pPr>
            <a:r>
              <a:rPr lang="ru-RU" altLang="ru-RU" sz="2800" smtClean="0"/>
              <a:t>Размещение ссылок на сайт в других сайтах</a:t>
            </a:r>
          </a:p>
          <a:p>
            <a:pPr eaLnBrk="1" hangingPunct="1">
              <a:lnSpc>
                <a:spcPct val="90000"/>
              </a:lnSpc>
            </a:pPr>
            <a:r>
              <a:rPr lang="ru-RU" altLang="ru-RU" sz="2800" smtClean="0"/>
              <a:t>Использование баннеров для рекламы сайта</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ru-RU" altLang="ru-RU" smtClean="0"/>
              <a:t>Сопровождение сайта</a:t>
            </a:r>
          </a:p>
        </p:txBody>
      </p:sp>
      <p:sp>
        <p:nvSpPr>
          <p:cNvPr id="17411" name="Rectangle 3"/>
          <p:cNvSpPr>
            <a:spLocks noGrp="1" noChangeArrowheads="1"/>
          </p:cNvSpPr>
          <p:nvPr>
            <p:ph sz="quarter" idx="1"/>
          </p:nvPr>
        </p:nvSpPr>
        <p:spPr/>
        <p:txBody>
          <a:bodyPr/>
          <a:lstStyle/>
          <a:p>
            <a:pPr eaLnBrk="1" hangingPunct="1">
              <a:buFont typeface="Wingdings" pitchFamily="2" charset="2"/>
              <a:buNone/>
            </a:pPr>
            <a:r>
              <a:rPr lang="ru-RU" altLang="ru-RU" sz="2800" smtClean="0"/>
              <a:t>Посещаемость сайта зависит от полезности и новизны информации, расположенной на его страницах. </a:t>
            </a:r>
          </a:p>
          <a:p>
            <a:pPr eaLnBrk="1" hangingPunct="1"/>
            <a:r>
              <a:rPr lang="ru-RU" altLang="ru-RU" sz="2800" smtClean="0"/>
              <a:t>Обновление содержимого сайта</a:t>
            </a:r>
          </a:p>
          <a:p>
            <a:pPr eaLnBrk="1" hangingPunct="1"/>
            <a:r>
              <a:rPr lang="ru-RU" altLang="ru-RU" sz="2800" smtClean="0"/>
              <a:t>Регулярное ведение рубрики «Новости»</a:t>
            </a:r>
          </a:p>
          <a:p>
            <a:pPr eaLnBrk="1" hangingPunct="1"/>
            <a:r>
              <a:rPr lang="ru-RU" altLang="ru-RU" sz="2800" smtClean="0"/>
              <a:t>Обновление дизайна сайта</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ru-RU" altLang="ru-RU" smtClean="0"/>
              <a:t>Распределение материала</a:t>
            </a:r>
          </a:p>
        </p:txBody>
      </p:sp>
      <p:sp>
        <p:nvSpPr>
          <p:cNvPr id="18435" name="Rectangle 3"/>
          <p:cNvSpPr>
            <a:spLocks noGrp="1" noChangeArrowheads="1"/>
          </p:cNvSpPr>
          <p:nvPr>
            <p:ph sz="quarter" idx="1"/>
          </p:nvPr>
        </p:nvSpPr>
        <p:spPr/>
        <p:txBody>
          <a:bodyPr/>
          <a:lstStyle/>
          <a:p>
            <a:pPr eaLnBrk="1" hangingPunct="1"/>
            <a:r>
              <a:rPr lang="ru-RU" altLang="ru-RU" sz="2800" smtClean="0"/>
              <a:t>Каждая страница должна быть посвящена одной теме</a:t>
            </a:r>
          </a:p>
          <a:p>
            <a:pPr eaLnBrk="1" hangingPunct="1"/>
            <a:r>
              <a:rPr lang="ru-RU" altLang="ru-RU" sz="2800" smtClean="0"/>
              <a:t>Ограничение объема файлов: </a:t>
            </a:r>
            <a:r>
              <a:rPr lang="en-US" altLang="ru-RU" sz="2800" smtClean="0"/>
              <a:t>HTML</a:t>
            </a:r>
            <a:r>
              <a:rPr lang="ru-RU" altLang="ru-RU" sz="2800" smtClean="0"/>
              <a:t>-текст каждой страницы должен весить не более 20-30 Кб</a:t>
            </a:r>
          </a:p>
          <a:p>
            <a:pPr eaLnBrk="1" hangingPunct="1"/>
            <a:r>
              <a:rPr lang="ru-RU" altLang="ru-RU" sz="2800" smtClean="0"/>
              <a:t>«Правило двух щелчков»: первую страницу сайта от любой другой должно отделять не более двух щелчков мыши</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ru-RU" altLang="ru-RU" smtClean="0"/>
              <a:t>Кодировки текста</a:t>
            </a:r>
          </a:p>
        </p:txBody>
      </p:sp>
      <p:sp>
        <p:nvSpPr>
          <p:cNvPr id="19459" name="Rectangle 3"/>
          <p:cNvSpPr>
            <a:spLocks noGrp="1" noChangeArrowheads="1"/>
          </p:cNvSpPr>
          <p:nvPr>
            <p:ph sz="quarter" idx="1"/>
          </p:nvPr>
        </p:nvSpPr>
        <p:spPr/>
        <p:txBody>
          <a:bodyPr/>
          <a:lstStyle/>
          <a:p>
            <a:pPr eaLnBrk="1" hangingPunct="1">
              <a:lnSpc>
                <a:spcPct val="90000"/>
              </a:lnSpc>
              <a:buFont typeface="Wingdings" pitchFamily="2" charset="2"/>
              <a:buNone/>
            </a:pPr>
            <a:r>
              <a:rPr lang="ru-RU" altLang="ru-RU" sz="2800" smtClean="0">
                <a:solidFill>
                  <a:srgbClr val="FF9900"/>
                </a:solidFill>
              </a:rPr>
              <a:t>Кодировка</a:t>
            </a:r>
            <a:r>
              <a:rPr lang="ru-RU" altLang="ru-RU" sz="2800" smtClean="0"/>
              <a:t> (</a:t>
            </a:r>
            <a:r>
              <a:rPr lang="en-US" altLang="ru-RU" sz="2800" i="1" smtClean="0"/>
              <a:t>encoding</a:t>
            </a:r>
            <a:r>
              <a:rPr lang="en-US" altLang="ru-RU" sz="2800" smtClean="0"/>
              <a:t>)</a:t>
            </a:r>
            <a:r>
              <a:rPr lang="ru-RU" altLang="ru-RU" sz="2800" smtClean="0"/>
              <a:t> или кодовая таблица – это однозначное соответствие между подмножеством целых чисел (идущих подряд) и некоторым набором символов.</a:t>
            </a:r>
          </a:p>
          <a:p>
            <a:pPr eaLnBrk="1" hangingPunct="1">
              <a:lnSpc>
                <a:spcPct val="90000"/>
              </a:lnSpc>
            </a:pPr>
            <a:r>
              <a:rPr lang="en-US" altLang="ru-RU" sz="2800" smtClean="0">
                <a:solidFill>
                  <a:srgbClr val="FF9900"/>
                </a:solidFill>
              </a:rPr>
              <a:t>ASCII</a:t>
            </a:r>
            <a:r>
              <a:rPr lang="en-US" altLang="ru-RU" sz="2800" smtClean="0"/>
              <a:t> (</a:t>
            </a:r>
            <a:r>
              <a:rPr lang="en-US" altLang="ru-RU" sz="2800" i="1" smtClean="0"/>
              <a:t>American Standard Code for Information Interchange</a:t>
            </a:r>
            <a:r>
              <a:rPr lang="en-US" altLang="ru-RU" sz="2800" smtClean="0"/>
              <a:t>)</a:t>
            </a:r>
          </a:p>
          <a:p>
            <a:pPr eaLnBrk="1" hangingPunct="1">
              <a:lnSpc>
                <a:spcPct val="90000"/>
              </a:lnSpc>
            </a:pPr>
            <a:r>
              <a:rPr lang="ru-RU" altLang="ru-RU" sz="2800" smtClean="0">
                <a:solidFill>
                  <a:srgbClr val="FF9900"/>
                </a:solidFill>
              </a:rPr>
              <a:t>КОИ-8</a:t>
            </a:r>
            <a:r>
              <a:rPr lang="en-US" altLang="ru-RU" sz="2800" smtClean="0"/>
              <a:t> (</a:t>
            </a:r>
            <a:r>
              <a:rPr lang="ru-RU" altLang="ru-RU" sz="2800" i="1" smtClean="0"/>
              <a:t>Код обмена информации, 8-битный</a:t>
            </a:r>
            <a:r>
              <a:rPr lang="ru-RU" altLang="ru-RU" sz="2800" smtClean="0"/>
              <a:t>)</a:t>
            </a:r>
          </a:p>
          <a:p>
            <a:pPr eaLnBrk="1" hangingPunct="1">
              <a:lnSpc>
                <a:spcPct val="90000"/>
              </a:lnSpc>
            </a:pPr>
            <a:r>
              <a:rPr lang="en-US" altLang="ru-RU" sz="2800" smtClean="0">
                <a:solidFill>
                  <a:srgbClr val="FF9900"/>
                </a:solidFill>
              </a:rPr>
              <a:t>CP1251</a:t>
            </a:r>
            <a:r>
              <a:rPr lang="en-US" altLang="ru-RU" sz="2800" smtClean="0"/>
              <a:t> (</a:t>
            </a:r>
            <a:r>
              <a:rPr lang="en-US" altLang="ru-RU" sz="2800" i="1" smtClean="0"/>
              <a:t>Code Page – 1251</a:t>
            </a:r>
            <a:r>
              <a:rPr lang="en-US" altLang="ru-RU" sz="2800" smtClean="0"/>
              <a:t>)</a:t>
            </a:r>
          </a:p>
          <a:p>
            <a:pPr eaLnBrk="1" hangingPunct="1">
              <a:lnSpc>
                <a:spcPct val="90000"/>
              </a:lnSpc>
            </a:pPr>
            <a:r>
              <a:rPr lang="en-US" altLang="ru-RU" sz="2800" smtClean="0">
                <a:solidFill>
                  <a:srgbClr val="FF9900"/>
                </a:solidFill>
              </a:rPr>
              <a:t>Unicode</a:t>
            </a:r>
            <a:endParaRPr lang="ru-RU" altLang="ru-RU" sz="2800" smtClean="0">
              <a:solidFill>
                <a:srgbClr val="FF990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ru-RU" altLang="ru-RU" smtClean="0"/>
              <a:t>Первая страница сайта</a:t>
            </a:r>
          </a:p>
        </p:txBody>
      </p:sp>
      <p:sp>
        <p:nvSpPr>
          <p:cNvPr id="20483" name="Rectangle 3"/>
          <p:cNvSpPr>
            <a:spLocks noGrp="1" noChangeArrowheads="1"/>
          </p:cNvSpPr>
          <p:nvPr>
            <p:ph sz="quarter" idx="1"/>
          </p:nvPr>
        </p:nvSpPr>
        <p:spPr/>
        <p:txBody>
          <a:bodyPr/>
          <a:lstStyle/>
          <a:p>
            <a:pPr eaLnBrk="1" hangingPunct="1"/>
            <a:r>
              <a:rPr lang="ru-RU" altLang="ru-RU" smtClean="0"/>
              <a:t>Обложка журнала</a:t>
            </a:r>
          </a:p>
          <a:p>
            <a:pPr eaLnBrk="1" hangingPunct="1"/>
            <a:r>
              <a:rPr lang="ru-RU" altLang="ru-RU" smtClean="0"/>
              <a:t>Ваше лицо в мире</a:t>
            </a:r>
          </a:p>
          <a:p>
            <a:pPr eaLnBrk="1" hangingPunct="1"/>
            <a:r>
              <a:rPr lang="ru-RU" altLang="ru-RU" smtClean="0"/>
              <a:t>Произведение искусства</a:t>
            </a:r>
          </a:p>
          <a:p>
            <a:pPr eaLnBrk="1" hangingPunct="1"/>
            <a:r>
              <a:rPr lang="ru-RU" altLang="ru-RU" smtClean="0"/>
              <a:t>Фойе здания</a:t>
            </a:r>
          </a:p>
          <a:p>
            <a:pPr eaLnBrk="1" hangingPunct="1"/>
            <a:r>
              <a:rPr lang="ru-RU" altLang="ru-RU" smtClean="0"/>
              <a:t>Первая страница газеты</a:t>
            </a:r>
          </a:p>
          <a:p>
            <a:pPr eaLnBrk="1" hangingPunct="1"/>
            <a:r>
              <a:rPr lang="ru-RU" altLang="ru-RU" smtClean="0"/>
              <a:t>Рекламный буклет</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ru-RU" altLang="ru-RU" smtClean="0"/>
              <a:t>Основные элементы страницы</a:t>
            </a:r>
          </a:p>
        </p:txBody>
      </p:sp>
      <p:sp>
        <p:nvSpPr>
          <p:cNvPr id="21507" name="Rectangle 3"/>
          <p:cNvSpPr>
            <a:spLocks noGrp="1" noChangeArrowheads="1"/>
          </p:cNvSpPr>
          <p:nvPr>
            <p:ph sz="quarter" idx="1"/>
          </p:nvPr>
        </p:nvSpPr>
        <p:spPr/>
        <p:txBody>
          <a:bodyPr/>
          <a:lstStyle/>
          <a:p>
            <a:pPr eaLnBrk="1" hangingPunct="1"/>
            <a:r>
              <a:rPr lang="ru-RU" altLang="ru-RU" smtClean="0"/>
              <a:t>Заголовок</a:t>
            </a:r>
          </a:p>
          <a:p>
            <a:pPr eaLnBrk="1" hangingPunct="1"/>
            <a:r>
              <a:rPr lang="ru-RU" altLang="ru-RU" smtClean="0"/>
              <a:t>Логотип</a:t>
            </a:r>
          </a:p>
          <a:p>
            <a:pPr eaLnBrk="1" hangingPunct="1"/>
            <a:r>
              <a:rPr lang="ru-RU" altLang="ru-RU" smtClean="0"/>
              <a:t>Навигационные элементы</a:t>
            </a:r>
          </a:p>
          <a:p>
            <a:pPr eaLnBrk="1" hangingPunct="1"/>
            <a:r>
              <a:rPr lang="ru-RU" altLang="ru-RU" smtClean="0"/>
              <a:t>Информационные материалы</a:t>
            </a:r>
          </a:p>
          <a:p>
            <a:pPr eaLnBrk="1" hangingPunct="1"/>
            <a:r>
              <a:rPr lang="ru-RU" altLang="ru-RU" smtClean="0"/>
              <a:t>Баннер</a:t>
            </a:r>
          </a:p>
          <a:p>
            <a:pPr eaLnBrk="1" hangingPunct="1"/>
            <a:r>
              <a:rPr lang="ru-RU" altLang="ru-RU" smtClean="0"/>
              <a:t>Графические украшения</a:t>
            </a:r>
          </a:p>
          <a:p>
            <a:pPr eaLnBrk="1" hangingPunct="1"/>
            <a:r>
              <a:rPr lang="ru-RU" altLang="ru-RU" smtClean="0"/>
              <a:t>Счетчик посещений</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ru-RU" altLang="ru-RU" smtClean="0"/>
              <a:t>Сайт</a:t>
            </a:r>
          </a:p>
        </p:txBody>
      </p:sp>
      <p:sp>
        <p:nvSpPr>
          <p:cNvPr id="4099" name="Rectangle 3"/>
          <p:cNvSpPr>
            <a:spLocks noGrp="1" noChangeArrowheads="1"/>
          </p:cNvSpPr>
          <p:nvPr>
            <p:ph sz="quarter" idx="1"/>
          </p:nvPr>
        </p:nvSpPr>
        <p:spPr/>
        <p:txBody>
          <a:bodyPr/>
          <a:lstStyle/>
          <a:p>
            <a:pPr eaLnBrk="1" hangingPunct="1">
              <a:lnSpc>
                <a:spcPct val="90000"/>
              </a:lnSpc>
            </a:pPr>
            <a:r>
              <a:rPr lang="ru-RU" altLang="ru-RU" sz="2800" smtClean="0"/>
              <a:t>от англ. </a:t>
            </a:r>
            <a:r>
              <a:rPr lang="en-US" altLang="ru-RU" sz="2800" i="1" smtClean="0"/>
              <a:t>site</a:t>
            </a:r>
            <a:r>
              <a:rPr lang="ru-RU" altLang="ru-RU" sz="2800" smtClean="0"/>
              <a:t> – местоположение, участок</a:t>
            </a:r>
          </a:p>
          <a:p>
            <a:pPr eaLnBrk="1" hangingPunct="1">
              <a:lnSpc>
                <a:spcPct val="90000"/>
              </a:lnSpc>
            </a:pPr>
            <a:r>
              <a:rPr lang="ru-RU" altLang="ru-RU" sz="2800" smtClean="0"/>
              <a:t>это набор из нескольких десятков, сотен или даже тысяч </a:t>
            </a:r>
            <a:r>
              <a:rPr lang="en-US" altLang="ru-RU" sz="2800" smtClean="0"/>
              <a:t>web</a:t>
            </a:r>
            <a:r>
              <a:rPr lang="ru-RU" altLang="ru-RU" sz="2800" smtClean="0"/>
              <a:t>-страниц, связанных вместе единой темой, общим оформлением, взаимными гипертекстовыми ссылками и, как правило, близким размещением</a:t>
            </a:r>
          </a:p>
          <a:p>
            <a:pPr eaLnBrk="1" hangingPunct="1">
              <a:lnSpc>
                <a:spcPct val="90000"/>
              </a:lnSpc>
            </a:pPr>
            <a:r>
              <a:rPr lang="ru-RU" altLang="ru-RU" sz="2800" smtClean="0"/>
              <a:t>это собственное место в виртуальной реальности, своего рода открытый дом, куда может войти каждый желающий</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normAutofit fontScale="90000"/>
          </a:bodyPr>
          <a:lstStyle/>
          <a:p>
            <a:pPr eaLnBrk="1" hangingPunct="1"/>
            <a:r>
              <a:rPr lang="ru-RU" altLang="ru-RU" sz="4000" smtClean="0"/>
              <a:t>Рекомендации по оформлению </a:t>
            </a:r>
            <a:r>
              <a:rPr lang="en-US" altLang="ru-RU" sz="4000" smtClean="0"/>
              <a:t>web</a:t>
            </a:r>
            <a:r>
              <a:rPr lang="ru-RU" altLang="ru-RU" sz="4000" smtClean="0"/>
              <a:t>-страниц</a:t>
            </a:r>
          </a:p>
        </p:txBody>
      </p:sp>
      <p:sp>
        <p:nvSpPr>
          <p:cNvPr id="22531" name="Rectangle 3"/>
          <p:cNvSpPr>
            <a:spLocks noGrp="1" noChangeArrowheads="1"/>
          </p:cNvSpPr>
          <p:nvPr>
            <p:ph sz="quarter" idx="1"/>
          </p:nvPr>
        </p:nvSpPr>
        <p:spPr/>
        <p:txBody>
          <a:bodyPr/>
          <a:lstStyle/>
          <a:p>
            <a:pPr eaLnBrk="1" hangingPunct="1"/>
            <a:r>
              <a:rPr lang="ru-RU" altLang="ru-RU" sz="2800" smtClean="0">
                <a:solidFill>
                  <a:srgbClr val="FF9900"/>
                </a:solidFill>
              </a:rPr>
              <a:t>Время загрузки</a:t>
            </a:r>
            <a:r>
              <a:rPr lang="ru-RU" altLang="ru-RU" sz="2800" smtClean="0"/>
              <a:t> – не больше 10 сек. </a:t>
            </a:r>
          </a:p>
          <a:p>
            <a:pPr eaLnBrk="1" hangingPunct="1"/>
            <a:r>
              <a:rPr lang="ru-RU" altLang="ru-RU" sz="2800" smtClean="0">
                <a:solidFill>
                  <a:srgbClr val="FF9900"/>
                </a:solidFill>
              </a:rPr>
              <a:t>Размер страницы</a:t>
            </a:r>
            <a:r>
              <a:rPr lang="ru-RU" altLang="ru-RU" sz="2800" smtClean="0"/>
              <a:t> – 50 Кбайт</a:t>
            </a:r>
          </a:p>
          <a:p>
            <a:pPr eaLnBrk="1" hangingPunct="1"/>
            <a:r>
              <a:rPr lang="ru-RU" altLang="ru-RU" sz="2800" smtClean="0">
                <a:solidFill>
                  <a:srgbClr val="FF9900"/>
                </a:solidFill>
              </a:rPr>
              <a:t>Ширина страницы</a:t>
            </a:r>
            <a:r>
              <a:rPr lang="ru-RU" altLang="ru-RU" sz="2800" smtClean="0"/>
              <a:t> – 580</a:t>
            </a:r>
            <a:r>
              <a:rPr lang="en-US" altLang="ru-RU" sz="2800" smtClean="0"/>
              <a:t>×</a:t>
            </a:r>
            <a:r>
              <a:rPr lang="ru-RU" altLang="ru-RU" sz="2800" smtClean="0"/>
              <a:t>350 пикселей (для мониторов 640</a:t>
            </a:r>
            <a:r>
              <a:rPr lang="en-US" altLang="ru-RU" sz="2800" smtClean="0"/>
              <a:t>×</a:t>
            </a:r>
            <a:r>
              <a:rPr lang="ru-RU" altLang="ru-RU" sz="2800" smtClean="0"/>
              <a:t>480) или 770</a:t>
            </a:r>
            <a:r>
              <a:rPr lang="en-US" altLang="ru-RU" sz="2800" smtClean="0"/>
              <a:t>×</a:t>
            </a:r>
            <a:r>
              <a:rPr lang="ru-RU" altLang="ru-RU" sz="2800" smtClean="0"/>
              <a:t>550 (для 800</a:t>
            </a:r>
            <a:r>
              <a:rPr lang="en-US" altLang="ru-RU" sz="2800" smtClean="0"/>
              <a:t>×</a:t>
            </a:r>
            <a:r>
              <a:rPr lang="ru-RU" altLang="ru-RU" sz="2800" smtClean="0"/>
              <a:t>600)</a:t>
            </a:r>
          </a:p>
          <a:p>
            <a:pPr eaLnBrk="1" hangingPunct="1"/>
            <a:r>
              <a:rPr lang="ru-RU" altLang="ru-RU" sz="2800" smtClean="0">
                <a:solidFill>
                  <a:srgbClr val="FF9900"/>
                </a:solidFill>
              </a:rPr>
              <a:t>Длина страницы</a:t>
            </a:r>
            <a:r>
              <a:rPr lang="ru-RU" altLang="ru-RU" sz="2800" smtClean="0"/>
              <a:t> – один или два полных экрана</a:t>
            </a:r>
          </a:p>
          <a:p>
            <a:pPr eaLnBrk="1" hangingPunct="1"/>
            <a:r>
              <a:rPr lang="ru-RU" altLang="ru-RU" sz="2800" smtClean="0">
                <a:solidFill>
                  <a:srgbClr val="FF9900"/>
                </a:solidFill>
              </a:rPr>
              <a:t>Графика</a:t>
            </a:r>
            <a:r>
              <a:rPr lang="ru-RU" altLang="ru-RU" sz="2800" smtClean="0"/>
              <a:t> – от 5 до 15% площади страницы</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normAutofit fontScale="90000"/>
          </a:bodyPr>
          <a:lstStyle/>
          <a:p>
            <a:pPr eaLnBrk="1" hangingPunct="1"/>
            <a:r>
              <a:rPr lang="ru-RU" altLang="ru-RU" sz="4000" smtClean="0"/>
              <a:t>Рекомендации по оформлению </a:t>
            </a:r>
            <a:r>
              <a:rPr lang="en-US" altLang="ru-RU" sz="4000" smtClean="0"/>
              <a:t>web</a:t>
            </a:r>
            <a:r>
              <a:rPr lang="ru-RU" altLang="ru-RU" sz="4000" smtClean="0"/>
              <a:t>-страниц</a:t>
            </a:r>
          </a:p>
        </p:txBody>
      </p:sp>
      <p:sp>
        <p:nvSpPr>
          <p:cNvPr id="23555" name="Rectangle 3"/>
          <p:cNvSpPr>
            <a:spLocks noGrp="1" noChangeArrowheads="1"/>
          </p:cNvSpPr>
          <p:nvPr>
            <p:ph sz="quarter" idx="1"/>
          </p:nvPr>
        </p:nvSpPr>
        <p:spPr/>
        <p:txBody>
          <a:bodyPr/>
          <a:lstStyle/>
          <a:p>
            <a:pPr eaLnBrk="1" hangingPunct="1">
              <a:lnSpc>
                <a:spcPct val="80000"/>
              </a:lnSpc>
            </a:pPr>
            <a:r>
              <a:rPr lang="ru-RU" altLang="ru-RU" sz="2800" smtClean="0">
                <a:solidFill>
                  <a:srgbClr val="FF9900"/>
                </a:solidFill>
              </a:rPr>
              <a:t>Цвет</a:t>
            </a:r>
            <a:r>
              <a:rPr lang="ru-RU" altLang="ru-RU" sz="2800" smtClean="0"/>
              <a:t> – темное на светлом</a:t>
            </a:r>
          </a:p>
          <a:p>
            <a:pPr eaLnBrk="1" hangingPunct="1">
              <a:lnSpc>
                <a:spcPct val="80000"/>
              </a:lnSpc>
            </a:pPr>
            <a:r>
              <a:rPr lang="ru-RU" altLang="ru-RU" sz="2800" smtClean="0">
                <a:solidFill>
                  <a:srgbClr val="FF9900"/>
                </a:solidFill>
              </a:rPr>
              <a:t>Расположение логотипа</a:t>
            </a:r>
            <a:r>
              <a:rPr lang="ru-RU" altLang="ru-RU" sz="2800" smtClean="0"/>
              <a:t> – верхний левый угол страницы</a:t>
            </a:r>
          </a:p>
          <a:p>
            <a:pPr eaLnBrk="1" hangingPunct="1">
              <a:lnSpc>
                <a:spcPct val="80000"/>
              </a:lnSpc>
            </a:pPr>
            <a:r>
              <a:rPr lang="ru-RU" altLang="ru-RU" sz="2800" smtClean="0">
                <a:solidFill>
                  <a:srgbClr val="FF9900"/>
                </a:solidFill>
              </a:rPr>
              <a:t>Расположение навигации</a:t>
            </a:r>
            <a:r>
              <a:rPr lang="ru-RU" altLang="ru-RU" sz="2800" smtClean="0"/>
              <a:t> – слева под логотипом или вверху под заголовком</a:t>
            </a:r>
          </a:p>
          <a:p>
            <a:pPr eaLnBrk="1" hangingPunct="1">
              <a:lnSpc>
                <a:spcPct val="80000"/>
              </a:lnSpc>
            </a:pPr>
            <a:r>
              <a:rPr lang="ru-RU" altLang="ru-RU" sz="2800" smtClean="0">
                <a:solidFill>
                  <a:srgbClr val="FF9900"/>
                </a:solidFill>
              </a:rPr>
              <a:t>Цвет непросмотренных ссылок</a:t>
            </a:r>
            <a:r>
              <a:rPr lang="ru-RU" altLang="ru-RU" sz="2800" smtClean="0"/>
              <a:t> – синий (голубой)</a:t>
            </a:r>
          </a:p>
          <a:p>
            <a:pPr eaLnBrk="1" hangingPunct="1">
              <a:lnSpc>
                <a:spcPct val="80000"/>
              </a:lnSpc>
            </a:pPr>
            <a:r>
              <a:rPr lang="ru-RU" altLang="ru-RU" sz="2800" smtClean="0">
                <a:solidFill>
                  <a:srgbClr val="FF9900"/>
                </a:solidFill>
              </a:rPr>
              <a:t>Цвет просмотренных ссылок</a:t>
            </a:r>
            <a:r>
              <a:rPr lang="ru-RU" altLang="ru-RU" sz="2800" smtClean="0"/>
              <a:t> – фиолетовый</a:t>
            </a:r>
          </a:p>
          <a:p>
            <a:pPr eaLnBrk="1" hangingPunct="1">
              <a:lnSpc>
                <a:spcPct val="80000"/>
              </a:lnSpc>
            </a:pPr>
            <a:r>
              <a:rPr lang="ru-RU" altLang="ru-RU" sz="2800" smtClean="0">
                <a:solidFill>
                  <a:srgbClr val="FF9900"/>
                </a:solidFill>
              </a:rPr>
              <a:t>Подчеркивание ссылок</a:t>
            </a:r>
            <a:r>
              <a:rPr lang="ru-RU" altLang="ru-RU" sz="2800" smtClean="0"/>
              <a:t> – обязательно, кроме навигационных панелей</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normAutofit fontScale="90000"/>
          </a:bodyPr>
          <a:lstStyle/>
          <a:p>
            <a:pPr eaLnBrk="1" hangingPunct="1"/>
            <a:r>
              <a:rPr lang="ru-RU" altLang="ru-RU" smtClean="0"/>
              <a:t>Основные элементы страницы – ссылки</a:t>
            </a:r>
          </a:p>
        </p:txBody>
      </p:sp>
      <p:sp>
        <p:nvSpPr>
          <p:cNvPr id="24579" name="Rectangle 3"/>
          <p:cNvSpPr>
            <a:spLocks noGrp="1" noChangeArrowheads="1"/>
          </p:cNvSpPr>
          <p:nvPr>
            <p:ph sz="quarter" idx="1"/>
          </p:nvPr>
        </p:nvSpPr>
        <p:spPr/>
        <p:txBody>
          <a:bodyPr/>
          <a:lstStyle/>
          <a:p>
            <a:pPr marL="609600" indent="-609600" eaLnBrk="1" hangingPunct="1">
              <a:lnSpc>
                <a:spcPct val="90000"/>
              </a:lnSpc>
            </a:pPr>
            <a:r>
              <a:rPr lang="ru-RU" altLang="ru-RU" sz="2600" smtClean="0"/>
              <a:t>Названия ссылок должны отличатся друг от друга, и быть удобочитаемыми</a:t>
            </a:r>
          </a:p>
          <a:p>
            <a:pPr marL="609600" indent="-609600" eaLnBrk="1" hangingPunct="1">
              <a:lnSpc>
                <a:spcPct val="90000"/>
              </a:lnSpc>
            </a:pPr>
            <a:r>
              <a:rPr lang="ru-RU" altLang="ru-RU" sz="2600" smtClean="0"/>
              <a:t>Цвета просмотренных и непросмотренных ссылок должны отличаться</a:t>
            </a:r>
          </a:p>
          <a:p>
            <a:pPr marL="609600" indent="-609600" eaLnBrk="1" hangingPunct="1">
              <a:lnSpc>
                <a:spcPct val="90000"/>
              </a:lnSpc>
            </a:pPr>
            <a:r>
              <a:rPr lang="ru-RU" altLang="ru-RU" sz="2600" smtClean="0"/>
              <a:t>В названии ссылки не употребляйте само слово «ссылка» и общих инструкций «щелкните здесь»</a:t>
            </a:r>
          </a:p>
          <a:p>
            <a:pPr marL="609600" indent="-609600" eaLnBrk="1" hangingPunct="1">
              <a:lnSpc>
                <a:spcPct val="90000"/>
              </a:lnSpc>
            </a:pPr>
            <a:r>
              <a:rPr lang="ru-RU" altLang="ru-RU" sz="2600" smtClean="0"/>
              <a:t>Если функция ссылки отличается от обыкновенного перехода на другую страницу, об этом должно быть сказано явно</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ru-RU" altLang="ru-RU" smtClean="0"/>
              <a:t>Основные элементы страницы</a:t>
            </a:r>
          </a:p>
        </p:txBody>
      </p:sp>
      <p:sp>
        <p:nvSpPr>
          <p:cNvPr id="25603" name="Rectangle 3"/>
          <p:cNvSpPr>
            <a:spLocks noGrp="1" noChangeArrowheads="1"/>
          </p:cNvSpPr>
          <p:nvPr>
            <p:ph sz="quarter" idx="1"/>
          </p:nvPr>
        </p:nvSpPr>
        <p:spPr/>
        <p:txBody>
          <a:bodyPr/>
          <a:lstStyle/>
          <a:p>
            <a:pPr eaLnBrk="1" hangingPunct="1"/>
            <a:r>
              <a:rPr lang="ru-RU" altLang="ru-RU" sz="2800" smtClean="0">
                <a:solidFill>
                  <a:srgbClr val="FF9900"/>
                </a:solidFill>
              </a:rPr>
              <a:t>Форма</a:t>
            </a:r>
            <a:r>
              <a:rPr lang="ru-RU" altLang="ru-RU" sz="2800" smtClean="0"/>
              <a:t> (бланк) – элемент «обратной связи», т.е. отсылки информации от пользователя на сервер</a:t>
            </a:r>
          </a:p>
          <a:p>
            <a:pPr eaLnBrk="1" hangingPunct="1"/>
            <a:r>
              <a:rPr lang="ru-RU" altLang="ru-RU" sz="2800" smtClean="0">
                <a:solidFill>
                  <a:srgbClr val="FF9900"/>
                </a:solidFill>
              </a:rPr>
              <a:t>Таблица</a:t>
            </a:r>
            <a:r>
              <a:rPr lang="ru-RU" altLang="ru-RU" sz="2800" smtClean="0"/>
              <a:t> – простейший механизм размещения материала</a:t>
            </a:r>
          </a:p>
          <a:p>
            <a:pPr eaLnBrk="1" hangingPunct="1"/>
            <a:r>
              <a:rPr lang="ru-RU" altLang="ru-RU" sz="2800" smtClean="0">
                <a:solidFill>
                  <a:srgbClr val="FF9900"/>
                </a:solidFill>
              </a:rPr>
              <a:t>Фрейм</a:t>
            </a:r>
            <a:r>
              <a:rPr lang="ru-RU" altLang="ru-RU" sz="2800" smtClean="0"/>
              <a:t> – перегородка внутри окна браузера, позволяющая просматривать несколько </a:t>
            </a:r>
            <a:r>
              <a:rPr lang="en-US" altLang="ru-RU" sz="2800" smtClean="0"/>
              <a:t>HTML</a:t>
            </a:r>
            <a:r>
              <a:rPr lang="ru-RU" altLang="ru-RU" sz="2800" smtClean="0"/>
              <a:t>-файлов одновременно</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ru-RU" altLang="ru-RU" smtClean="0"/>
              <a:t>Цветовое решение</a:t>
            </a:r>
          </a:p>
        </p:txBody>
      </p:sp>
      <p:sp>
        <p:nvSpPr>
          <p:cNvPr id="26627" name="Rectangle 3"/>
          <p:cNvSpPr>
            <a:spLocks noGrp="1" noChangeArrowheads="1"/>
          </p:cNvSpPr>
          <p:nvPr>
            <p:ph type="body" sz="half" idx="1"/>
          </p:nvPr>
        </p:nvSpPr>
        <p:spPr>
          <a:xfrm>
            <a:off x="1182688" y="2017713"/>
            <a:ext cx="4757737" cy="4114800"/>
          </a:xfrm>
        </p:spPr>
        <p:txBody>
          <a:bodyPr/>
          <a:lstStyle/>
          <a:p>
            <a:pPr eaLnBrk="1" hangingPunct="1">
              <a:lnSpc>
                <a:spcPct val="90000"/>
              </a:lnSpc>
            </a:pPr>
            <a:r>
              <a:rPr lang="ru-RU" altLang="ru-RU" sz="2000" smtClean="0">
                <a:solidFill>
                  <a:srgbClr val="FF9900"/>
                </a:solidFill>
              </a:rPr>
              <a:t>Принцип единства</a:t>
            </a:r>
            <a:r>
              <a:rPr lang="ru-RU" altLang="ru-RU" sz="2000" smtClean="0"/>
              <a:t>: вся страница в единой цветовой гамме</a:t>
            </a:r>
          </a:p>
          <a:p>
            <a:pPr eaLnBrk="1" hangingPunct="1">
              <a:lnSpc>
                <a:spcPct val="90000"/>
              </a:lnSpc>
            </a:pPr>
            <a:r>
              <a:rPr lang="ru-RU" altLang="ru-RU" sz="2000" smtClean="0">
                <a:solidFill>
                  <a:srgbClr val="FF9900"/>
                </a:solidFill>
              </a:rPr>
              <a:t>Принцип контраста</a:t>
            </a:r>
            <a:r>
              <a:rPr lang="ru-RU" altLang="ru-RU" sz="2000" smtClean="0"/>
              <a:t>: </a:t>
            </a:r>
          </a:p>
          <a:p>
            <a:pPr lvl="1" eaLnBrk="1" hangingPunct="1">
              <a:lnSpc>
                <a:spcPct val="90000"/>
              </a:lnSpc>
            </a:pPr>
            <a:r>
              <a:rPr lang="ru-RU" altLang="ru-RU" sz="1800" smtClean="0"/>
              <a:t>Нельзя пользоваться цветами, расположенными близко друг к другу на цветовом круге</a:t>
            </a:r>
          </a:p>
          <a:p>
            <a:pPr lvl="1" eaLnBrk="1" hangingPunct="1">
              <a:lnSpc>
                <a:spcPct val="90000"/>
              </a:lnSpc>
            </a:pPr>
            <a:r>
              <a:rPr lang="ru-RU" altLang="ru-RU" sz="1800" smtClean="0"/>
              <a:t>Прямо противоположные цвета не гармонируют</a:t>
            </a:r>
          </a:p>
          <a:p>
            <a:pPr lvl="1" eaLnBrk="1" hangingPunct="1">
              <a:lnSpc>
                <a:spcPct val="90000"/>
              </a:lnSpc>
            </a:pPr>
            <a:r>
              <a:rPr lang="ru-RU" altLang="ru-RU" sz="1800" smtClean="0"/>
              <a:t>Самое гармоничное сочетание – цвета с расстоянием в четверть круга</a:t>
            </a:r>
            <a:endParaRPr lang="en-US" altLang="ru-RU" sz="1800" smtClean="0"/>
          </a:p>
          <a:p>
            <a:pPr eaLnBrk="1" hangingPunct="1">
              <a:lnSpc>
                <a:spcPct val="90000"/>
              </a:lnSpc>
            </a:pPr>
            <a:r>
              <a:rPr lang="ru-RU" altLang="ru-RU" sz="2000" smtClean="0">
                <a:solidFill>
                  <a:srgbClr val="FF9900"/>
                </a:solidFill>
              </a:rPr>
              <a:t>Классическое трио</a:t>
            </a:r>
            <a:r>
              <a:rPr lang="ru-RU" altLang="ru-RU" sz="2000" smtClean="0"/>
              <a:t>: черный, белый, красный</a:t>
            </a:r>
          </a:p>
        </p:txBody>
      </p:sp>
      <p:pic>
        <p:nvPicPr>
          <p:cNvPr id="26628" name="Picture 4" descr="color"/>
          <p:cNvPicPr>
            <a:picLocks noGrp="1" noChangeAspect="1" noChangeArrowheads="1"/>
          </p:cNvPicPr>
          <p:nvPr>
            <p:ph type="clipArt" sz="half" idx="2"/>
          </p:nvPr>
        </p:nvPicPr>
        <p:blipFill>
          <a:blip r:embed="rId2"/>
          <a:srcRect/>
          <a:stretch>
            <a:fillRect/>
          </a:stretch>
        </p:blipFill>
        <p:spPr>
          <a:xfrm>
            <a:off x="5795963" y="2349500"/>
            <a:ext cx="3203575" cy="2989263"/>
          </a:xfrm>
          <a:noFill/>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ru-RU" altLang="ru-RU" smtClean="0"/>
              <a:t>Графика</a:t>
            </a:r>
          </a:p>
        </p:txBody>
      </p:sp>
      <p:sp>
        <p:nvSpPr>
          <p:cNvPr id="27651" name="Rectangle 3"/>
          <p:cNvSpPr>
            <a:spLocks noGrp="1" noChangeArrowheads="1"/>
          </p:cNvSpPr>
          <p:nvPr>
            <p:ph type="body" sz="half" idx="1"/>
          </p:nvPr>
        </p:nvSpPr>
        <p:spPr/>
        <p:txBody>
          <a:bodyPr/>
          <a:lstStyle/>
          <a:p>
            <a:pPr eaLnBrk="1" hangingPunct="1"/>
            <a:r>
              <a:rPr lang="ru-RU" altLang="ru-RU" sz="2600" smtClean="0"/>
              <a:t>Формат </a:t>
            </a:r>
            <a:r>
              <a:rPr lang="en-US" altLang="ru-RU" sz="2600" smtClean="0">
                <a:solidFill>
                  <a:srgbClr val="FF9900"/>
                </a:solidFill>
              </a:rPr>
              <a:t>GIF</a:t>
            </a:r>
            <a:r>
              <a:rPr lang="en-US" altLang="ru-RU" sz="2600" smtClean="0"/>
              <a:t> (</a:t>
            </a:r>
            <a:r>
              <a:rPr lang="en-US" altLang="ru-RU" sz="2600" i="1" smtClean="0"/>
              <a:t>Graphic Interchange Format</a:t>
            </a:r>
            <a:r>
              <a:rPr lang="en-US" altLang="ru-RU" sz="2600" smtClean="0"/>
              <a:t>)</a:t>
            </a:r>
          </a:p>
          <a:p>
            <a:pPr eaLnBrk="1" hangingPunct="1"/>
            <a:r>
              <a:rPr lang="ru-RU" altLang="ru-RU" sz="2600" smtClean="0"/>
              <a:t>Формат </a:t>
            </a:r>
            <a:r>
              <a:rPr lang="en-US" altLang="ru-RU" sz="2600" smtClean="0">
                <a:solidFill>
                  <a:srgbClr val="FF9900"/>
                </a:solidFill>
              </a:rPr>
              <a:t>JPEG</a:t>
            </a:r>
            <a:r>
              <a:rPr lang="en-US" altLang="ru-RU" sz="2600" smtClean="0"/>
              <a:t>, </a:t>
            </a:r>
            <a:r>
              <a:rPr lang="en-US" altLang="ru-RU" sz="2600" smtClean="0">
                <a:solidFill>
                  <a:srgbClr val="FF9900"/>
                </a:solidFill>
              </a:rPr>
              <a:t>JPG</a:t>
            </a:r>
            <a:r>
              <a:rPr lang="en-US" altLang="ru-RU" sz="2600" smtClean="0"/>
              <a:t> (</a:t>
            </a:r>
            <a:r>
              <a:rPr lang="en-US" altLang="ru-RU" sz="2600" i="1" smtClean="0"/>
              <a:t>Joint Photographic Expert Group</a:t>
            </a:r>
            <a:r>
              <a:rPr lang="en-US" altLang="ru-RU" sz="2600" smtClean="0"/>
              <a:t>)</a:t>
            </a:r>
            <a:endParaRPr lang="ru-RU" altLang="ru-RU" sz="2600" smtClean="0"/>
          </a:p>
          <a:p>
            <a:pPr eaLnBrk="1" hangingPunct="1"/>
            <a:r>
              <a:rPr lang="ru-RU" altLang="ru-RU" sz="2600" smtClean="0"/>
              <a:t>Графические элементы вставляются в страницу </a:t>
            </a:r>
            <a:r>
              <a:rPr lang="ru-RU" altLang="ru-RU" sz="2600" smtClean="0">
                <a:solidFill>
                  <a:srgbClr val="FF9900"/>
                </a:solidFill>
              </a:rPr>
              <a:t>только</a:t>
            </a:r>
            <a:r>
              <a:rPr lang="ru-RU" altLang="ru-RU" sz="2600" smtClean="0"/>
              <a:t> в реальных размерах!</a:t>
            </a:r>
          </a:p>
        </p:txBody>
      </p:sp>
      <p:pic>
        <p:nvPicPr>
          <p:cNvPr id="27652" name="Picture 7" descr="AG00052_"/>
          <p:cNvPicPr>
            <a:picLocks noGrp="1" noChangeAspect="1" noChangeArrowheads="1" noCrop="1"/>
          </p:cNvPicPr>
          <p:nvPr>
            <p:ph sz="quarter" idx="2"/>
          </p:nvPr>
        </p:nvPicPr>
        <p:blipFill>
          <a:blip r:embed="rId2"/>
          <a:stretch>
            <a:fillRect/>
          </a:stretch>
        </p:blipFill>
        <p:spPr>
          <a:xfrm>
            <a:off x="6478588" y="2651125"/>
            <a:ext cx="1143000" cy="714375"/>
          </a:xfrm>
          <a:noFill/>
        </p:spPr>
      </p:pic>
      <p:pic>
        <p:nvPicPr>
          <p:cNvPr id="27653" name="Picture 9" descr="J0101856"/>
          <p:cNvPicPr>
            <a:picLocks noGrp="1" noChangeAspect="1" noChangeArrowheads="1"/>
          </p:cNvPicPr>
          <p:nvPr>
            <p:ph sz="quarter" idx="3"/>
          </p:nvPr>
        </p:nvPicPr>
        <p:blipFill>
          <a:blip r:embed="rId3"/>
          <a:stretch>
            <a:fillRect/>
          </a:stretch>
        </p:blipFill>
        <p:spPr>
          <a:xfrm>
            <a:off x="5399088" y="4151313"/>
            <a:ext cx="3302000" cy="1981200"/>
          </a:xfrm>
          <a:noFill/>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pPr eaLnBrk="1" hangingPunct="1"/>
            <a:r>
              <a:rPr lang="ru-RU" altLang="ru-RU" smtClean="0"/>
              <a:t>Формат </a:t>
            </a:r>
            <a:r>
              <a:rPr lang="en-US" altLang="ru-RU" smtClean="0"/>
              <a:t>GIF </a:t>
            </a:r>
            <a:r>
              <a:rPr lang="ru-RU" altLang="ru-RU" smtClean="0"/>
              <a:t>применяется, когда…</a:t>
            </a:r>
          </a:p>
        </p:txBody>
      </p:sp>
      <p:sp>
        <p:nvSpPr>
          <p:cNvPr id="28675" name="Rectangle 3"/>
          <p:cNvSpPr>
            <a:spLocks noGrp="1" noChangeArrowheads="1"/>
          </p:cNvSpPr>
          <p:nvPr>
            <p:ph sz="quarter" idx="1"/>
          </p:nvPr>
        </p:nvSpPr>
        <p:spPr/>
        <p:txBody>
          <a:bodyPr/>
          <a:lstStyle/>
          <a:p>
            <a:pPr eaLnBrk="1" hangingPunct="1"/>
            <a:r>
              <a:rPr lang="ru-RU" altLang="ru-RU" sz="2800" smtClean="0"/>
              <a:t>необходимо сделать изображение с прозрачным фоном</a:t>
            </a:r>
          </a:p>
          <a:p>
            <a:pPr eaLnBrk="1" hangingPunct="1"/>
            <a:r>
              <a:rPr lang="ru-RU" altLang="ru-RU" sz="2800" smtClean="0"/>
              <a:t>файл имеет небольшой размер (для кнопки)</a:t>
            </a:r>
          </a:p>
          <a:p>
            <a:pPr eaLnBrk="1" hangingPunct="1"/>
            <a:r>
              <a:rPr lang="ru-RU" altLang="ru-RU" sz="2800" smtClean="0"/>
              <a:t>изображение имеет штриховой характер или это цветное изображение с большими областями однотонных цветов</a:t>
            </a:r>
          </a:p>
          <a:p>
            <a:pPr eaLnBrk="1" hangingPunct="1"/>
            <a:r>
              <a:rPr lang="ru-RU" altLang="ru-RU" sz="2800" smtClean="0"/>
              <a:t>вы хотите сделать анимацию</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pPr eaLnBrk="1" hangingPunct="1"/>
            <a:r>
              <a:rPr lang="ru-RU" altLang="ru-RU" smtClean="0"/>
              <a:t>Формат </a:t>
            </a:r>
            <a:r>
              <a:rPr lang="en-US" altLang="ru-RU" smtClean="0"/>
              <a:t>JPG</a:t>
            </a:r>
            <a:r>
              <a:rPr lang="ru-RU" altLang="ru-RU" smtClean="0"/>
              <a:t> применятся, когда…</a:t>
            </a:r>
          </a:p>
        </p:txBody>
      </p:sp>
      <p:sp>
        <p:nvSpPr>
          <p:cNvPr id="29699" name="Rectangle 3"/>
          <p:cNvSpPr>
            <a:spLocks noGrp="1" noChangeArrowheads="1"/>
          </p:cNvSpPr>
          <p:nvPr>
            <p:ph sz="quarter" idx="1"/>
          </p:nvPr>
        </p:nvSpPr>
        <p:spPr/>
        <p:txBody>
          <a:bodyPr/>
          <a:lstStyle/>
          <a:p>
            <a:pPr eaLnBrk="1" hangingPunct="1"/>
            <a:r>
              <a:rPr lang="ru-RU" altLang="ru-RU" sz="2800" smtClean="0"/>
              <a:t>используется изображение фотографического качества</a:t>
            </a:r>
          </a:p>
          <a:p>
            <a:pPr eaLnBrk="1" hangingPunct="1"/>
            <a:r>
              <a:rPr lang="ru-RU" altLang="ru-RU" sz="2800" smtClean="0"/>
              <a:t>используются большие полноцветные изображения</a:t>
            </a:r>
          </a:p>
          <a:p>
            <a:pPr eaLnBrk="1" hangingPunct="1"/>
            <a:r>
              <a:rPr lang="ru-RU" altLang="ru-RU" sz="2800" smtClean="0"/>
              <a:t>есть желание балансировать между качеством изображения и размером файла за счет высокой степени сжатия с потерей качества</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ru-RU" altLang="ru-RU" smtClean="0"/>
              <a:t>Правила набора текста</a:t>
            </a:r>
          </a:p>
        </p:txBody>
      </p:sp>
      <p:sp>
        <p:nvSpPr>
          <p:cNvPr id="30723" name="Rectangle 3"/>
          <p:cNvSpPr>
            <a:spLocks noGrp="1" noChangeArrowheads="1"/>
          </p:cNvSpPr>
          <p:nvPr>
            <p:ph sz="quarter" idx="1"/>
          </p:nvPr>
        </p:nvSpPr>
        <p:spPr/>
        <p:txBody>
          <a:bodyPr/>
          <a:lstStyle/>
          <a:p>
            <a:pPr eaLnBrk="1" hangingPunct="1">
              <a:lnSpc>
                <a:spcPct val="90000"/>
              </a:lnSpc>
              <a:buFont typeface="Wingdings" pitchFamily="2" charset="2"/>
              <a:buNone/>
            </a:pPr>
            <a:r>
              <a:rPr lang="ru-RU" altLang="ru-RU" sz="2400" smtClean="0"/>
              <a:t>Пробел обязательно ставится:</a:t>
            </a:r>
          </a:p>
          <a:p>
            <a:pPr eaLnBrk="1" hangingPunct="1">
              <a:lnSpc>
                <a:spcPct val="90000"/>
              </a:lnSpc>
            </a:pPr>
            <a:r>
              <a:rPr lang="ru-RU" altLang="ru-RU" sz="2400" i="1" smtClean="0"/>
              <a:t>после</a:t>
            </a:r>
            <a:r>
              <a:rPr lang="ru-RU" altLang="ru-RU" sz="2400" smtClean="0"/>
              <a:t>, а не </a:t>
            </a:r>
            <a:r>
              <a:rPr lang="ru-RU" altLang="ru-RU" sz="2400" i="1" smtClean="0"/>
              <a:t>до</a:t>
            </a:r>
            <a:r>
              <a:rPr lang="ru-RU" altLang="ru-RU" sz="2400" smtClean="0"/>
              <a:t> запятой, точки, точки с запятой, двоеточия, вопросительного и восклицательного знака, многоточия в конце фразы, закрывающейся скобки и закрывающейся кавычки</a:t>
            </a:r>
          </a:p>
          <a:p>
            <a:pPr eaLnBrk="1" hangingPunct="1">
              <a:lnSpc>
                <a:spcPct val="90000"/>
              </a:lnSpc>
            </a:pPr>
            <a:r>
              <a:rPr lang="ru-RU" altLang="ru-RU" sz="2400" i="1" smtClean="0"/>
              <a:t>до</a:t>
            </a:r>
            <a:r>
              <a:rPr lang="ru-RU" altLang="ru-RU" sz="2400" smtClean="0"/>
              <a:t>, а не </a:t>
            </a:r>
            <a:r>
              <a:rPr lang="ru-RU" altLang="ru-RU" sz="2400" i="1" smtClean="0"/>
              <a:t>после</a:t>
            </a:r>
            <a:r>
              <a:rPr lang="ru-RU" altLang="ru-RU" sz="2400" smtClean="0"/>
              <a:t> открывающейся скобки, открывающейся кавычки и многоточия в начале предложения</a:t>
            </a:r>
          </a:p>
          <a:p>
            <a:pPr eaLnBrk="1" hangingPunct="1">
              <a:lnSpc>
                <a:spcPct val="90000"/>
              </a:lnSpc>
            </a:pPr>
            <a:r>
              <a:rPr lang="ru-RU" altLang="ru-RU" sz="2400" smtClean="0"/>
              <a:t>и </a:t>
            </a:r>
            <a:r>
              <a:rPr lang="ru-RU" altLang="ru-RU" sz="2400" i="1" smtClean="0"/>
              <a:t>до</a:t>
            </a:r>
            <a:r>
              <a:rPr lang="ru-RU" altLang="ru-RU" sz="2400" smtClean="0"/>
              <a:t>, и </a:t>
            </a:r>
            <a:r>
              <a:rPr lang="ru-RU" altLang="ru-RU" sz="2400" i="1" smtClean="0"/>
              <a:t>после</a:t>
            </a:r>
            <a:r>
              <a:rPr lang="ru-RU" altLang="ru-RU" sz="2400" smtClean="0"/>
              <a:t> длинного тире</a:t>
            </a:r>
          </a:p>
          <a:p>
            <a:pPr eaLnBrk="1" hangingPunct="1">
              <a:lnSpc>
                <a:spcPct val="90000"/>
              </a:lnSpc>
              <a:buFont typeface="Wingdings" pitchFamily="2" charset="2"/>
              <a:buNone/>
            </a:pPr>
            <a:r>
              <a:rPr lang="ru-RU" altLang="ru-RU" sz="2400" smtClean="0"/>
              <a:t>Никогда не ставится пробел между скобкой или кавычкой и каким</a:t>
            </a:r>
            <a:r>
              <a:rPr lang="en-US" altLang="ru-RU" sz="2400" smtClean="0"/>
              <a:t>-</a:t>
            </a:r>
            <a:r>
              <a:rPr lang="ru-RU" altLang="ru-RU" sz="2400" smtClean="0"/>
              <a:t>либо другим знаком препинания, кроме длинного тире.</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ru-RU" altLang="ru-RU" smtClean="0"/>
              <a:t>Основные понятия</a:t>
            </a:r>
          </a:p>
        </p:txBody>
      </p:sp>
      <p:sp>
        <p:nvSpPr>
          <p:cNvPr id="5123" name="Rectangle 3"/>
          <p:cNvSpPr>
            <a:spLocks noGrp="1" noChangeArrowheads="1"/>
          </p:cNvSpPr>
          <p:nvPr>
            <p:ph sz="quarter" idx="1"/>
          </p:nvPr>
        </p:nvSpPr>
        <p:spPr/>
        <p:txBody>
          <a:bodyPr/>
          <a:lstStyle/>
          <a:p>
            <a:pPr eaLnBrk="1" hangingPunct="1"/>
            <a:r>
              <a:rPr lang="ru-RU" altLang="ru-RU" sz="2800" smtClean="0">
                <a:solidFill>
                  <a:srgbClr val="FF9900"/>
                </a:solidFill>
              </a:rPr>
              <a:t>Гипертекст</a:t>
            </a:r>
            <a:r>
              <a:rPr lang="ru-RU" altLang="ru-RU" sz="2800" smtClean="0"/>
              <a:t> – документ, содержащий текст, аудио- и видеоинформацию, связанный ссылками с подобными же документами</a:t>
            </a:r>
          </a:p>
          <a:p>
            <a:pPr eaLnBrk="1" hangingPunct="1"/>
            <a:r>
              <a:rPr lang="ru-RU" altLang="ru-RU" sz="2800" smtClean="0">
                <a:solidFill>
                  <a:srgbClr val="FF9900"/>
                </a:solidFill>
              </a:rPr>
              <a:t>Браузер</a:t>
            </a:r>
            <a:r>
              <a:rPr lang="ru-RU" altLang="ru-RU" sz="2800" smtClean="0"/>
              <a:t>, броузер (англ.</a:t>
            </a:r>
            <a:r>
              <a:rPr lang="en-US" altLang="ru-RU" sz="2800" smtClean="0"/>
              <a:t> </a:t>
            </a:r>
            <a:r>
              <a:rPr lang="en-US" altLang="ru-RU" sz="2800" i="1" smtClean="0"/>
              <a:t>browse – </a:t>
            </a:r>
            <a:r>
              <a:rPr lang="ru-RU" altLang="ru-RU" sz="2800" smtClean="0"/>
              <a:t>пролистать</a:t>
            </a:r>
            <a:r>
              <a:rPr lang="en-US" altLang="ru-RU" sz="2800" smtClean="0"/>
              <a:t>)</a:t>
            </a:r>
            <a:r>
              <a:rPr lang="ru-RU" altLang="ru-RU" sz="2800" smtClean="0"/>
              <a:t> – программа для просмотра гипертекста</a:t>
            </a:r>
          </a:p>
          <a:p>
            <a:pPr eaLnBrk="1" hangingPunct="1"/>
            <a:r>
              <a:rPr lang="en-US" altLang="ru-RU" sz="2800" smtClean="0">
                <a:solidFill>
                  <a:srgbClr val="FF9900"/>
                </a:solidFill>
              </a:rPr>
              <a:t>HTML</a:t>
            </a:r>
            <a:r>
              <a:rPr lang="en-US" altLang="ru-RU" sz="2800" smtClean="0"/>
              <a:t> (</a:t>
            </a:r>
            <a:r>
              <a:rPr lang="en-US" altLang="ru-RU" sz="2800" i="1" smtClean="0"/>
              <a:t>Hyper Text Markup Language</a:t>
            </a:r>
            <a:r>
              <a:rPr lang="en-US" altLang="ru-RU" sz="2800" smtClean="0"/>
              <a:t>) – </a:t>
            </a:r>
            <a:r>
              <a:rPr lang="ru-RU" altLang="ru-RU" sz="2800" smtClean="0"/>
              <a:t>язык для создания гипертекстовых документов</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altLang="ru-RU" smtClean="0"/>
              <a:t>HTML</a:t>
            </a:r>
            <a:endParaRPr lang="ru-RU" altLang="ru-RU" smtClean="0"/>
          </a:p>
        </p:txBody>
      </p:sp>
      <p:sp>
        <p:nvSpPr>
          <p:cNvPr id="6147" name="Rectangle 3"/>
          <p:cNvSpPr>
            <a:spLocks noGrp="1" noChangeArrowheads="1"/>
          </p:cNvSpPr>
          <p:nvPr>
            <p:ph type="body" sz="half" idx="1"/>
          </p:nvPr>
        </p:nvSpPr>
        <p:spPr>
          <a:xfrm>
            <a:off x="1182688" y="2017713"/>
            <a:ext cx="7772400" cy="1411287"/>
          </a:xfrm>
        </p:spPr>
        <p:txBody>
          <a:bodyPr/>
          <a:lstStyle/>
          <a:p>
            <a:pPr eaLnBrk="1" hangingPunct="1">
              <a:buFont typeface="Wingdings" pitchFamily="2" charset="2"/>
              <a:buNone/>
            </a:pPr>
            <a:r>
              <a:rPr lang="ru-RU" altLang="ru-RU" sz="2800" smtClean="0"/>
              <a:t>Текстовая часть </a:t>
            </a:r>
            <a:r>
              <a:rPr lang="en-US" altLang="ru-RU" sz="2800" smtClean="0"/>
              <a:t>web</a:t>
            </a:r>
            <a:r>
              <a:rPr lang="ru-RU" altLang="ru-RU" sz="2800" smtClean="0"/>
              <a:t>-страницы теснейшим образом переплетена с управляющими конструкциями </a:t>
            </a:r>
            <a:r>
              <a:rPr lang="en-US" altLang="ru-RU" sz="2800" smtClean="0"/>
              <a:t>HTML</a:t>
            </a:r>
            <a:endParaRPr lang="ru-RU" altLang="ru-RU" sz="2800" smtClean="0"/>
          </a:p>
        </p:txBody>
      </p:sp>
      <p:pic>
        <p:nvPicPr>
          <p:cNvPr id="6148" name="Picture 4"/>
          <p:cNvPicPr>
            <a:picLocks noGrp="1" noChangeAspect="1" noChangeArrowheads="1"/>
          </p:cNvPicPr>
          <p:nvPr>
            <p:ph sz="half" idx="2"/>
          </p:nvPr>
        </p:nvPicPr>
        <p:blipFill>
          <a:blip r:embed="rId3"/>
          <a:srcRect/>
          <a:stretch>
            <a:fillRect/>
          </a:stretch>
        </p:blipFill>
        <p:spPr>
          <a:xfrm>
            <a:off x="1182688" y="3505200"/>
            <a:ext cx="7772400" cy="2627313"/>
          </a:xfr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ru-RU" altLang="ru-RU" smtClean="0"/>
              <a:t>Программное обеспечение</a:t>
            </a:r>
          </a:p>
        </p:txBody>
      </p:sp>
      <p:sp>
        <p:nvSpPr>
          <p:cNvPr id="7171" name="Rectangle 3"/>
          <p:cNvSpPr>
            <a:spLocks noGrp="1" noChangeArrowheads="1"/>
          </p:cNvSpPr>
          <p:nvPr>
            <p:ph sz="quarter" idx="1"/>
          </p:nvPr>
        </p:nvSpPr>
        <p:spPr/>
        <p:txBody>
          <a:bodyPr/>
          <a:lstStyle/>
          <a:p>
            <a:pPr eaLnBrk="1" hangingPunct="1"/>
            <a:r>
              <a:rPr lang="ru-RU" altLang="ru-RU" smtClean="0"/>
              <a:t>Блокнот или любой простейший текстовый редактор</a:t>
            </a:r>
          </a:p>
          <a:p>
            <a:pPr eaLnBrk="1" hangingPunct="1"/>
            <a:r>
              <a:rPr lang="en-US" altLang="ru-RU" smtClean="0"/>
              <a:t>Microsoft Word</a:t>
            </a:r>
          </a:p>
          <a:p>
            <a:pPr eaLnBrk="1" hangingPunct="1"/>
            <a:r>
              <a:rPr lang="en-US" altLang="ru-RU" smtClean="0"/>
              <a:t>Microsoft FrontPage</a:t>
            </a:r>
          </a:p>
          <a:p>
            <a:pPr eaLnBrk="1" hangingPunct="1"/>
            <a:r>
              <a:rPr lang="en-US" altLang="ru-RU" smtClean="0"/>
              <a:t>Macromedia HomeSite</a:t>
            </a:r>
          </a:p>
          <a:p>
            <a:pPr eaLnBrk="1" hangingPunct="1"/>
            <a:r>
              <a:rPr lang="en-US" altLang="ru-RU" smtClean="0"/>
              <a:t>Macromedia DreamWeaver</a:t>
            </a:r>
            <a:endParaRPr lang="ru-RU" altLang="ru-RU"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ru-RU" altLang="ru-RU" smtClean="0"/>
              <a:t>Классификация сайтов</a:t>
            </a:r>
          </a:p>
        </p:txBody>
      </p:sp>
      <p:sp>
        <p:nvSpPr>
          <p:cNvPr id="8195" name="Rectangle 3"/>
          <p:cNvSpPr>
            <a:spLocks noGrp="1" noChangeArrowheads="1"/>
          </p:cNvSpPr>
          <p:nvPr>
            <p:ph sz="quarter" idx="1"/>
          </p:nvPr>
        </p:nvSpPr>
        <p:spPr/>
        <p:txBody>
          <a:bodyPr/>
          <a:lstStyle/>
          <a:p>
            <a:pPr eaLnBrk="1" hangingPunct="1">
              <a:lnSpc>
                <a:spcPct val="90000"/>
              </a:lnSpc>
            </a:pPr>
            <a:r>
              <a:rPr lang="ru-RU" altLang="ru-RU" sz="3000" smtClean="0">
                <a:solidFill>
                  <a:srgbClr val="FF9900"/>
                </a:solidFill>
              </a:rPr>
              <a:t>Личные страницы</a:t>
            </a:r>
            <a:r>
              <a:rPr lang="ru-RU" altLang="ru-RU" sz="3000" smtClean="0"/>
              <a:t> </a:t>
            </a:r>
          </a:p>
          <a:p>
            <a:pPr eaLnBrk="1" hangingPunct="1">
              <a:lnSpc>
                <a:spcPct val="90000"/>
              </a:lnSpc>
            </a:pPr>
            <a:r>
              <a:rPr lang="ru-RU" altLang="ru-RU" sz="3000" smtClean="0">
                <a:solidFill>
                  <a:srgbClr val="FF9900"/>
                </a:solidFill>
              </a:rPr>
              <a:t>Некоммерческие сайты</a:t>
            </a:r>
            <a:r>
              <a:rPr lang="ru-RU" altLang="ru-RU" sz="3000" smtClean="0"/>
              <a:t> – сайты учебных заведений, научных центров международных организаций</a:t>
            </a:r>
          </a:p>
          <a:p>
            <a:pPr eaLnBrk="1" hangingPunct="1">
              <a:lnSpc>
                <a:spcPct val="90000"/>
              </a:lnSpc>
            </a:pPr>
            <a:r>
              <a:rPr lang="ru-RU" altLang="ru-RU" sz="3000" smtClean="0">
                <a:solidFill>
                  <a:srgbClr val="FF9900"/>
                </a:solidFill>
              </a:rPr>
              <a:t>Коммерческие сайты</a:t>
            </a:r>
            <a:r>
              <a:rPr lang="ru-RU" altLang="ru-RU" sz="3000" smtClean="0"/>
              <a:t> – сайты, созданные в рекламных целях</a:t>
            </a:r>
          </a:p>
          <a:p>
            <a:pPr eaLnBrk="1" hangingPunct="1">
              <a:lnSpc>
                <a:spcPct val="90000"/>
              </a:lnSpc>
            </a:pPr>
            <a:r>
              <a:rPr lang="ru-RU" altLang="ru-RU" sz="3000" smtClean="0">
                <a:solidFill>
                  <a:srgbClr val="FF9900"/>
                </a:solidFill>
              </a:rPr>
              <a:t>Контент-сайты</a:t>
            </a:r>
            <a:r>
              <a:rPr lang="ru-RU" altLang="ru-RU" sz="3000" smtClean="0"/>
              <a:t> – поисковые системы, новостные сайты, развлекательные и образовательные ресурсы</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ru-RU" altLang="ru-RU" smtClean="0"/>
              <a:t>Этапы разработки сайта</a:t>
            </a:r>
          </a:p>
        </p:txBody>
      </p:sp>
      <p:sp>
        <p:nvSpPr>
          <p:cNvPr id="9219" name="Rectangle 3"/>
          <p:cNvSpPr>
            <a:spLocks noGrp="1" noChangeArrowheads="1"/>
          </p:cNvSpPr>
          <p:nvPr>
            <p:ph sz="quarter" idx="1"/>
          </p:nvPr>
        </p:nvSpPr>
        <p:spPr/>
        <p:txBody>
          <a:bodyPr/>
          <a:lstStyle/>
          <a:p>
            <a:pPr eaLnBrk="1" hangingPunct="1"/>
            <a:r>
              <a:rPr lang="ru-RU" altLang="ru-RU" smtClean="0"/>
              <a:t>Планирование</a:t>
            </a:r>
          </a:p>
          <a:p>
            <a:pPr eaLnBrk="1" hangingPunct="1"/>
            <a:r>
              <a:rPr lang="ru-RU" altLang="ru-RU" smtClean="0"/>
              <a:t>Реализация</a:t>
            </a:r>
          </a:p>
          <a:p>
            <a:pPr eaLnBrk="1" hangingPunct="1"/>
            <a:r>
              <a:rPr lang="ru-RU" altLang="ru-RU" smtClean="0"/>
              <a:t>Тестирование</a:t>
            </a:r>
          </a:p>
          <a:p>
            <a:pPr eaLnBrk="1" hangingPunct="1"/>
            <a:r>
              <a:rPr lang="ru-RU" altLang="ru-RU" smtClean="0"/>
              <a:t>Публикация</a:t>
            </a:r>
          </a:p>
          <a:p>
            <a:pPr eaLnBrk="1" hangingPunct="1"/>
            <a:r>
              <a:rPr lang="ru-RU" altLang="ru-RU" smtClean="0"/>
              <a:t>Рекламирование сайта</a:t>
            </a:r>
          </a:p>
          <a:p>
            <a:pPr eaLnBrk="1" hangingPunct="1"/>
            <a:r>
              <a:rPr lang="ru-RU" altLang="ru-RU" smtClean="0"/>
              <a:t>Сопровождение сайта</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ru-RU" altLang="ru-RU" smtClean="0"/>
              <a:t>Планирование</a:t>
            </a:r>
          </a:p>
        </p:txBody>
      </p:sp>
      <p:sp>
        <p:nvSpPr>
          <p:cNvPr id="10243" name="Rectangle 3"/>
          <p:cNvSpPr>
            <a:spLocks noGrp="1" noChangeArrowheads="1"/>
          </p:cNvSpPr>
          <p:nvPr>
            <p:ph sz="quarter" idx="1"/>
          </p:nvPr>
        </p:nvSpPr>
        <p:spPr/>
        <p:txBody>
          <a:bodyPr/>
          <a:lstStyle/>
          <a:p>
            <a:pPr eaLnBrk="1" hangingPunct="1">
              <a:lnSpc>
                <a:spcPct val="90000"/>
              </a:lnSpc>
              <a:buFont typeface="Wingdings" pitchFamily="2" charset="2"/>
              <a:buNone/>
            </a:pPr>
            <a:r>
              <a:rPr lang="ru-RU" altLang="ru-RU" sz="2800" smtClean="0"/>
              <a:t>На этапе планирования нужно ответить на следующие вопросы:</a:t>
            </a:r>
          </a:p>
          <a:p>
            <a:pPr eaLnBrk="1" hangingPunct="1">
              <a:lnSpc>
                <a:spcPct val="90000"/>
              </a:lnSpc>
            </a:pPr>
            <a:r>
              <a:rPr lang="ru-RU" altLang="ru-RU" sz="2800" smtClean="0"/>
              <a:t>Цель создания сайта</a:t>
            </a:r>
          </a:p>
          <a:p>
            <a:pPr eaLnBrk="1" hangingPunct="1">
              <a:lnSpc>
                <a:spcPct val="90000"/>
              </a:lnSpc>
            </a:pPr>
            <a:r>
              <a:rPr lang="ru-RU" altLang="ru-RU" sz="2800" smtClean="0"/>
              <a:t>Аудитория, на которую рассчитан сайт</a:t>
            </a:r>
          </a:p>
          <a:p>
            <a:pPr eaLnBrk="1" hangingPunct="1">
              <a:lnSpc>
                <a:spcPct val="90000"/>
              </a:lnSpc>
            </a:pPr>
            <a:r>
              <a:rPr lang="ru-RU" altLang="ru-RU" sz="2800" smtClean="0"/>
              <a:t>Какая информация будет размещена на сайте</a:t>
            </a:r>
          </a:p>
          <a:p>
            <a:pPr eaLnBrk="1" hangingPunct="1">
              <a:lnSpc>
                <a:spcPct val="90000"/>
              </a:lnSpc>
            </a:pPr>
            <a:r>
              <a:rPr lang="ru-RU" altLang="ru-RU" sz="2800" smtClean="0"/>
              <a:t>Как часто будет обновляться информация</a:t>
            </a:r>
          </a:p>
          <a:p>
            <a:pPr eaLnBrk="1" hangingPunct="1">
              <a:lnSpc>
                <a:spcPct val="90000"/>
              </a:lnSpc>
            </a:pPr>
            <a:r>
              <a:rPr lang="ru-RU" altLang="ru-RU" sz="2800" smtClean="0"/>
              <a:t>Как будет поддерживаться обратная связь с пользователями</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ru-RU" altLang="ru-RU" smtClean="0"/>
              <a:t>Реализация</a:t>
            </a:r>
          </a:p>
        </p:txBody>
      </p:sp>
      <p:sp>
        <p:nvSpPr>
          <p:cNvPr id="11267" name="Rectangle 3"/>
          <p:cNvSpPr>
            <a:spLocks noGrp="1" noChangeArrowheads="1"/>
          </p:cNvSpPr>
          <p:nvPr>
            <p:ph sz="quarter" idx="1"/>
          </p:nvPr>
        </p:nvSpPr>
        <p:spPr/>
        <p:txBody>
          <a:bodyPr/>
          <a:lstStyle/>
          <a:p>
            <a:pPr eaLnBrk="1" hangingPunct="1">
              <a:lnSpc>
                <a:spcPct val="90000"/>
              </a:lnSpc>
            </a:pPr>
            <a:r>
              <a:rPr lang="ru-RU" altLang="ru-RU" sz="2800" smtClean="0"/>
              <a:t>Разработка общей структуры сайта</a:t>
            </a:r>
          </a:p>
          <a:p>
            <a:pPr eaLnBrk="1" hangingPunct="1">
              <a:lnSpc>
                <a:spcPct val="90000"/>
              </a:lnSpc>
            </a:pPr>
            <a:r>
              <a:rPr lang="ru-RU" altLang="ru-RU" sz="2800" smtClean="0"/>
              <a:t>Подготовка текстового и иллюстративного материала для наполнения страниц</a:t>
            </a:r>
          </a:p>
          <a:p>
            <a:pPr eaLnBrk="1" hangingPunct="1">
              <a:lnSpc>
                <a:spcPct val="90000"/>
              </a:lnSpc>
            </a:pPr>
            <a:r>
              <a:rPr lang="ru-RU" altLang="ru-RU" sz="2800" smtClean="0"/>
              <a:t>Разработка навигационной модели сайта</a:t>
            </a:r>
          </a:p>
          <a:p>
            <a:pPr eaLnBrk="1" hangingPunct="1">
              <a:lnSpc>
                <a:spcPct val="90000"/>
              </a:lnSpc>
            </a:pPr>
            <a:r>
              <a:rPr lang="ru-RU" altLang="ru-RU" sz="2800" smtClean="0"/>
              <a:t>Разработка структуры и дизайна главной страницы сайта</a:t>
            </a:r>
          </a:p>
          <a:p>
            <a:pPr eaLnBrk="1" hangingPunct="1">
              <a:lnSpc>
                <a:spcPct val="90000"/>
              </a:lnSpc>
            </a:pPr>
            <a:r>
              <a:rPr lang="ru-RU" altLang="ru-RU" sz="2800" smtClean="0"/>
              <a:t>Разработка структуры и дизайна остальных страниц сайта</a:t>
            </a:r>
          </a:p>
          <a:p>
            <a:pPr eaLnBrk="1" hangingPunct="1">
              <a:lnSpc>
                <a:spcPct val="90000"/>
              </a:lnSpc>
            </a:pPr>
            <a:r>
              <a:rPr lang="ru-RU" altLang="ru-RU" sz="2800" smtClean="0"/>
              <a:t>Заполнение страниц материалом</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праведливость">
  <a:themeElements>
    <a:clrScheme name="Справедливость">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Справедливость">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Справедливость">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467</TotalTime>
  <Words>2821</Words>
  <Application>Microsoft PowerPoint</Application>
  <PresentationFormat>Экран (4:3)</PresentationFormat>
  <Paragraphs>226</Paragraphs>
  <Slides>28</Slides>
  <Notes>14</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28</vt:i4>
      </vt:variant>
    </vt:vector>
  </HeadingPairs>
  <TitlesOfParts>
    <vt:vector size="30" baseType="lpstr">
      <vt:lpstr>Справедливость</vt:lpstr>
      <vt:lpstr>Image</vt:lpstr>
      <vt:lpstr>Сайтостроение</vt:lpstr>
      <vt:lpstr>Сайт</vt:lpstr>
      <vt:lpstr>Основные понятия</vt:lpstr>
      <vt:lpstr>HTML</vt:lpstr>
      <vt:lpstr>Программное обеспечение</vt:lpstr>
      <vt:lpstr>Классификация сайтов</vt:lpstr>
      <vt:lpstr>Этапы разработки сайта</vt:lpstr>
      <vt:lpstr>Планирование</vt:lpstr>
      <vt:lpstr>Реализация</vt:lpstr>
      <vt:lpstr>Навигационная модель сайта</vt:lpstr>
      <vt:lpstr>Навигационная модель сайта</vt:lpstr>
      <vt:lpstr>Реализация</vt:lpstr>
      <vt:lpstr>Тестирование</vt:lpstr>
      <vt:lpstr>Публикация и рекламирование сайта</vt:lpstr>
      <vt:lpstr>Сопровождение сайта</vt:lpstr>
      <vt:lpstr>Распределение материала</vt:lpstr>
      <vt:lpstr>Кодировки текста</vt:lpstr>
      <vt:lpstr>Первая страница сайта</vt:lpstr>
      <vt:lpstr>Основные элементы страницы</vt:lpstr>
      <vt:lpstr>Рекомендации по оформлению web-страниц</vt:lpstr>
      <vt:lpstr>Рекомендации по оформлению web-страниц</vt:lpstr>
      <vt:lpstr>Основные элементы страницы – ссылки</vt:lpstr>
      <vt:lpstr>Основные элементы страницы</vt:lpstr>
      <vt:lpstr>Цветовое решение</vt:lpstr>
      <vt:lpstr>Графика</vt:lpstr>
      <vt:lpstr>Формат GIF применяется, когда…</vt:lpstr>
      <vt:lpstr>Формат JPG применятся, когда…</vt:lpstr>
      <vt:lpstr>Правила набора текста</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Основы сайтостроения</dc:title>
  <dc:creator>Vladimir</dc:creator>
  <cp:lastModifiedBy>ИКТ</cp:lastModifiedBy>
  <cp:revision>30</cp:revision>
  <cp:lastPrinted>1601-01-01T00:00:00Z</cp:lastPrinted>
  <dcterms:created xsi:type="dcterms:W3CDTF">2003-07-27T12:18:52Z</dcterms:created>
  <dcterms:modified xsi:type="dcterms:W3CDTF">2019-02-27T07:49:40Z</dcterms:modified>
</cp:coreProperties>
</file>