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94" r:id="rId3"/>
    <p:sldId id="312" r:id="rId4"/>
    <p:sldId id="308" r:id="rId5"/>
    <p:sldId id="291" r:id="rId6"/>
    <p:sldId id="302" r:id="rId7"/>
    <p:sldId id="295" r:id="rId8"/>
    <p:sldId id="300" r:id="rId9"/>
    <p:sldId id="313" r:id="rId10"/>
    <p:sldId id="305" r:id="rId11"/>
    <p:sldId id="298" r:id="rId12"/>
    <p:sldId id="296" r:id="rId13"/>
    <p:sldId id="301" r:id="rId14"/>
    <p:sldId id="309" r:id="rId15"/>
    <p:sldId id="257" r:id="rId16"/>
    <p:sldId id="289" r:id="rId17"/>
    <p:sldId id="277" r:id="rId18"/>
    <p:sldId id="285" r:id="rId19"/>
    <p:sldId id="280" r:id="rId20"/>
    <p:sldId id="307" r:id="rId21"/>
    <p:sldId id="279" r:id="rId22"/>
    <p:sldId id="310" r:id="rId23"/>
    <p:sldId id="274" r:id="rId24"/>
    <p:sldId id="278" r:id="rId25"/>
    <p:sldId id="311" r:id="rId26"/>
    <p:sldId id="261" r:id="rId27"/>
    <p:sldId id="264" r:id="rId28"/>
    <p:sldId id="263" r:id="rId29"/>
    <p:sldId id="286" r:id="rId30"/>
    <p:sldId id="287" r:id="rId31"/>
    <p:sldId id="281" r:id="rId32"/>
    <p:sldId id="282" r:id="rId33"/>
    <p:sldId id="306" r:id="rId34"/>
    <p:sldId id="288" r:id="rId35"/>
  </p:sldIdLst>
  <p:sldSz cx="9144000" cy="5143500" type="screen16x9"/>
  <p:notesSz cx="6858000" cy="9144000"/>
  <p:embeddedFontLst>
    <p:embeddedFont>
      <p:font typeface="Montserrat ExtraBold" charset="-52"/>
      <p:bold r:id="rId37"/>
      <p:boldItalic r:id="rId38"/>
    </p:embeddedFont>
    <p:embeddedFont>
      <p:font typeface="Montserrat Light" charset="-52"/>
      <p:regular r:id="rId39"/>
      <p:bold r:id="rId40"/>
      <p:italic r:id="rId41"/>
      <p:boldItalic r:id="rId42"/>
    </p:embeddedFont>
    <p:embeddedFont>
      <p:font typeface="Verdana" pitchFamily="34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Segoe UI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EB34"/>
    <a:srgbClr val="FFCC29"/>
    <a:srgbClr val="6699FF"/>
    <a:srgbClr val="31D755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42523-72F3-4E65-A1D2-386187969798}">
  <a:tblStyle styleId="{DA542523-72F3-4E65-A1D2-3861879697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8" autoAdjust="0"/>
    <p:restoredTop sz="96973" autoAdjust="0"/>
  </p:normalViewPr>
  <p:slideViewPr>
    <p:cSldViewPr snapToGrid="0">
      <p:cViewPr>
        <p:scale>
          <a:sx n="100" d="100"/>
          <a:sy n="100" d="100"/>
        </p:scale>
        <p:origin x="-854" y="-2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08CFF-5281-4836-9107-4F521FCFEEBF}" type="doc">
      <dgm:prSet loTypeId="urn:microsoft.com/office/officeart/2005/8/layout/vList3#1" loCatId="list" qsTypeId="urn:microsoft.com/office/officeart/2005/8/quickstyle/3d4" qsCatId="3D" csTypeId="urn:microsoft.com/office/officeart/2005/8/colors/accent1_2" csCatId="accent1" phldr="1"/>
      <dgm:spPr/>
    </dgm:pt>
    <dgm:pt modelId="{9F0725DC-9F9B-4C9C-8DF5-EFB6F6AD999F}">
      <dgm:prSet phldrT="[Текст]"/>
      <dgm:spPr>
        <a:gradFill flip="none" rotWithShape="1">
          <a:gsLst>
            <a:gs pos="0">
              <a:srgbClr val="31D755"/>
            </a:gs>
            <a:gs pos="23000">
              <a:srgbClr val="31D755"/>
            </a:gs>
            <a:gs pos="69000">
              <a:srgbClr val="31D755"/>
            </a:gs>
            <a:gs pos="97000">
              <a:srgbClr val="31D755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Петербургский государственный университет путей и сообщения 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ПГУПС</a:t>
          </a:r>
        </a:p>
      </dgm:t>
    </dgm:pt>
    <dgm:pt modelId="{81A2CFF3-C3DD-47B1-B714-F9125EF69715}" type="parTrans" cxnId="{E39A7C97-BDB4-434A-ABBE-B2CCA82CD06A}">
      <dgm:prSet/>
      <dgm:spPr/>
      <dgm:t>
        <a:bodyPr/>
        <a:lstStyle/>
        <a:p>
          <a:endParaRPr lang="ru-RU"/>
        </a:p>
      </dgm:t>
    </dgm:pt>
    <dgm:pt modelId="{C932C258-1073-450B-B898-E1D141B71310}" type="sibTrans" cxnId="{E39A7C97-BDB4-434A-ABBE-B2CCA82CD06A}">
      <dgm:prSet/>
      <dgm:spPr/>
      <dgm:t>
        <a:bodyPr/>
        <a:lstStyle/>
        <a:p>
          <a:endParaRPr lang="ru-RU"/>
        </a:p>
      </dgm:t>
    </dgm:pt>
    <dgm:pt modelId="{B6D051EF-B379-4681-98A3-259A76940DB9}">
      <dgm:prSet phldrT="[Текст]"/>
      <dgm:spPr>
        <a:gradFill rotWithShape="0">
          <a:gsLst>
            <a:gs pos="100000">
              <a:srgbClr val="31D755"/>
            </a:gs>
            <a:gs pos="0">
              <a:srgbClr val="FF0000"/>
            </a:gs>
            <a:gs pos="0">
              <a:srgbClr val="31D755"/>
            </a:gs>
          </a:gsLst>
          <a:lin ang="5400000" scaled="0"/>
        </a:gradFill>
      </dgm:spPr>
      <dgm:t>
        <a:bodyPr/>
        <a:lstStyle/>
        <a:p>
          <a:pPr algn="l"/>
          <a:r>
            <a:rPr lang="ru-RU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университет транспорта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РУТ(МИИТ)</a:t>
          </a:r>
        </a:p>
      </dgm:t>
    </dgm:pt>
    <dgm:pt modelId="{3D88A71A-42C9-4EB0-A3EC-15E5EB1E322B}" type="parTrans" cxnId="{F84A89E1-79CA-4503-9B79-362A87075102}">
      <dgm:prSet/>
      <dgm:spPr/>
      <dgm:t>
        <a:bodyPr/>
        <a:lstStyle/>
        <a:p>
          <a:endParaRPr lang="ru-RU"/>
        </a:p>
      </dgm:t>
    </dgm:pt>
    <dgm:pt modelId="{69619636-7642-4592-A175-30146CF6E3AC}" type="sibTrans" cxnId="{F84A89E1-79CA-4503-9B79-362A87075102}">
      <dgm:prSet/>
      <dgm:spPr/>
      <dgm:t>
        <a:bodyPr/>
        <a:lstStyle/>
        <a:p>
          <a:endParaRPr lang="ru-RU"/>
        </a:p>
      </dgm:t>
    </dgm:pt>
    <dgm:pt modelId="{9A26ED9C-0739-4B72-A452-F466C2015230}" type="pres">
      <dgm:prSet presAssocID="{E3508CFF-5281-4836-9107-4F521FCFEEBF}" presName="linearFlow" presStyleCnt="0">
        <dgm:presLayoutVars>
          <dgm:dir/>
          <dgm:resizeHandles val="exact"/>
        </dgm:presLayoutVars>
      </dgm:prSet>
      <dgm:spPr/>
    </dgm:pt>
    <dgm:pt modelId="{E1B5FC90-267B-4D0F-BEC5-0FAD03BB847A}" type="pres">
      <dgm:prSet presAssocID="{9F0725DC-9F9B-4C9C-8DF5-EFB6F6AD999F}" presName="composite" presStyleCnt="0"/>
      <dgm:spPr/>
    </dgm:pt>
    <dgm:pt modelId="{FDD88450-C20E-4987-A759-D3A36A94D7FA}" type="pres">
      <dgm:prSet presAssocID="{9F0725DC-9F9B-4C9C-8DF5-EFB6F6AD999F}" presName="imgShp" presStyleLbl="fgImgPlace1" presStyleIdx="0" presStyleCnt="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C23618-1F7E-4E9B-9307-7598D4118098}" type="pres">
      <dgm:prSet presAssocID="{9F0725DC-9F9B-4C9C-8DF5-EFB6F6AD999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C68C2-7915-4AD9-BA3D-29D45F703F74}" type="pres">
      <dgm:prSet presAssocID="{C932C258-1073-450B-B898-E1D141B71310}" presName="spacing" presStyleCnt="0"/>
      <dgm:spPr/>
    </dgm:pt>
    <dgm:pt modelId="{97907E99-E69E-4FEF-A6E1-BCE56EF9C2F0}" type="pres">
      <dgm:prSet presAssocID="{B6D051EF-B379-4681-98A3-259A76940DB9}" presName="composite" presStyleCnt="0"/>
      <dgm:spPr/>
    </dgm:pt>
    <dgm:pt modelId="{4F628AC5-2DAA-4488-B75A-C261BEAD0D9B}" type="pres">
      <dgm:prSet presAssocID="{B6D051EF-B379-4681-98A3-259A76940DB9}" presName="imgShp" presStyleLbl="fgImgPlace1" presStyleIdx="1" presStyleCnt="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143893A-8456-4241-B33C-81819DA75D1E}" type="pres">
      <dgm:prSet presAssocID="{B6D051EF-B379-4681-98A3-259A76940DB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06514-6E62-46CF-AD7E-41201ACF9C3B}" type="presOf" srcId="{B6D051EF-B379-4681-98A3-259A76940DB9}" destId="{3143893A-8456-4241-B33C-81819DA75D1E}" srcOrd="0" destOrd="0" presId="urn:microsoft.com/office/officeart/2005/8/layout/vList3#1"/>
    <dgm:cxn modelId="{86AC353C-8139-4F14-89CF-B8EA59EB0142}" type="presOf" srcId="{E3508CFF-5281-4836-9107-4F521FCFEEBF}" destId="{9A26ED9C-0739-4B72-A452-F466C2015230}" srcOrd="0" destOrd="0" presId="urn:microsoft.com/office/officeart/2005/8/layout/vList3#1"/>
    <dgm:cxn modelId="{E39A7C97-BDB4-434A-ABBE-B2CCA82CD06A}" srcId="{E3508CFF-5281-4836-9107-4F521FCFEEBF}" destId="{9F0725DC-9F9B-4C9C-8DF5-EFB6F6AD999F}" srcOrd="0" destOrd="0" parTransId="{81A2CFF3-C3DD-47B1-B714-F9125EF69715}" sibTransId="{C932C258-1073-450B-B898-E1D141B71310}"/>
    <dgm:cxn modelId="{F925B5A4-AACC-47F5-BE3B-E829996489CA}" type="presOf" srcId="{9F0725DC-9F9B-4C9C-8DF5-EFB6F6AD999F}" destId="{7AC23618-1F7E-4E9B-9307-7598D4118098}" srcOrd="0" destOrd="0" presId="urn:microsoft.com/office/officeart/2005/8/layout/vList3#1"/>
    <dgm:cxn modelId="{F84A89E1-79CA-4503-9B79-362A87075102}" srcId="{E3508CFF-5281-4836-9107-4F521FCFEEBF}" destId="{B6D051EF-B379-4681-98A3-259A76940DB9}" srcOrd="1" destOrd="0" parTransId="{3D88A71A-42C9-4EB0-A3EC-15E5EB1E322B}" sibTransId="{69619636-7642-4592-A175-30146CF6E3AC}"/>
    <dgm:cxn modelId="{D32A2E90-A373-4571-BE4A-2E8EF4621A0E}" type="presParOf" srcId="{9A26ED9C-0739-4B72-A452-F466C2015230}" destId="{E1B5FC90-267B-4D0F-BEC5-0FAD03BB847A}" srcOrd="0" destOrd="0" presId="urn:microsoft.com/office/officeart/2005/8/layout/vList3#1"/>
    <dgm:cxn modelId="{6F787AE8-CADD-47FD-8D6A-8BB36B79C847}" type="presParOf" srcId="{E1B5FC90-267B-4D0F-BEC5-0FAD03BB847A}" destId="{FDD88450-C20E-4987-A759-D3A36A94D7FA}" srcOrd="0" destOrd="0" presId="urn:microsoft.com/office/officeart/2005/8/layout/vList3#1"/>
    <dgm:cxn modelId="{6B9E3AB9-5A12-4ADE-B9D7-1A2A6B16B206}" type="presParOf" srcId="{E1B5FC90-267B-4D0F-BEC5-0FAD03BB847A}" destId="{7AC23618-1F7E-4E9B-9307-7598D4118098}" srcOrd="1" destOrd="0" presId="urn:microsoft.com/office/officeart/2005/8/layout/vList3#1"/>
    <dgm:cxn modelId="{049101FD-AB8C-4A43-A36B-369FB2572785}" type="presParOf" srcId="{9A26ED9C-0739-4B72-A452-F466C2015230}" destId="{ACDC68C2-7915-4AD9-BA3D-29D45F703F74}" srcOrd="1" destOrd="0" presId="urn:microsoft.com/office/officeart/2005/8/layout/vList3#1"/>
    <dgm:cxn modelId="{DCD4AFBE-70B2-4334-AEF0-819445FDC832}" type="presParOf" srcId="{9A26ED9C-0739-4B72-A452-F466C2015230}" destId="{97907E99-E69E-4FEF-A6E1-BCE56EF9C2F0}" srcOrd="2" destOrd="0" presId="urn:microsoft.com/office/officeart/2005/8/layout/vList3#1"/>
    <dgm:cxn modelId="{8CB1DC72-4565-4CE1-A757-0501011A67B7}" type="presParOf" srcId="{97907E99-E69E-4FEF-A6E1-BCE56EF9C2F0}" destId="{4F628AC5-2DAA-4488-B75A-C261BEAD0D9B}" srcOrd="0" destOrd="0" presId="urn:microsoft.com/office/officeart/2005/8/layout/vList3#1"/>
    <dgm:cxn modelId="{EA268DB9-D14D-4A0B-9239-8F03EA7EE546}" type="presParOf" srcId="{97907E99-E69E-4FEF-A6E1-BCE56EF9C2F0}" destId="{3143893A-8456-4241-B33C-81819DA75D1E}" srcOrd="1" destOrd="0" presId="urn:microsoft.com/office/officeart/2005/8/layout/vList3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3730F-85F6-4354-958D-A058B1CEB03A}" type="doc">
      <dgm:prSet loTypeId="urn:microsoft.com/office/officeart/2005/8/layout/vList3#2" loCatId="list" qsTypeId="urn:microsoft.com/office/officeart/2005/8/quickstyle/3d4" qsCatId="3D" csTypeId="urn:microsoft.com/office/officeart/2005/8/colors/accent1_2" csCatId="accent1" phldr="1"/>
      <dgm:spPr/>
    </dgm:pt>
    <dgm:pt modelId="{093471E7-E9CF-4744-8A19-396EAD49B1C0}">
      <dgm:prSet phldrT="[Текст]"/>
      <dgm:spPr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Петрозаводский колледж железнодорожного транспорта 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ПКЖТ</a:t>
          </a:r>
        </a:p>
      </dgm:t>
    </dgm:pt>
    <dgm:pt modelId="{EFFFD85B-5CFB-4328-A3BE-536B6989054F}" type="parTrans" cxnId="{E99D0588-C799-424D-A756-6C44F55E3439}">
      <dgm:prSet/>
      <dgm:spPr/>
      <dgm:t>
        <a:bodyPr/>
        <a:lstStyle/>
        <a:p>
          <a:endParaRPr lang="ru-RU"/>
        </a:p>
      </dgm:t>
    </dgm:pt>
    <dgm:pt modelId="{6031EDA9-0A45-468E-83F1-EEF551BFC18D}" type="sibTrans" cxnId="{E99D0588-C799-424D-A756-6C44F55E3439}">
      <dgm:prSet/>
      <dgm:spPr/>
      <dgm:t>
        <a:bodyPr/>
        <a:lstStyle/>
        <a:p>
          <a:endParaRPr lang="ru-RU"/>
        </a:p>
      </dgm:t>
    </dgm:pt>
    <dgm:pt modelId="{3C8EFC38-FA7F-48D5-ACBC-7877364FF7DE}">
      <dgm:prSet phldrT="[Текст]"/>
      <dgm:spPr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Санкт-Петербургский техникум железнодорожного транспорта 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СПТЖТ</a:t>
          </a:r>
        </a:p>
      </dgm:t>
    </dgm:pt>
    <dgm:pt modelId="{1BB489C2-4BD9-41F7-9A99-99CFEC9FAA46}" type="parTrans" cxnId="{3B1C74C6-6D60-4BD0-8107-0E6B77B41553}">
      <dgm:prSet/>
      <dgm:spPr/>
      <dgm:t>
        <a:bodyPr/>
        <a:lstStyle/>
        <a:p>
          <a:endParaRPr lang="ru-RU"/>
        </a:p>
      </dgm:t>
    </dgm:pt>
    <dgm:pt modelId="{72E40BE6-C742-4836-AD78-C1A62081BE2D}" type="sibTrans" cxnId="{3B1C74C6-6D60-4BD0-8107-0E6B77B41553}">
      <dgm:prSet/>
      <dgm:spPr/>
      <dgm:t>
        <a:bodyPr/>
        <a:lstStyle/>
        <a:p>
          <a:endParaRPr lang="ru-RU"/>
        </a:p>
      </dgm:t>
    </dgm:pt>
    <dgm:pt modelId="{1E4B35F0-6D5E-4F7D-A89C-6219B4377B82}">
      <dgm:prSet phldrT="[Текст]"/>
      <dgm:spPr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Великолукский техникум железнодорожного транспорта</a:t>
          </a:r>
        </a:p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ВЛТЖТ </a:t>
          </a:r>
        </a:p>
      </dgm:t>
    </dgm:pt>
    <dgm:pt modelId="{56FC2E2E-D1B6-4524-A3D2-C4F71492B8D7}" type="parTrans" cxnId="{D919DC14-2ACA-4207-9D3F-FB52689FEB22}">
      <dgm:prSet/>
      <dgm:spPr/>
      <dgm:t>
        <a:bodyPr/>
        <a:lstStyle/>
        <a:p>
          <a:endParaRPr lang="ru-RU"/>
        </a:p>
      </dgm:t>
    </dgm:pt>
    <dgm:pt modelId="{30877B82-CA16-4CC1-A0D5-A917C7CE5FBC}" type="sibTrans" cxnId="{D919DC14-2ACA-4207-9D3F-FB52689FEB22}">
      <dgm:prSet/>
      <dgm:spPr/>
      <dgm:t>
        <a:bodyPr/>
        <a:lstStyle/>
        <a:p>
          <a:endParaRPr lang="ru-RU"/>
        </a:p>
      </dgm:t>
    </dgm:pt>
    <dgm:pt modelId="{13AFFDE2-A98A-4B33-9C4F-52AEACA110AA}" type="pres">
      <dgm:prSet presAssocID="{2F93730F-85F6-4354-958D-A058B1CEB03A}" presName="linearFlow" presStyleCnt="0">
        <dgm:presLayoutVars>
          <dgm:dir/>
          <dgm:resizeHandles val="exact"/>
        </dgm:presLayoutVars>
      </dgm:prSet>
      <dgm:spPr/>
    </dgm:pt>
    <dgm:pt modelId="{268E55E8-1D3C-4576-B7E4-44336FC0F2F2}" type="pres">
      <dgm:prSet presAssocID="{093471E7-E9CF-4744-8A19-396EAD49B1C0}" presName="composite" presStyleCnt="0"/>
      <dgm:spPr/>
    </dgm:pt>
    <dgm:pt modelId="{0C8F304D-A392-423D-868A-5CEDA56D6606}" type="pres">
      <dgm:prSet presAssocID="{093471E7-E9CF-4744-8A19-396EAD49B1C0}" presName="imgShp" presStyleLbl="fgImgPlace1" presStyleIdx="0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0D0C7D2-F824-471E-8E9C-4636658800C7}" type="pres">
      <dgm:prSet presAssocID="{093471E7-E9CF-4744-8A19-396EAD49B1C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B36EC-6CFC-42C1-B03A-5AB72BD3974D}" type="pres">
      <dgm:prSet presAssocID="{6031EDA9-0A45-468E-83F1-EEF551BFC18D}" presName="spacing" presStyleCnt="0"/>
      <dgm:spPr/>
    </dgm:pt>
    <dgm:pt modelId="{3B368448-462A-469C-A321-56F1EA399CF2}" type="pres">
      <dgm:prSet presAssocID="{3C8EFC38-FA7F-48D5-ACBC-7877364FF7DE}" presName="composite" presStyleCnt="0"/>
      <dgm:spPr/>
    </dgm:pt>
    <dgm:pt modelId="{4C29B1AA-250E-45B9-B544-36B15B708394}" type="pres">
      <dgm:prSet presAssocID="{3C8EFC38-FA7F-48D5-ACBC-7877364FF7DE}" presName="imgShp" presStyleLbl="fgImgPlace1" presStyleIdx="1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766C0D4-09BF-49B4-B6CE-774E9CC2A535}" type="pres">
      <dgm:prSet presAssocID="{3C8EFC38-FA7F-48D5-ACBC-7877364FF7D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C8C01-04B2-4697-B2EB-FCFAE9A28242}" type="pres">
      <dgm:prSet presAssocID="{72E40BE6-C742-4836-AD78-C1A62081BE2D}" presName="spacing" presStyleCnt="0"/>
      <dgm:spPr/>
    </dgm:pt>
    <dgm:pt modelId="{876F154E-274B-4E49-BCA9-77AFAFEF7E4C}" type="pres">
      <dgm:prSet presAssocID="{1E4B35F0-6D5E-4F7D-A89C-6219B4377B82}" presName="composite" presStyleCnt="0"/>
      <dgm:spPr/>
    </dgm:pt>
    <dgm:pt modelId="{502F3CEE-BE2E-4626-BF7F-21ABDFF34AD5}" type="pres">
      <dgm:prSet presAssocID="{1E4B35F0-6D5E-4F7D-A89C-6219B4377B82}" presName="imgShp" presStyleLbl="fgImgPlace1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14FDF7C-253D-4124-954D-BA83914EB03D}" type="pres">
      <dgm:prSet presAssocID="{1E4B35F0-6D5E-4F7D-A89C-6219B4377B8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9DC14-2ACA-4207-9D3F-FB52689FEB22}" srcId="{2F93730F-85F6-4354-958D-A058B1CEB03A}" destId="{1E4B35F0-6D5E-4F7D-A89C-6219B4377B82}" srcOrd="2" destOrd="0" parTransId="{56FC2E2E-D1B6-4524-A3D2-C4F71492B8D7}" sibTransId="{30877B82-CA16-4CC1-A0D5-A917C7CE5FBC}"/>
    <dgm:cxn modelId="{29F309B2-38B7-40FD-9442-A93FE4872BBC}" type="presOf" srcId="{093471E7-E9CF-4744-8A19-396EAD49B1C0}" destId="{F0D0C7D2-F824-471E-8E9C-4636658800C7}" srcOrd="0" destOrd="0" presId="urn:microsoft.com/office/officeart/2005/8/layout/vList3#2"/>
    <dgm:cxn modelId="{4D7F10CE-202E-44C2-9514-6458C75C5AE1}" type="presOf" srcId="{3C8EFC38-FA7F-48D5-ACBC-7877364FF7DE}" destId="{9766C0D4-09BF-49B4-B6CE-774E9CC2A535}" srcOrd="0" destOrd="0" presId="urn:microsoft.com/office/officeart/2005/8/layout/vList3#2"/>
    <dgm:cxn modelId="{CD3FE16F-236C-437A-8D4D-A74568B9EFC0}" type="presOf" srcId="{2F93730F-85F6-4354-958D-A058B1CEB03A}" destId="{13AFFDE2-A98A-4B33-9C4F-52AEACA110AA}" srcOrd="0" destOrd="0" presId="urn:microsoft.com/office/officeart/2005/8/layout/vList3#2"/>
    <dgm:cxn modelId="{E99D0588-C799-424D-A756-6C44F55E3439}" srcId="{2F93730F-85F6-4354-958D-A058B1CEB03A}" destId="{093471E7-E9CF-4744-8A19-396EAD49B1C0}" srcOrd="0" destOrd="0" parTransId="{EFFFD85B-5CFB-4328-A3BE-536B6989054F}" sibTransId="{6031EDA9-0A45-468E-83F1-EEF551BFC18D}"/>
    <dgm:cxn modelId="{0AA94290-3DE3-49DB-A41B-967A1735F617}" type="presOf" srcId="{1E4B35F0-6D5E-4F7D-A89C-6219B4377B82}" destId="{E14FDF7C-253D-4124-954D-BA83914EB03D}" srcOrd="0" destOrd="0" presId="urn:microsoft.com/office/officeart/2005/8/layout/vList3#2"/>
    <dgm:cxn modelId="{3B1C74C6-6D60-4BD0-8107-0E6B77B41553}" srcId="{2F93730F-85F6-4354-958D-A058B1CEB03A}" destId="{3C8EFC38-FA7F-48D5-ACBC-7877364FF7DE}" srcOrd="1" destOrd="0" parTransId="{1BB489C2-4BD9-41F7-9A99-99CFEC9FAA46}" sibTransId="{72E40BE6-C742-4836-AD78-C1A62081BE2D}"/>
    <dgm:cxn modelId="{3A65B123-FBC3-42E0-8A17-B4C453F4408D}" type="presParOf" srcId="{13AFFDE2-A98A-4B33-9C4F-52AEACA110AA}" destId="{268E55E8-1D3C-4576-B7E4-44336FC0F2F2}" srcOrd="0" destOrd="0" presId="urn:microsoft.com/office/officeart/2005/8/layout/vList3#2"/>
    <dgm:cxn modelId="{75BCE6A3-4F34-491E-B991-6749EFC00C67}" type="presParOf" srcId="{268E55E8-1D3C-4576-B7E4-44336FC0F2F2}" destId="{0C8F304D-A392-423D-868A-5CEDA56D6606}" srcOrd="0" destOrd="0" presId="urn:microsoft.com/office/officeart/2005/8/layout/vList3#2"/>
    <dgm:cxn modelId="{5954F5B8-7AE3-47BB-8441-D771E74CBDA7}" type="presParOf" srcId="{268E55E8-1D3C-4576-B7E4-44336FC0F2F2}" destId="{F0D0C7D2-F824-471E-8E9C-4636658800C7}" srcOrd="1" destOrd="0" presId="urn:microsoft.com/office/officeart/2005/8/layout/vList3#2"/>
    <dgm:cxn modelId="{161407C4-8D4F-4DBB-9927-5965BA7D8E87}" type="presParOf" srcId="{13AFFDE2-A98A-4B33-9C4F-52AEACA110AA}" destId="{D98B36EC-6CFC-42C1-B03A-5AB72BD3974D}" srcOrd="1" destOrd="0" presId="urn:microsoft.com/office/officeart/2005/8/layout/vList3#2"/>
    <dgm:cxn modelId="{D2498F22-37EF-46A2-A88C-7A28E6BCD9DB}" type="presParOf" srcId="{13AFFDE2-A98A-4B33-9C4F-52AEACA110AA}" destId="{3B368448-462A-469C-A321-56F1EA399CF2}" srcOrd="2" destOrd="0" presId="urn:microsoft.com/office/officeart/2005/8/layout/vList3#2"/>
    <dgm:cxn modelId="{E8D88787-5EB7-4943-901E-8E05070CAD1F}" type="presParOf" srcId="{3B368448-462A-469C-A321-56F1EA399CF2}" destId="{4C29B1AA-250E-45B9-B544-36B15B708394}" srcOrd="0" destOrd="0" presId="urn:microsoft.com/office/officeart/2005/8/layout/vList3#2"/>
    <dgm:cxn modelId="{3230F4FC-3755-4D48-90C3-2B22A0375BAD}" type="presParOf" srcId="{3B368448-462A-469C-A321-56F1EA399CF2}" destId="{9766C0D4-09BF-49B4-B6CE-774E9CC2A535}" srcOrd="1" destOrd="0" presId="urn:microsoft.com/office/officeart/2005/8/layout/vList3#2"/>
    <dgm:cxn modelId="{D4754119-B4F1-4267-B350-E76282CC1E8D}" type="presParOf" srcId="{13AFFDE2-A98A-4B33-9C4F-52AEACA110AA}" destId="{3A6C8C01-04B2-4697-B2EB-FCFAE9A28242}" srcOrd="3" destOrd="0" presId="urn:microsoft.com/office/officeart/2005/8/layout/vList3#2"/>
    <dgm:cxn modelId="{4A49A8F3-A0E4-43BC-9973-65729A5534DC}" type="presParOf" srcId="{13AFFDE2-A98A-4B33-9C4F-52AEACA110AA}" destId="{876F154E-274B-4E49-BCA9-77AFAFEF7E4C}" srcOrd="4" destOrd="0" presId="urn:microsoft.com/office/officeart/2005/8/layout/vList3#2"/>
    <dgm:cxn modelId="{F44D2FA9-21FE-41C8-96A6-6B0963F54F6F}" type="presParOf" srcId="{876F154E-274B-4E49-BCA9-77AFAFEF7E4C}" destId="{502F3CEE-BE2E-4626-BF7F-21ABDFF34AD5}" srcOrd="0" destOrd="0" presId="urn:microsoft.com/office/officeart/2005/8/layout/vList3#2"/>
    <dgm:cxn modelId="{D378FF92-620A-4305-B1CF-B742B3E0A03B}" type="presParOf" srcId="{876F154E-274B-4E49-BCA9-77AFAFEF7E4C}" destId="{E14FDF7C-253D-4124-954D-BA83914EB03D}" srcOrd="1" destOrd="0" presId="urn:microsoft.com/office/officeart/2005/8/layout/vList3#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FB0E9-B538-4025-AC60-55065C251E7A}" type="doc">
      <dgm:prSet loTypeId="urn:microsoft.com/office/officeart/2005/8/layout/vList3#3" loCatId="list" qsTypeId="urn:microsoft.com/office/officeart/2005/8/quickstyle/3d4" qsCatId="3D" csTypeId="urn:microsoft.com/office/officeart/2005/8/colors/accent1_2" csCatId="accent1" phldr="1"/>
      <dgm:spPr/>
    </dgm:pt>
    <dgm:pt modelId="{6AE0177B-42FF-43A9-804E-945B154CFCB0}">
      <dgm:prSet phldrT="[Текст]"/>
      <dgm:spPr>
        <a:gradFill rotWithShape="0">
          <a:gsLst>
            <a:gs pos="0">
              <a:srgbClr val="C00000"/>
            </a:gs>
            <a:gs pos="100000">
              <a:srgbClr val="FF0000"/>
            </a:gs>
          </a:gsLst>
          <a:lin ang="5400700" scaled="0"/>
        </a:gradFill>
      </dgm:spPr>
      <dgm:t>
        <a:bodyPr/>
        <a:lstStyle/>
        <a:p>
          <a:pPr algn="l"/>
          <a:endParaRPr lang="en-US" b="1" dirty="0" smtClean="0">
            <a:solidFill>
              <a:schemeClr val="bg1"/>
            </a:solidFill>
          </a:endParaRPr>
        </a:p>
        <a:p>
          <a:pPr algn="l"/>
          <a:r>
            <a:rPr lang="ru-RU" b="1" dirty="0" smtClean="0">
              <a:solidFill>
                <a:schemeClr val="bg1"/>
              </a:solidFill>
            </a:rPr>
            <a:t>Дмитриева Дарья Валерьевна</a:t>
          </a:r>
        </a:p>
        <a:p>
          <a:pPr algn="l"/>
          <a:r>
            <a:rPr lang="ru-RU" b="1" dirty="0" smtClean="0">
              <a:solidFill>
                <a:schemeClr val="bg1"/>
              </a:solidFill>
            </a:rPr>
            <a:t>И.о. инженера по подготовке кадров</a:t>
          </a:r>
        </a:p>
        <a:p>
          <a:pPr algn="l"/>
          <a:r>
            <a:rPr lang="ru-RU" b="1" dirty="0" smtClean="0">
              <a:solidFill>
                <a:schemeClr val="bg1"/>
              </a:solidFill>
            </a:rPr>
            <a:t>Почта - </a:t>
          </a:r>
          <a:r>
            <a:rPr lang="en-US" b="1" dirty="0" smtClean="0">
              <a:solidFill>
                <a:schemeClr val="bg1"/>
              </a:solidFill>
            </a:rPr>
            <a:t>pch4_DmitrievaDV@orw.rzd</a:t>
          </a:r>
          <a:endParaRPr lang="ru-RU" b="1" dirty="0" smtClean="0">
            <a:solidFill>
              <a:schemeClr val="bg1"/>
            </a:solidFill>
          </a:endParaRPr>
        </a:p>
        <a:p>
          <a:pPr algn="l"/>
          <a:r>
            <a:rPr lang="ru-RU" b="1" dirty="0" smtClean="0">
              <a:solidFill>
                <a:schemeClr val="bg1"/>
              </a:solidFill>
            </a:rPr>
            <a:t>Тел. 8-910-934-05-59</a:t>
          </a:r>
        </a:p>
        <a:p>
          <a:pPr algn="l"/>
          <a:endParaRPr lang="ru-RU" b="1" dirty="0">
            <a:solidFill>
              <a:schemeClr val="bg1"/>
            </a:solidFill>
          </a:endParaRPr>
        </a:p>
      </dgm:t>
    </dgm:pt>
    <dgm:pt modelId="{B8EE085B-713E-41AF-A430-EBE888B1E545}" type="sibTrans" cxnId="{B3D52267-0268-4B36-903B-153BA140C1D0}">
      <dgm:prSet/>
      <dgm:spPr/>
      <dgm:t>
        <a:bodyPr/>
        <a:lstStyle/>
        <a:p>
          <a:endParaRPr lang="ru-RU"/>
        </a:p>
      </dgm:t>
    </dgm:pt>
    <dgm:pt modelId="{56FDFBBD-A5AD-44FC-992D-67187ACFF862}" type="parTrans" cxnId="{B3D52267-0268-4B36-903B-153BA140C1D0}">
      <dgm:prSet/>
      <dgm:spPr/>
      <dgm:t>
        <a:bodyPr/>
        <a:lstStyle/>
        <a:p>
          <a:endParaRPr lang="ru-RU"/>
        </a:p>
      </dgm:t>
    </dgm:pt>
    <dgm:pt modelId="{413A7D5A-67DD-4A53-8203-CBB51B24A897}" type="pres">
      <dgm:prSet presAssocID="{1F5FB0E9-B538-4025-AC60-55065C251E7A}" presName="linearFlow" presStyleCnt="0">
        <dgm:presLayoutVars>
          <dgm:dir/>
          <dgm:resizeHandles val="exact"/>
        </dgm:presLayoutVars>
      </dgm:prSet>
      <dgm:spPr/>
    </dgm:pt>
    <dgm:pt modelId="{0A4305AB-39B0-4D95-AB7C-241580CF2DD3}" type="pres">
      <dgm:prSet presAssocID="{6AE0177B-42FF-43A9-804E-945B154CFCB0}" presName="composite" presStyleCnt="0"/>
      <dgm:spPr/>
    </dgm:pt>
    <dgm:pt modelId="{CE761F8B-99B9-4ADC-8C8A-92084AD3CF4E}" type="pres">
      <dgm:prSet presAssocID="{6AE0177B-42FF-43A9-804E-945B154CFCB0}" presName="imgShp" presStyleLbl="fgImgPlace1" presStyleIdx="0" presStyleCnt="1" custScaleX="65275" custScaleY="71553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</dgm:pt>
    <dgm:pt modelId="{0FDD1B68-B596-44A6-B284-71FA986EDCCB}" type="pres">
      <dgm:prSet presAssocID="{6AE0177B-42FF-43A9-804E-945B154CFCB0}" presName="txShp" presStyleLbl="node1" presStyleIdx="0" presStyleCnt="1" custScaleX="109770" custLinFactNeighborY="2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A30E5-F3AD-43C3-AAFD-820BC67A88DF}" type="presOf" srcId="{6AE0177B-42FF-43A9-804E-945B154CFCB0}" destId="{0FDD1B68-B596-44A6-B284-71FA986EDCCB}" srcOrd="0" destOrd="0" presId="urn:microsoft.com/office/officeart/2005/8/layout/vList3#3"/>
    <dgm:cxn modelId="{B3D52267-0268-4B36-903B-153BA140C1D0}" srcId="{1F5FB0E9-B538-4025-AC60-55065C251E7A}" destId="{6AE0177B-42FF-43A9-804E-945B154CFCB0}" srcOrd="0" destOrd="0" parTransId="{56FDFBBD-A5AD-44FC-992D-67187ACFF862}" sibTransId="{B8EE085B-713E-41AF-A430-EBE888B1E545}"/>
    <dgm:cxn modelId="{EAC8B591-1E19-46C6-BE20-00DF015BC6DA}" type="presOf" srcId="{1F5FB0E9-B538-4025-AC60-55065C251E7A}" destId="{413A7D5A-67DD-4A53-8203-CBB51B24A897}" srcOrd="0" destOrd="0" presId="urn:microsoft.com/office/officeart/2005/8/layout/vList3#3"/>
    <dgm:cxn modelId="{BFAB67B7-8601-48AD-8EEB-F337F9589423}" type="presParOf" srcId="{413A7D5A-67DD-4A53-8203-CBB51B24A897}" destId="{0A4305AB-39B0-4D95-AB7C-241580CF2DD3}" srcOrd="0" destOrd="0" presId="urn:microsoft.com/office/officeart/2005/8/layout/vList3#3"/>
    <dgm:cxn modelId="{3A2923B4-A9BA-4F56-9FC4-541D5DD53D13}" type="presParOf" srcId="{0A4305AB-39B0-4D95-AB7C-241580CF2DD3}" destId="{CE761F8B-99B9-4ADC-8C8A-92084AD3CF4E}" srcOrd="0" destOrd="0" presId="urn:microsoft.com/office/officeart/2005/8/layout/vList3#3"/>
    <dgm:cxn modelId="{C9E8935E-F42E-46AE-833C-B3169A4A127D}" type="presParOf" srcId="{0A4305AB-39B0-4D95-AB7C-241580CF2DD3}" destId="{0FDD1B68-B596-44A6-B284-71FA986EDCC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8468CB-3E33-4853-973D-8027463FA0E6}" type="doc">
      <dgm:prSet loTypeId="urn:microsoft.com/office/officeart/2005/8/layout/vList3#4" loCatId="list" qsTypeId="urn:microsoft.com/office/officeart/2005/8/quickstyle/3d4" qsCatId="3D" csTypeId="urn:microsoft.com/office/officeart/2005/8/colors/accent1_2" csCatId="accent1" phldr="1"/>
      <dgm:spPr/>
    </dgm:pt>
    <dgm:pt modelId="{E4ACC804-B9DF-4DD1-BB2A-80FFC71CAF8A}">
      <dgm:prSet phldrT="[Текст]"/>
      <dgm:spPr>
        <a:gradFill rotWithShape="0">
          <a:gsLst>
            <a:gs pos="100000">
              <a:srgbClr val="FF2B00"/>
            </a:gs>
            <a:gs pos="0">
              <a:srgbClr val="FFFF00">
                <a:lumMod val="100000"/>
              </a:srgbClr>
            </a:gs>
            <a:gs pos="100000">
              <a:srgbClr val="FF0000"/>
            </a:gs>
            <a:gs pos="0">
              <a:srgbClr val="C00000"/>
            </a:gs>
          </a:gsLst>
          <a:lin ang="5400000" scaled="0"/>
        </a:gra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@</a:t>
          </a:r>
          <a:r>
            <a:rPr lang="en-US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obrazovanie_odi_rzd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FF8639-0BC2-4C45-BEE0-A12A2369EC1B}" type="parTrans" cxnId="{666C0839-7DE0-4A38-92FF-260870FC31E5}">
      <dgm:prSet/>
      <dgm:spPr/>
      <dgm:t>
        <a:bodyPr/>
        <a:lstStyle/>
        <a:p>
          <a:endParaRPr lang="ru-RU"/>
        </a:p>
      </dgm:t>
    </dgm:pt>
    <dgm:pt modelId="{BDC94A61-2BF2-46F7-A835-55A96ECDBB56}" type="sibTrans" cxnId="{666C0839-7DE0-4A38-92FF-260870FC31E5}">
      <dgm:prSet/>
      <dgm:spPr/>
      <dgm:t>
        <a:bodyPr/>
        <a:lstStyle/>
        <a:p>
          <a:endParaRPr lang="ru-RU"/>
        </a:p>
      </dgm:t>
    </dgm:pt>
    <dgm:pt modelId="{EF84CFC9-3854-45AB-971F-000281F77F17}" type="pres">
      <dgm:prSet presAssocID="{4E8468CB-3E33-4853-973D-8027463FA0E6}" presName="linearFlow" presStyleCnt="0">
        <dgm:presLayoutVars>
          <dgm:dir/>
          <dgm:resizeHandles val="exact"/>
        </dgm:presLayoutVars>
      </dgm:prSet>
      <dgm:spPr/>
    </dgm:pt>
    <dgm:pt modelId="{3942659C-E11E-41C0-9FFA-D8DF6D975DED}" type="pres">
      <dgm:prSet presAssocID="{E4ACC804-B9DF-4DD1-BB2A-80FFC71CAF8A}" presName="composite" presStyleCnt="0"/>
      <dgm:spPr/>
    </dgm:pt>
    <dgm:pt modelId="{6B36E9AE-D49B-474E-AB71-55993607CA56}" type="pres">
      <dgm:prSet presAssocID="{E4ACC804-B9DF-4DD1-BB2A-80FFC71CAF8A}" presName="imgShp" presStyleLbl="fgImgPlace1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C09EA88-EB2B-445F-9B3B-334E06059792}" type="pres">
      <dgm:prSet presAssocID="{E4ACC804-B9DF-4DD1-BB2A-80FFC71CAF8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A5E68-488E-4E6C-825E-40EDC60D166C}" type="presOf" srcId="{4E8468CB-3E33-4853-973D-8027463FA0E6}" destId="{EF84CFC9-3854-45AB-971F-000281F77F17}" srcOrd="0" destOrd="0" presId="urn:microsoft.com/office/officeart/2005/8/layout/vList3#4"/>
    <dgm:cxn modelId="{666C0839-7DE0-4A38-92FF-260870FC31E5}" srcId="{4E8468CB-3E33-4853-973D-8027463FA0E6}" destId="{E4ACC804-B9DF-4DD1-BB2A-80FFC71CAF8A}" srcOrd="0" destOrd="0" parTransId="{F3FF8639-0BC2-4C45-BEE0-A12A2369EC1B}" sibTransId="{BDC94A61-2BF2-46F7-A835-55A96ECDBB56}"/>
    <dgm:cxn modelId="{0AD7444D-97E4-4368-A513-D24B36B6645F}" type="presOf" srcId="{E4ACC804-B9DF-4DD1-BB2A-80FFC71CAF8A}" destId="{5C09EA88-EB2B-445F-9B3B-334E06059792}" srcOrd="0" destOrd="0" presId="urn:microsoft.com/office/officeart/2005/8/layout/vList3#4"/>
    <dgm:cxn modelId="{AD8B62AE-C8FD-42E7-9CC8-5F6B981D2E80}" type="presParOf" srcId="{EF84CFC9-3854-45AB-971F-000281F77F17}" destId="{3942659C-E11E-41C0-9FFA-D8DF6D975DED}" srcOrd="0" destOrd="0" presId="urn:microsoft.com/office/officeart/2005/8/layout/vList3#4"/>
    <dgm:cxn modelId="{E8438EA2-17A4-4878-AC68-74598471001B}" type="presParOf" srcId="{3942659C-E11E-41C0-9FFA-D8DF6D975DED}" destId="{6B36E9AE-D49B-474E-AB71-55993607CA56}" srcOrd="0" destOrd="0" presId="urn:microsoft.com/office/officeart/2005/8/layout/vList3#4"/>
    <dgm:cxn modelId="{D5F97E01-E8ED-4551-ACA8-4B454CC3AFD7}" type="presParOf" srcId="{3942659C-E11E-41C0-9FFA-D8DF6D975DED}" destId="{5C09EA88-EB2B-445F-9B3B-334E06059792}" srcOrd="1" destOrd="0" presId="urn:microsoft.com/office/officeart/2005/8/layout/vList3#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C23618-1F7E-4E9B-9307-7598D4118098}">
      <dsp:nvSpPr>
        <dsp:cNvPr id="0" name=""/>
        <dsp:cNvSpPr/>
      </dsp:nvSpPr>
      <dsp:spPr>
        <a:xfrm rot="10800000">
          <a:off x="1488244" y="1914"/>
          <a:ext cx="4053840" cy="1868656"/>
        </a:xfrm>
        <a:prstGeom prst="homePlate">
          <a:avLst/>
        </a:prstGeom>
        <a:gradFill flip="none" rotWithShape="1">
          <a:gsLst>
            <a:gs pos="0">
              <a:srgbClr val="31D755"/>
            </a:gs>
            <a:gs pos="23000">
              <a:srgbClr val="31D755"/>
            </a:gs>
            <a:gs pos="69000">
              <a:srgbClr val="31D755"/>
            </a:gs>
            <a:gs pos="97000">
              <a:srgbClr val="31D755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4025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Петербургский государственный университет путей и сообщения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ПГУПС</a:t>
          </a:r>
        </a:p>
      </dsp:txBody>
      <dsp:txXfrm rot="10800000">
        <a:off x="1488244" y="1914"/>
        <a:ext cx="4053840" cy="1868656"/>
      </dsp:txXfrm>
    </dsp:sp>
    <dsp:sp modelId="{FDD88450-C20E-4987-A759-D3A36A94D7FA}">
      <dsp:nvSpPr>
        <dsp:cNvPr id="0" name=""/>
        <dsp:cNvSpPr/>
      </dsp:nvSpPr>
      <dsp:spPr>
        <a:xfrm>
          <a:off x="553915" y="1914"/>
          <a:ext cx="1868656" cy="1868656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143893A-8456-4241-B33C-81819DA75D1E}">
      <dsp:nvSpPr>
        <dsp:cNvPr id="0" name=""/>
        <dsp:cNvSpPr/>
      </dsp:nvSpPr>
      <dsp:spPr>
        <a:xfrm rot="10800000">
          <a:off x="1488244" y="2428378"/>
          <a:ext cx="4053840" cy="1868656"/>
        </a:xfrm>
        <a:prstGeom prst="homePlate">
          <a:avLst/>
        </a:prstGeom>
        <a:gradFill rotWithShape="0">
          <a:gsLst>
            <a:gs pos="100000">
              <a:srgbClr val="31D755"/>
            </a:gs>
            <a:gs pos="0">
              <a:srgbClr val="FF0000"/>
            </a:gs>
            <a:gs pos="0">
              <a:srgbClr val="31D755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4025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</a:t>
          </a: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университет транспорта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РУТ(МИИТ)</a:t>
          </a:r>
        </a:p>
      </dsp:txBody>
      <dsp:txXfrm rot="10800000">
        <a:off x="1488244" y="2428378"/>
        <a:ext cx="4053840" cy="1868656"/>
      </dsp:txXfrm>
    </dsp:sp>
    <dsp:sp modelId="{4F628AC5-2DAA-4488-B75A-C261BEAD0D9B}">
      <dsp:nvSpPr>
        <dsp:cNvPr id="0" name=""/>
        <dsp:cNvSpPr/>
      </dsp:nvSpPr>
      <dsp:spPr>
        <a:xfrm>
          <a:off x="553915" y="2428378"/>
          <a:ext cx="1868656" cy="1868656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D0C7D2-F824-471E-8E9C-4636658800C7}">
      <dsp:nvSpPr>
        <dsp:cNvPr id="0" name=""/>
        <dsp:cNvSpPr/>
      </dsp:nvSpPr>
      <dsp:spPr>
        <a:xfrm rot="10800000">
          <a:off x="1384880" y="1772"/>
          <a:ext cx="4294536" cy="1212694"/>
        </a:xfrm>
        <a:prstGeom prst="homePlate">
          <a:avLst/>
        </a:prstGeom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765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Петрозаводский колледж железнодорожного транспорта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ПКЖТ</a:t>
          </a:r>
        </a:p>
      </dsp:txBody>
      <dsp:txXfrm rot="10800000">
        <a:off x="1384880" y="1772"/>
        <a:ext cx="4294536" cy="1212694"/>
      </dsp:txXfrm>
    </dsp:sp>
    <dsp:sp modelId="{0C8F304D-A392-423D-868A-5CEDA56D6606}">
      <dsp:nvSpPr>
        <dsp:cNvPr id="0" name=""/>
        <dsp:cNvSpPr/>
      </dsp:nvSpPr>
      <dsp:spPr>
        <a:xfrm>
          <a:off x="778532" y="1772"/>
          <a:ext cx="1212694" cy="1212694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766C0D4-09BF-49B4-B6CE-774E9CC2A535}">
      <dsp:nvSpPr>
        <dsp:cNvPr id="0" name=""/>
        <dsp:cNvSpPr/>
      </dsp:nvSpPr>
      <dsp:spPr>
        <a:xfrm rot="10800000">
          <a:off x="1384880" y="1576465"/>
          <a:ext cx="4294536" cy="1212694"/>
        </a:xfrm>
        <a:prstGeom prst="homePlate">
          <a:avLst/>
        </a:prstGeom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765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Санкт-Петербургский техникум железнодорожного транспорта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СПТЖТ</a:t>
          </a:r>
        </a:p>
      </dsp:txBody>
      <dsp:txXfrm rot="10800000">
        <a:off x="1384880" y="1576465"/>
        <a:ext cx="4294536" cy="1212694"/>
      </dsp:txXfrm>
    </dsp:sp>
    <dsp:sp modelId="{4C29B1AA-250E-45B9-B544-36B15B708394}">
      <dsp:nvSpPr>
        <dsp:cNvPr id="0" name=""/>
        <dsp:cNvSpPr/>
      </dsp:nvSpPr>
      <dsp:spPr>
        <a:xfrm>
          <a:off x="778532" y="1576465"/>
          <a:ext cx="1212694" cy="1212694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14FDF7C-253D-4124-954D-BA83914EB03D}">
      <dsp:nvSpPr>
        <dsp:cNvPr id="0" name=""/>
        <dsp:cNvSpPr/>
      </dsp:nvSpPr>
      <dsp:spPr>
        <a:xfrm rot="10800000">
          <a:off x="1384880" y="3151158"/>
          <a:ext cx="4294536" cy="1212694"/>
        </a:xfrm>
        <a:prstGeom prst="homePlate">
          <a:avLst/>
        </a:prstGeom>
        <a:gradFill rotWithShape="0">
          <a:gsLst>
            <a:gs pos="100000">
              <a:srgbClr val="31D755"/>
            </a:gs>
            <a:gs pos="0">
              <a:srgbClr val="31D755"/>
            </a:gs>
          </a:gsLst>
          <a:lin ang="54007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765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Великолукский техникум железнодорожного транспорта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ВЛТЖТ </a:t>
          </a:r>
        </a:p>
      </dsp:txBody>
      <dsp:txXfrm rot="10800000">
        <a:off x="1384880" y="3151158"/>
        <a:ext cx="4294536" cy="1212694"/>
      </dsp:txXfrm>
    </dsp:sp>
    <dsp:sp modelId="{502F3CEE-BE2E-4626-BF7F-21ABDFF34AD5}">
      <dsp:nvSpPr>
        <dsp:cNvPr id="0" name=""/>
        <dsp:cNvSpPr/>
      </dsp:nvSpPr>
      <dsp:spPr>
        <a:xfrm>
          <a:off x="778532" y="3151158"/>
          <a:ext cx="1212694" cy="1212694"/>
        </a:xfrm>
        <a:prstGeom prst="ellipse">
          <a:avLst/>
        </a:prstGeom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D1B68-B596-44A6-B284-71FA986EDCCB}">
      <dsp:nvSpPr>
        <dsp:cNvPr id="0" name=""/>
        <dsp:cNvSpPr/>
      </dsp:nvSpPr>
      <dsp:spPr>
        <a:xfrm rot="10800000">
          <a:off x="1068676" y="0"/>
          <a:ext cx="4812845" cy="1750060"/>
        </a:xfrm>
        <a:prstGeom prst="homePlate">
          <a:avLst/>
        </a:prstGeom>
        <a:gradFill rotWithShape="0">
          <a:gsLst>
            <a:gs pos="0">
              <a:srgbClr val="C00000"/>
            </a:gs>
            <a:gs pos="100000">
              <a:srgbClr val="FF0000"/>
            </a:gs>
          </a:gsLst>
          <a:lin ang="54007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728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solidFill>
              <a:schemeClr val="bg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Дмитриева Дарья Валерьевна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И.о. инженера по подготовке кадров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Почта - </a:t>
          </a:r>
          <a:r>
            <a:rPr lang="en-US" sz="1500" b="1" kern="1200" dirty="0" smtClean="0">
              <a:solidFill>
                <a:schemeClr val="bg1"/>
              </a:solidFill>
            </a:rPr>
            <a:t>pch4_DmitrievaDV@orw.rzd</a:t>
          </a:r>
          <a:endParaRPr lang="ru-RU" sz="1500" b="1" kern="1200" dirty="0" smtClean="0">
            <a:solidFill>
              <a:schemeClr val="bg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Тел. 8-910-934-05-59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chemeClr val="bg1"/>
            </a:solidFill>
          </a:endParaRPr>
        </a:p>
      </dsp:txBody>
      <dsp:txXfrm rot="10800000">
        <a:off x="1068676" y="0"/>
        <a:ext cx="4812845" cy="1750060"/>
      </dsp:txXfrm>
    </dsp:sp>
    <dsp:sp modelId="{CE761F8B-99B9-4ADC-8C8A-92084AD3CF4E}">
      <dsp:nvSpPr>
        <dsp:cNvPr id="0" name=""/>
        <dsp:cNvSpPr/>
      </dsp:nvSpPr>
      <dsp:spPr>
        <a:xfrm>
          <a:off x="711682" y="248919"/>
          <a:ext cx="1142351" cy="1252220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12700" extrusionH="12700"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9EA88-EB2B-445F-9B3B-334E06059792}">
      <dsp:nvSpPr>
        <dsp:cNvPr id="0" name=""/>
        <dsp:cNvSpPr/>
      </dsp:nvSpPr>
      <dsp:spPr>
        <a:xfrm rot="10800000">
          <a:off x="1390173" y="0"/>
          <a:ext cx="4589561" cy="936624"/>
        </a:xfrm>
        <a:prstGeom prst="homePlate">
          <a:avLst/>
        </a:prstGeom>
        <a:gradFill rotWithShape="0">
          <a:gsLst>
            <a:gs pos="100000">
              <a:srgbClr val="FF2B00"/>
            </a:gs>
            <a:gs pos="0">
              <a:srgbClr val="FFFF00">
                <a:lumMod val="100000"/>
              </a:srgbClr>
            </a:gs>
            <a:gs pos="100000">
              <a:srgbClr val="FF0000"/>
            </a:gs>
            <a:gs pos="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25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@</a:t>
          </a:r>
          <a:r>
            <a:rPr lang="en-US" sz="27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obrazovanie_odi_rzd</a:t>
          </a:r>
          <a:endParaRPr lang="ru-RU" sz="2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390173" y="0"/>
        <a:ext cx="4589561" cy="936624"/>
      </dsp:txXfrm>
    </dsp:sp>
    <dsp:sp modelId="{6B36E9AE-D49B-474E-AB71-55993607CA56}">
      <dsp:nvSpPr>
        <dsp:cNvPr id="0" name=""/>
        <dsp:cNvSpPr/>
      </dsp:nvSpPr>
      <dsp:spPr>
        <a:xfrm>
          <a:off x="921861" y="0"/>
          <a:ext cx="936624" cy="936624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89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78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77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24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578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ё</a:t>
            </a:r>
          </a:p>
        </p:txBody>
      </p:sp>
    </p:spTree>
    <p:extLst>
      <p:ext uri="{BB962C8B-B14F-4D97-AF65-F5344CB8AC3E}">
        <p14:creationId xmlns="" xmlns:p14="http://schemas.microsoft.com/office/powerpoint/2010/main" val="24245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9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9540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1"/>
            </a:gs>
            <a:gs pos="7000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981201" y="904875"/>
            <a:ext cx="5172074" cy="331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Октябрьская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Дирекция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Инфраструктуры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Вышневолоцкая дистанция пути</a:t>
            </a:r>
            <a:endParaRPr sz="18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9E14F8-5237-4D46-875C-9BCD181E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Целевое обучение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FCB841-89F4-43F9-BFF0-6529945B6663}"/>
              </a:ext>
            </a:extLst>
          </p:cNvPr>
          <p:cNvSpPr txBox="1"/>
          <p:nvPr/>
        </p:nvSpPr>
        <p:spPr>
          <a:xfrm>
            <a:off x="3533740" y="1573419"/>
            <a:ext cx="5495544" cy="281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Гарантированное трудоустройство по окончанию обучения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Дополнительная стипендия при условии учебы на «хорошо» и «отлично»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Оплачиваемая практика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B2ABAE-279C-45BE-AEC1-EDED9D19352B}"/>
              </a:ext>
            </a:extLst>
          </p:cNvPr>
          <p:cNvSpPr txBox="1"/>
          <p:nvPr/>
        </p:nvSpPr>
        <p:spPr>
          <a:xfrm>
            <a:off x="3444240" y="249980"/>
            <a:ext cx="569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Montserrat Light" panose="020B0604020202020204" charset="-52"/>
              </a:rPr>
              <a:t>      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«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Целевое обучение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это – отличная возможность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бесплатно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получить среднее профессиональное образование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93370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911700"/>
            <a:ext cx="2371725" cy="3327600"/>
          </a:xfrm>
        </p:spPr>
        <p:txBody>
          <a:bodyPr/>
          <a:lstStyle/>
          <a:p>
            <a:pPr algn="ctr"/>
            <a:r>
              <a:rPr lang="ru-RU" sz="2800" b="1" dirty="0"/>
              <a:t>Как </a:t>
            </a:r>
            <a:br>
              <a:rPr lang="ru-RU" sz="2800" b="1" dirty="0"/>
            </a:br>
            <a:r>
              <a:rPr lang="ru-RU" sz="2800" b="1" dirty="0"/>
              <a:t>начать свою карьеру ?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4" y="276224"/>
            <a:ext cx="5184959" cy="4429125"/>
          </a:xfrm>
          <a:noFill/>
          <a:ln>
            <a:noFill/>
          </a:ln>
        </p:spPr>
        <p:txBody>
          <a:bodyPr/>
          <a:lstStyle/>
          <a:p>
            <a:pPr marL="546100" indent="-4572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Сказать </a:t>
            </a:r>
            <a:r>
              <a:rPr lang="ru-RU" sz="1600" b="1" dirty="0">
                <a:solidFill>
                  <a:srgbClr val="00B050"/>
                </a:solidFill>
              </a:rPr>
              <a:t>ДА</a:t>
            </a:r>
            <a:r>
              <a:rPr lang="ru-RU" sz="1600" dirty="0"/>
              <a:t> и выбрать специальность, направление подготовки и учебное заведение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Успешно закончить обучение со средним баллом по аттестату не менее - 4</a:t>
            </a:r>
            <a:endParaRPr lang="ru-RU" sz="1200" dirty="0"/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Пройти обязательную мед. комиссию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Заключить договор о целевом обучении и </a:t>
            </a:r>
            <a:r>
              <a:rPr lang="ru-RU" sz="1600" b="1" dirty="0">
                <a:solidFill>
                  <a:srgbClr val="00B050"/>
                </a:solidFill>
              </a:rPr>
              <a:t>подать документы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/>
              <a:t>в учебное заведение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Стать нашим </a:t>
            </a:r>
            <a:r>
              <a:rPr lang="ru-RU" sz="1600" b="1" dirty="0" err="1">
                <a:solidFill>
                  <a:srgbClr val="00B050"/>
                </a:solidFill>
              </a:rPr>
              <a:t>студентом-целевиком</a:t>
            </a:r>
            <a:r>
              <a:rPr lang="ru-RU" sz="1600" dirty="0"/>
              <a:t>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80" y="992980"/>
            <a:ext cx="2572520" cy="3327600"/>
          </a:xfrm>
        </p:spPr>
        <p:txBody>
          <a:bodyPr/>
          <a:lstStyle/>
          <a:p>
            <a:pPr algn="ctr"/>
            <a:r>
              <a:rPr lang="ru-RU" sz="2400" dirty="0"/>
              <a:t>Средние специальные учебные заведения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98574220"/>
              </p:ext>
            </p:extLst>
          </p:nvPr>
        </p:nvGraphicFramePr>
        <p:xfrm>
          <a:off x="2971800" y="361950"/>
          <a:ext cx="6457950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3E65DF-629D-4618-8E29-B5AB4B33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5" y="907950"/>
            <a:ext cx="2999240" cy="3327600"/>
          </a:xfrm>
        </p:spPr>
        <p:txBody>
          <a:bodyPr/>
          <a:lstStyle/>
          <a:p>
            <a:pPr algn="ctr"/>
            <a:r>
              <a:rPr lang="ru-RU" sz="2000" dirty="0"/>
              <a:t>Специальности </a:t>
            </a:r>
            <a:br>
              <a:rPr lang="ru-RU" sz="2000" dirty="0"/>
            </a:br>
            <a:r>
              <a:rPr lang="ru-RU" sz="2000" dirty="0"/>
              <a:t>и направления подготовки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067986-431C-447E-B2DC-AA91129D9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4324" y="805325"/>
            <a:ext cx="5066121" cy="3548100"/>
          </a:xfrm>
        </p:spPr>
        <p:txBody>
          <a:bodyPr/>
          <a:lstStyle/>
          <a:p>
            <a:pPr marL="0">
              <a:buClr>
                <a:srgbClr val="31D755"/>
              </a:buClr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08.02.10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Строительство железных дорог, путь и путевое хозяйство</a:t>
            </a:r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>
              <a:buClr>
                <a:srgbClr val="31D755"/>
              </a:buClr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23.02.06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Техническая эксплуатация подвижного состава железных дорог: Вагоны</a:t>
            </a:r>
          </a:p>
          <a:p>
            <a:pPr marL="0">
              <a:buClr>
                <a:srgbClr val="31D755"/>
              </a:buClr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27.02.03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Автоматика и телемеханика на транспорте (железнодорожном транспорте)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988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69F1FBC-18F7-46DC-A6BD-EDB599EC6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271" y="902825"/>
            <a:ext cx="5162309" cy="3321934"/>
          </a:xfrm>
          <a:noFill/>
        </p:spPr>
        <p:txBody>
          <a:bodyPr/>
          <a:lstStyle/>
          <a:p>
            <a:r>
              <a:rPr lang="ru-RU" dirty="0"/>
              <a:t>Молодые специалисты </a:t>
            </a:r>
          </a:p>
        </p:txBody>
      </p:sp>
    </p:spTree>
    <p:extLst>
      <p:ext uri="{BB962C8B-B14F-4D97-AF65-F5344CB8AC3E}">
        <p14:creationId xmlns="" xmlns:p14="http://schemas.microsoft.com/office/powerpoint/2010/main" val="140868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rgbClr val="00B0F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9503"/>
          <a:stretch/>
        </p:blipFill>
        <p:spPr>
          <a:xfrm>
            <a:off x="487680" y="1555854"/>
            <a:ext cx="3146293" cy="1516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2381" y="1638300"/>
            <a:ext cx="383399" cy="136487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35748" y="-614638"/>
            <a:ext cx="5198286" cy="219578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специалисты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1000C8A-3B1F-425F-A486-6FA6B42E9050}"/>
              </a:ext>
            </a:extLst>
          </p:cNvPr>
          <p:cNvSpPr/>
          <p:nvPr/>
        </p:nvSpPr>
        <p:spPr>
          <a:xfrm>
            <a:off x="3633973" y="941533"/>
            <a:ext cx="5564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Молодой специалист</a:t>
            </a:r>
            <a:r>
              <a:rPr lang="ru-RU" sz="1800" dirty="0">
                <a:solidFill>
                  <a:srgbClr val="202122"/>
                </a:solidFill>
                <a:latin typeface="Montserrat Light" panose="020B0604020202020204" charset="-52"/>
              </a:rPr>
              <a:t> — работник, прибывший по завершению обучения в средне специальном или высшем учебном заведении на </a:t>
            </a:r>
            <a:r>
              <a:rPr lang="ru-RU" sz="1800" dirty="0">
                <a:solidFill>
                  <a:schemeClr val="tx1"/>
                </a:solidFill>
                <a:latin typeface="Montserrat Light" panose="020B0604020202020204" charset="-52"/>
              </a:rPr>
              <a:t>работу</a:t>
            </a:r>
            <a:r>
              <a:rPr lang="ru-RU" sz="1800" dirty="0">
                <a:solidFill>
                  <a:srgbClr val="202122"/>
                </a:solidFill>
                <a:latin typeface="Montserrat Light" panose="020B0604020202020204" charset="-52"/>
              </a:rPr>
              <a:t> и пользующийся предусмотренными законом социальными льготами и гарантиями</a:t>
            </a:r>
            <a:endParaRPr lang="ru-RU" sz="1800" dirty="0">
              <a:latin typeface="Montserrat Light" panose="020B0604020202020204" charset="-52"/>
            </a:endParaRPr>
          </a:p>
        </p:txBody>
      </p:sp>
      <p:pic>
        <p:nvPicPr>
          <p:cNvPr id="8" name="Picture 2" descr="https://lh3.googleusercontent.com/proxy/Cto-jT3-hb2HfoCJ9-UjaXczFqMJWwNKZeErQztMVFLeyK02SoMO85vvsMaoG22-OsD-sAYwAMQuF5wwVolC9QSI_Verq-GIngtHkFw9wsccs4j5">
            <a:extLst>
              <a:ext uri="{FF2B5EF4-FFF2-40B4-BE49-F238E27FC236}">
                <a16:creationId xmlns="" xmlns:a16="http://schemas.microsoft.com/office/drawing/2014/main" id="{7D314DB2-17A8-4B87-8B22-350328E25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532" y="2695859"/>
            <a:ext cx="3707409" cy="2225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rgbClr val="00B0F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97725"/>
            <a:ext cx="2447925" cy="3327600"/>
          </a:xfrm>
        </p:spPr>
        <p:txBody>
          <a:bodyPr/>
          <a:lstStyle/>
          <a:p>
            <a:pPr algn="ctr"/>
            <a:r>
              <a:rPr lang="ru-RU" sz="2400" dirty="0"/>
              <a:t>Адаптация</a:t>
            </a:r>
            <a:br>
              <a:rPr lang="ru-RU" sz="2400" dirty="0"/>
            </a:br>
            <a:r>
              <a:rPr lang="ru-RU" sz="2400" dirty="0"/>
              <a:t>молодых специалистов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9024" y="2588055"/>
            <a:ext cx="559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Молодым специалистам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, принятым на работу в Октябрьскую дирекцию инфраструктуры, для адаптации и приобретения профессиональных навыков назначается наставник и выдается паспорт молодого специалиста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29024" y="3561656"/>
            <a:ext cx="5591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Целями ведения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паспорта молодого специалиста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является оценка уровня профессионального развития молодого специалиста и контроль за его изменением, составление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индивидуальных планов</a:t>
            </a:r>
            <a:r>
              <a:rPr lang="ru-RU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профессиональной 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адаптации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 и контроль за их исполнением, а также планирование профессиональной карьеры по результатам стажировки и рекомендациям наставника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8074" y="0"/>
            <a:ext cx="54959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Light" panose="020B0604020202020204" charset="-52"/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огружение молодых работников в суть текущей работы ОАО «РЖД» и  происходящих изменений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Montserrat Light" panose="020B0604020202020204" charset="-52"/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овышение эффективности механизмов адаптации в компании 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Montserrat Light" panose="020B0604020202020204" charset="-52"/>
            </a:endParaRP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олучение молодыми работниками структурированной информации о компании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745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latin typeface="Arial" charset="0"/>
              </a:rPr>
              <a:t>Единый день адаптации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5" y="1852856"/>
            <a:ext cx="5299675" cy="3053389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Один из важнейших инструментов в компании, который позволяет в максимально сжатые сроки: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- Погрузиться в деятельность холдинга «РЖД»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 - Познакомиться с корпоративной культурой компании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- Наладить профессиональные связи с коллегами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638421" y="237255"/>
            <a:ext cx="5340573" cy="1007154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Реализуется с 2014 года по всей сети и включает несколько форматов: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3638422" y="911700"/>
            <a:ext cx="2714252" cy="100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None/>
            </a:pPr>
            <a:r>
              <a:rPr lang="ru-RU" sz="1400" dirty="0">
                <a:solidFill>
                  <a:schemeClr val="tx1"/>
                </a:solidFill>
              </a:rPr>
              <a:t>Вводная лекция «РЖД сегодня»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308707" y="956051"/>
            <a:ext cx="2714252" cy="100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None/>
            </a:pPr>
            <a:r>
              <a:rPr lang="ru-RU" sz="1400" dirty="0">
                <a:solidFill>
                  <a:schemeClr val="tx1"/>
                </a:solidFill>
              </a:rPr>
              <a:t>Диалог с руководством железной дороги</a:t>
            </a:r>
          </a:p>
        </p:txBody>
      </p:sp>
    </p:spTree>
    <p:extLst>
      <p:ext uri="{BB962C8B-B14F-4D97-AF65-F5344CB8AC3E}">
        <p14:creationId xmlns="" xmlns:p14="http://schemas.microsoft.com/office/powerpoint/2010/main" val="360163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00B0F0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05249" y="1587300"/>
            <a:ext cx="4657725" cy="3327600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Перечень железнодорожных станций находящихся в отдаленной местности в границах Октябрьской железной дороги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48204" y="3309665"/>
            <a:ext cx="3014495" cy="183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лакуртти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мбарный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Б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оярская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ловая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на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И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дель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К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естеньга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2997" y="3301028"/>
            <a:ext cx="1792254" cy="248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асельская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М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оккет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Н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юхча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Н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ял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Н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-Озеро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П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енинга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П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ояконда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250" y="1743076"/>
            <a:ext cx="24003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charset="-52"/>
              </a:rPr>
              <a:t>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charset="-52"/>
              </a:rPr>
              <a:t>оциальные гарантии молодому специалисту переезжающему на станции находящиеся в отдаленной местности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8779" y="400050"/>
            <a:ext cx="4546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Единовременное пособие в размере </a:t>
            </a:r>
            <a:r>
              <a:rPr lang="ru-RU" b="1" dirty="0">
                <a:solidFill>
                  <a:srgbClr val="0070C0"/>
                </a:solidFill>
                <a:latin typeface="Montserrat Light" charset="-52"/>
              </a:rPr>
              <a:t>250 тысяч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рублей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54400" y="1809355"/>
            <a:ext cx="541471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ознаграждение в размере половины должностного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оклада (месячной тарифной ставки) по истечении первого и второго года</a:t>
            </a: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работы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 Light" charset="-52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451915" y="1213259"/>
            <a:ext cx="553333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илое помещение весь период работы из специализированного</a:t>
            </a: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жилищного фонда а при его отсутствии - право найма жилого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помещения на рынке недвижимости с возмещением части расходов 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 Light" charset="-52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60750" y="631820"/>
            <a:ext cx="56832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жемесячное пособие в размере половины минимальной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заработной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платы, на воспитание ребенка в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возрасте от 3 до 7 лет при отсутствии в отдаленной местности дошкольных</a:t>
            </a:r>
            <a:r>
              <a:rPr kumimoji="0" lang="ru-RU" sz="110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образовательных организаций</a:t>
            </a: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 Light" charset="-52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96150" y="3525108"/>
            <a:ext cx="4572000" cy="1618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П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яозеро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С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умский Посад</a:t>
            </a: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Т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итовка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У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полокша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Ч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упа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Э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нгозеро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Я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ккима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525108"/>
            <a:ext cx="4572000" cy="1618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К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уропта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К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яппесельга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едмозеро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еппясюрья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оухи</a:t>
            </a: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Л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ужская</a:t>
            </a:r>
            <a:endParaRPr lang="ru-RU" dirty="0">
              <a:solidFill>
                <a:schemeClr val="tx1">
                  <a:lumMod val="75000"/>
                </a:schemeClr>
              </a:solidFill>
              <a:latin typeface="Montserrat Light" panose="020B0604020202020204" charset="-52"/>
            </a:endParaRPr>
          </a:p>
          <a:p>
            <a:pPr>
              <a:lnSpc>
                <a:spcPts val="1700"/>
              </a:lnSpc>
            </a:pPr>
            <a:r>
              <a:rPr lang="ru-RU" b="1" dirty="0" err="1">
                <a:solidFill>
                  <a:srgbClr val="0070C0"/>
                </a:solidFill>
                <a:latin typeface="Montserrat Light" panose="020B0604020202020204" charset="-52"/>
              </a:rPr>
              <a:t>М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Montserrat Light" panose="020B0604020202020204" charset="-52"/>
              </a:rPr>
              <a:t>аленьга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583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88" y="797725"/>
            <a:ext cx="2578194" cy="3327600"/>
          </a:xfrm>
        </p:spPr>
        <p:txBody>
          <a:bodyPr/>
          <a:lstStyle/>
          <a:p>
            <a:pPr algn="ctr"/>
            <a:r>
              <a:rPr lang="ru-RU" sz="2400" dirty="0"/>
              <a:t>Советы молодых </a:t>
            </a:r>
            <a:r>
              <a:rPr lang="ru-RU" sz="2400" dirty="0">
                <a:solidFill>
                  <a:schemeClr val="bg1"/>
                </a:solidFill>
              </a:rPr>
              <a:t>специалистов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6260" y="-363905"/>
            <a:ext cx="5424355" cy="1526089"/>
          </a:xfrm>
        </p:spPr>
        <p:txBody>
          <a:bodyPr/>
          <a:lstStyle/>
          <a:p>
            <a:pPr marL="139700" indent="0" algn="ctr">
              <a:buNone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Добровольное объединение молодых железнодорожников на уровне филиалов, регионов и предприятий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450060" y="257174"/>
            <a:ext cx="5503024" cy="4734956"/>
          </a:xfrm>
        </p:spPr>
        <p:txBody>
          <a:bodyPr/>
          <a:lstStyle/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Задачи Совета молодых специалистов: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Помощь в адаптации вновь принятым работникам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Представление интересов молодёжи перед руководством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Проведение </a:t>
            </a:r>
            <a:r>
              <a:rPr lang="ru-RU" sz="1500" dirty="0" err="1">
                <a:solidFill>
                  <a:schemeClr val="tx1">
                    <a:lumMod val="50000"/>
                  </a:schemeClr>
                </a:solidFill>
              </a:rPr>
              <a:t>профориентационных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 мероприятий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Распространение среди молодежи ценностей корпоративной культуры ОАО «РЖД»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- Организация и проведение культурно-массовых и спортивных мероприятий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Вступить в Совет молодежи может каждый работник холдинга «РЖД». Для этого нужно обратиться к председателю Совета соответствующего филиала, предприятия или железной дороги. </a:t>
            </a:r>
          </a:p>
        </p:txBody>
      </p:sp>
    </p:spTree>
    <p:extLst>
      <p:ext uri="{BB962C8B-B14F-4D97-AF65-F5344CB8AC3E}">
        <p14:creationId xmlns="" xmlns:p14="http://schemas.microsoft.com/office/powerpoint/2010/main" val="148926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100000">
              <a:srgbClr val="00B0F0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3314284" y="-82693"/>
            <a:ext cx="5715000" cy="9670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Октябрьская дирекция инфраструктуры структурное подразделение Центральной дирекции инфраструктуры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31687" y="0"/>
            <a:ext cx="2155425" cy="5143451"/>
          </a:xfrm>
          <a:prstGeom prst="rect">
            <a:avLst/>
          </a:prstGeom>
        </p:spPr>
      </p:pic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6919602" y="575773"/>
            <a:ext cx="2863051" cy="2576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solidFill>
                  <a:srgbClr val="000000"/>
                </a:solidFill>
                <a:latin typeface="Montserrat Light" charset="-52"/>
                <a:cs typeface="Arial"/>
                <a:sym typeface="Arial"/>
              </a:rPr>
              <a:t>Более</a:t>
            </a:r>
            <a:r>
              <a:rPr lang="ru-RU" sz="11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19 тыс.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работников</a:t>
            </a:r>
            <a:endParaRPr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3"/>
          </p:nvPr>
        </p:nvSpPr>
        <p:spPr>
          <a:xfrm>
            <a:off x="3464860" y="805043"/>
            <a:ext cx="3073256" cy="420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62</a:t>
            </a:r>
            <a:r>
              <a:rPr lang="ru-RU" sz="1100" b="1" dirty="0"/>
              <a:t> </a:t>
            </a:r>
            <a:r>
              <a:rPr lang="ru-RU" sz="1100" dirty="0"/>
              <a:t>структурных подразделения</a:t>
            </a:r>
          </a:p>
          <a:p>
            <a:pPr marL="1397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100" dirty="0"/>
          </a:p>
          <a:p>
            <a:pPr marL="139700" indent="0">
              <a:buNone/>
            </a:pPr>
            <a:endParaRPr lang="ru-RU" sz="11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sz="11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3213366" y="500569"/>
            <a:ext cx="3682734" cy="337631"/>
          </a:xfrm>
        </p:spPr>
        <p:txBody>
          <a:bodyPr/>
          <a:lstStyle/>
          <a:p>
            <a:pPr marL="139700" indent="0">
              <a:buNone/>
            </a:pPr>
            <a:r>
              <a:rPr lang="ru-RU" sz="1100" dirty="0"/>
              <a:t>Более </a:t>
            </a:r>
            <a:r>
              <a:rPr lang="ru-RU" sz="1600" b="1" dirty="0">
                <a:solidFill>
                  <a:srgbClr val="FF0000"/>
                </a:solidFill>
              </a:rPr>
              <a:t>10 тыс. км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эксплуатационная длина</a:t>
            </a:r>
            <a:endParaRPr lang="ru-RU" dirty="0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4875433" y="2943044"/>
            <a:ext cx="3325367" cy="57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39700" indent="0">
              <a:buNone/>
            </a:pPr>
            <a:endParaRPr lang="ru-RU" sz="1000" dirty="0">
              <a:solidFill>
                <a:schemeClr val="bg1">
                  <a:lumMod val="50000"/>
                </a:schemeClr>
              </a:solidFill>
              <a:latin typeface="Montserrat Light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2452" y="2011549"/>
            <a:ext cx="5513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28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Дистанций пути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-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обеспечение безопасности движения поездов и организация текущего содержания объектов инфраструктуры железнодорожного транспорта общего пользования и железнодорожных путей необщего пользования в технически исправном состоянии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28189" y="2777349"/>
            <a:ext cx="5515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2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Дистанции инженерных сооружений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-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выполнение работ по содержанию, ремонту и реконструкции искусственных сооружений на современном организационном, техническом и технологическом уровне, позволяющем обеспечить их эксплуатационную надежность и долговечность, в целях обеспечения безопасного и бесперебойного движения поездов.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9211" y="1167026"/>
            <a:ext cx="5989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21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Дистанция сигнализации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- предупреждение и ликвидация нарушений нормальной работы средств железнодорожной автоматики и телемеханики и устройств сигнализации, централизации и блокировки инфраструктуры железнодорожного транспорта , с целью обеспечения перевозок пассажиров, грузов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54889" y="3630481"/>
            <a:ext cx="59891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8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Вагонных депо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-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Montserrat Light" charset="-52"/>
              </a:rPr>
              <a:t>организация работ по техническому обслуживанию и ремонту грузовых вагонов в соответствии с технологическим процессом и графиком движения поездов</a:t>
            </a: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6070136" y="794667"/>
            <a:ext cx="2416644" cy="37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Light"/>
              <a:buChar char="◦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39700" indent="0">
              <a:buFont typeface="Montserrat Light"/>
              <a:buNone/>
            </a:pPr>
            <a:r>
              <a:rPr lang="ru-RU" sz="1600" b="1" dirty="0">
                <a:solidFill>
                  <a:srgbClr val="FF0000"/>
                </a:solidFill>
              </a:rPr>
              <a:t>10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100" dirty="0"/>
              <a:t>субъектов федерации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71825" y="4227493"/>
            <a:ext cx="59721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3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Montserrat Light" charset="-52"/>
              </a:rPr>
              <a:t>Дистанции инфраструктуры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Montserrat Light" charset="-52"/>
              </a:rPr>
              <a:t>– 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объединяет в себе виды деятельности дистанций пути и сигнализации в части текущего содержания и ремонта пути и обслуживания устройств сигнализации, централизации и блокировки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88" y="797725"/>
            <a:ext cx="2578194" cy="3327600"/>
          </a:xfrm>
        </p:spPr>
        <p:txBody>
          <a:bodyPr/>
          <a:lstStyle/>
          <a:p>
            <a:pPr algn="ctr"/>
            <a:r>
              <a:rPr lang="ru-RU" sz="2400" dirty="0"/>
              <a:t>В ОДИ свой СМС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" name="Picture 11" descr="C:\Users\di_IoninFA\Desktop\Screenshot_20201013-093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938" y="1636091"/>
            <a:ext cx="1283434" cy="932972"/>
          </a:xfrm>
          <a:prstGeom prst="rect">
            <a:avLst/>
          </a:prstGeom>
          <a:noFill/>
        </p:spPr>
      </p:pic>
      <p:pic>
        <p:nvPicPr>
          <p:cNvPr id="15" name="Picture 12" descr="C:\Users\di_IoninFA\Desktop\Screenshot_20201013-093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643" y="1663034"/>
            <a:ext cx="1248462" cy="9363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043458" y="2558508"/>
            <a:ext cx="139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Light" charset="-52"/>
              </a:rPr>
              <a:t>Экология</a:t>
            </a:r>
          </a:p>
        </p:txBody>
      </p:sp>
      <p:pic>
        <p:nvPicPr>
          <p:cNvPr id="23" name="Рисунок 22" descr="7aef26c8-f74f-4ec7-a707-db50e301e51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633" y="2950257"/>
            <a:ext cx="1278058" cy="934174"/>
          </a:xfrm>
          <a:prstGeom prst="rect">
            <a:avLst/>
          </a:prstGeom>
        </p:spPr>
      </p:pic>
      <p:pic>
        <p:nvPicPr>
          <p:cNvPr id="24" name="Рисунок 23" descr="44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8459" y="2954771"/>
            <a:ext cx="1081610" cy="14343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17744" y="4021548"/>
            <a:ext cx="115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Light" charset="-52"/>
              </a:rPr>
              <a:t>Спорт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876" y="134235"/>
            <a:ext cx="1516884" cy="85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737" y="161120"/>
            <a:ext cx="1221104" cy="68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307080" y="845820"/>
            <a:ext cx="1927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Проф.</a:t>
            </a:r>
          </a:p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ориентационная работа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187440" y="129540"/>
            <a:ext cx="0" cy="4724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893820" y="2834640"/>
            <a:ext cx="229362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756660" y="1569720"/>
            <a:ext cx="243078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187440" y="2423160"/>
            <a:ext cx="264414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49340" y="2575560"/>
            <a:ext cx="3276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Montserrat Light" charset="-52"/>
              </a:rPr>
              <a:t>Ионин Федор </a:t>
            </a:r>
            <a:r>
              <a:rPr lang="ru-RU" sz="1100" dirty="0">
                <a:latin typeface="Montserrat Light" charset="-52"/>
              </a:rPr>
              <a:t>– председатель совета</a:t>
            </a:r>
          </a:p>
          <a:p>
            <a:r>
              <a:rPr lang="ru-RU" sz="1100" dirty="0" err="1">
                <a:latin typeface="Montserrat Light" charset="-52"/>
              </a:rPr>
              <a:t>Моб</a:t>
            </a:r>
            <a:r>
              <a:rPr lang="ru-RU" sz="1100" dirty="0">
                <a:latin typeface="Montserrat Light" charset="-52"/>
              </a:rPr>
              <a:t>. Тел. - +7 905 273 82 88</a:t>
            </a:r>
          </a:p>
          <a:p>
            <a:endParaRPr lang="en-US" sz="1100" dirty="0">
              <a:latin typeface="Montserrat Light" charset="-52"/>
            </a:endParaRPr>
          </a:p>
          <a:p>
            <a:r>
              <a:rPr lang="ru-RU" sz="1100" dirty="0">
                <a:latin typeface="Montserrat Light" charset="-52"/>
              </a:rPr>
              <a:t>Еще больше полезной информации:</a:t>
            </a:r>
          </a:p>
          <a:p>
            <a:endParaRPr lang="en-US" sz="1100" dirty="0">
              <a:latin typeface="Montserrat Light" charset="-52"/>
            </a:endParaRPr>
          </a:p>
          <a:p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Инстаграмм</a:t>
            </a:r>
            <a:endParaRPr lang="ru-RU" sz="1100" b="1" dirty="0">
              <a:solidFill>
                <a:schemeClr val="tx1">
                  <a:lumMod val="50000"/>
                </a:schemeClr>
              </a:solidFill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</a:t>
            </a:r>
            <a:r>
              <a:rPr lang="en-US" sz="1100" dirty="0" err="1">
                <a:latin typeface="Montserrat Light" charset="-52"/>
              </a:rPr>
              <a:t>sms</a:t>
            </a:r>
            <a:r>
              <a:rPr lang="ru-RU" sz="1100" dirty="0">
                <a:latin typeface="+mn-lt"/>
              </a:rPr>
              <a:t>_</a:t>
            </a:r>
            <a:r>
              <a:rPr lang="en-US" sz="1100" dirty="0" err="1">
                <a:latin typeface="Montserrat Light" charset="-52"/>
              </a:rPr>
              <a:t>odi</a:t>
            </a:r>
            <a:endParaRPr lang="ru-RU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</a:t>
            </a:r>
            <a:r>
              <a:rPr lang="en-US" sz="1100" dirty="0" err="1">
                <a:latin typeface="Montserrat Light" charset="-52"/>
              </a:rPr>
              <a:t>obrazovanie</a:t>
            </a:r>
            <a:r>
              <a:rPr lang="ru-RU" sz="1100" dirty="0"/>
              <a:t> _</a:t>
            </a:r>
            <a:r>
              <a:rPr lang="en-US" sz="1100" dirty="0" err="1">
                <a:latin typeface="Montserrat Light" charset="-52"/>
              </a:rPr>
              <a:t>odi</a:t>
            </a:r>
            <a:r>
              <a:rPr lang="ru-RU" sz="1100" dirty="0"/>
              <a:t> _</a:t>
            </a:r>
            <a:r>
              <a:rPr lang="en-US" sz="1100" dirty="0" err="1">
                <a:latin typeface="Montserrat Light" charset="-52"/>
              </a:rPr>
              <a:t>rzd</a:t>
            </a:r>
            <a:endParaRPr lang="en-US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</a:t>
            </a:r>
            <a:r>
              <a:rPr lang="en-US" sz="1100" dirty="0" err="1">
                <a:latin typeface="Montserrat Light" charset="-52"/>
              </a:rPr>
              <a:t>rzd</a:t>
            </a:r>
            <a:r>
              <a:rPr lang="ru-RU" sz="1100" dirty="0"/>
              <a:t> _</a:t>
            </a:r>
            <a:r>
              <a:rPr lang="en-US" sz="1100" dirty="0"/>
              <a:t> </a:t>
            </a:r>
            <a:r>
              <a:rPr lang="en-US" sz="1100" dirty="0" err="1">
                <a:latin typeface="Montserrat Light" charset="-52"/>
              </a:rPr>
              <a:t>inframolodezh</a:t>
            </a:r>
            <a:endParaRPr lang="ru-RU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@ komanda2030</a:t>
            </a:r>
            <a:endParaRPr lang="ru-RU" sz="1100" dirty="0">
              <a:latin typeface="Montserrat Light" charset="-52"/>
            </a:endParaRPr>
          </a:p>
          <a:p>
            <a:endParaRPr lang="ru-RU" sz="1100" dirty="0">
              <a:latin typeface="Montserrat Light" charset="-52"/>
            </a:endParaRPr>
          </a:p>
          <a:p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Вконтакте</a:t>
            </a:r>
            <a:r>
              <a:rPr lang="ru-RU" sz="1100" dirty="0">
                <a:solidFill>
                  <a:schemeClr val="tx1"/>
                </a:solidFill>
                <a:latin typeface="Montserrat Light" charset="-52"/>
              </a:rPr>
              <a:t> </a:t>
            </a:r>
          </a:p>
          <a:p>
            <a:r>
              <a:rPr lang="en-US" sz="1100" dirty="0">
                <a:latin typeface="Montserrat Light" charset="-52"/>
              </a:rPr>
              <a:t>vk.com/</a:t>
            </a:r>
            <a:r>
              <a:rPr lang="en-US" sz="1100" dirty="0" err="1">
                <a:latin typeface="Montserrat Light" charset="-52"/>
              </a:rPr>
              <a:t>cmc</a:t>
            </a:r>
            <a:r>
              <a:rPr lang="ru-RU" sz="1100" dirty="0"/>
              <a:t> _</a:t>
            </a:r>
            <a:r>
              <a:rPr lang="en-US" sz="1100" dirty="0"/>
              <a:t> </a:t>
            </a:r>
            <a:r>
              <a:rPr lang="en-US" sz="1100" dirty="0" err="1">
                <a:latin typeface="Montserrat Light" charset="-52"/>
              </a:rPr>
              <a:t>odi</a:t>
            </a:r>
            <a:endParaRPr lang="ru-RU" sz="1100" dirty="0">
              <a:latin typeface="Montserrat Light" charset="-52"/>
            </a:endParaRPr>
          </a:p>
          <a:p>
            <a:r>
              <a:rPr lang="en-US" sz="1100" dirty="0">
                <a:latin typeface="Montserrat Light" charset="-52"/>
              </a:rPr>
              <a:t>vk.com/</a:t>
            </a:r>
            <a:r>
              <a:rPr lang="en-US" sz="1100" dirty="0" err="1">
                <a:latin typeface="Montserrat Light" charset="-52"/>
              </a:rPr>
              <a:t>youngrzd</a:t>
            </a:r>
            <a:endParaRPr lang="ru-RU" sz="1100" dirty="0">
              <a:latin typeface="Montserrat Light" charset="-52"/>
            </a:endParaRPr>
          </a:p>
        </p:txBody>
      </p:sp>
      <p:pic>
        <p:nvPicPr>
          <p:cNvPr id="47" name="Picture 15" descr="C:\Users\di_IoninFA\Desktop\Screenshot_20201008-213237.jp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329" y="112419"/>
            <a:ext cx="1188863" cy="855321"/>
          </a:xfrm>
          <a:prstGeom prst="rect">
            <a:avLst/>
          </a:prstGeom>
          <a:noFill/>
        </p:spPr>
      </p:pic>
      <p:pic>
        <p:nvPicPr>
          <p:cNvPr id="48" name="Picture 14" descr="C:\Users\di_IoninFA\Desktop\Screenshot_20201008-213230.jp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857" y="1257301"/>
            <a:ext cx="1228142" cy="891540"/>
          </a:xfrm>
          <a:prstGeom prst="rect">
            <a:avLst/>
          </a:prstGeom>
          <a:noFill/>
        </p:spPr>
      </p:pic>
      <p:pic>
        <p:nvPicPr>
          <p:cNvPr id="49" name="Рисунок 48" descr="a18f3d6f-f76e-4892-a98d-fe44576d5f2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7117" y="1112520"/>
            <a:ext cx="1540134" cy="11049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513320" y="342900"/>
            <a:ext cx="163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Light" charset="-52"/>
              </a:rPr>
              <a:t>Проектная деятельность </a:t>
            </a:r>
          </a:p>
        </p:txBody>
      </p:sp>
    </p:spTree>
    <p:extLst>
      <p:ext uri="{BB962C8B-B14F-4D97-AF65-F5344CB8AC3E}">
        <p14:creationId xmlns="" xmlns:p14="http://schemas.microsoft.com/office/powerpoint/2010/main" val="626403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0">
              <a:srgbClr val="00B0F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11" y="911700"/>
            <a:ext cx="2495693" cy="3327600"/>
          </a:xfrm>
        </p:spPr>
        <p:txBody>
          <a:bodyPr/>
          <a:lstStyle/>
          <a:p>
            <a:pPr algn="ctr"/>
            <a:r>
              <a:rPr lang="ru-RU" sz="2400" dirty="0"/>
              <a:t>ЖИЛИЩНАЯ ПОЛИТИКА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751" y="138190"/>
            <a:ext cx="5653566" cy="704875"/>
          </a:xfrm>
        </p:spPr>
        <p:txBody>
          <a:bodyPr/>
          <a:lstStyle/>
          <a:p>
            <a:pPr marL="88900" indent="0" algn="ctr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предоставляет значительную социальную поддержку своим молодым работникам, помогая им не только построить карьеру, но и уверенно смотреть в будущее.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862817" y="3261140"/>
            <a:ext cx="5143500" cy="120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Корпоративная ипотечная программа </a:t>
            </a:r>
          </a:p>
          <a:p>
            <a:pPr marL="88900" indent="0" algn="ctr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предоставляет льготную ипотеку на 15 лет без первоначального взноса под </a:t>
            </a:r>
            <a:r>
              <a:rPr lang="ru-RU" sz="1600" b="1" dirty="0">
                <a:solidFill>
                  <a:srgbClr val="0070C0"/>
                </a:solidFill>
              </a:rPr>
              <a:t>2%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 годовых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893864" y="1446384"/>
            <a:ext cx="4810125" cy="130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Поддержка молодых родителей</a:t>
            </a:r>
            <a:endParaRPr lang="ru-RU" sz="1800" b="1" dirty="0">
              <a:solidFill>
                <a:srgbClr val="0070C0"/>
              </a:solidFill>
            </a:endParaRPr>
          </a:p>
          <a:p>
            <a:pPr marL="88900" indent="0" algn="ctr">
              <a:buNone/>
            </a:pPr>
            <a:r>
              <a:rPr lang="ru-RU" sz="1400" b="1" dirty="0">
                <a:solidFill>
                  <a:srgbClr val="0070C0"/>
                </a:solidFill>
              </a:rPr>
              <a:t>Субсидия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при рождении или усыновлении ребенка – погашение части кредита в период выплаты корпоративной ипотеки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12369" y="3512019"/>
            <a:ext cx="5230924" cy="130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100000">
              <a:srgbClr val="FF3399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34FE7BC-1C07-4284-A39F-419948DCF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696" y="902825"/>
            <a:ext cx="5185458" cy="3333509"/>
          </a:xfrm>
          <a:noFill/>
        </p:spPr>
        <p:txBody>
          <a:bodyPr/>
          <a:lstStyle/>
          <a:p>
            <a:r>
              <a:rPr lang="ru-RU" dirty="0"/>
              <a:t>Проекты реализуемые в ОДИ</a:t>
            </a:r>
          </a:p>
        </p:txBody>
      </p:sp>
    </p:spTree>
    <p:extLst>
      <p:ext uri="{BB962C8B-B14F-4D97-AF65-F5344CB8AC3E}">
        <p14:creationId xmlns="" xmlns:p14="http://schemas.microsoft.com/office/powerpoint/2010/main" val="2067888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10000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Корпоративный клуб "Команда 2030" создан в 2009 году в рамках реализации целевой программы "Молодежь ОАО "РЖД". Он консолидирует молодых сотрудников ОАО "Российские железные дороги" и обеспечивает эффективные коммуникации между ними, способствует их профессиональному и личностному развитию в соответствии со стратегическими целями компании.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6" y="1993804"/>
            <a:ext cx="2335893" cy="883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6281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10000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86" y="911700"/>
            <a:ext cx="2523193" cy="3327600"/>
          </a:xfrm>
        </p:spPr>
        <p:txBody>
          <a:bodyPr/>
          <a:lstStyle/>
          <a:p>
            <a:pPr algn="ctr"/>
            <a:r>
              <a:rPr lang="ru-RU" sz="2200" dirty="0"/>
              <a:t>ЛИДЕР ОКТЯБРЬСКОЙ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2207" y="216096"/>
            <a:ext cx="2667573" cy="4386370"/>
          </a:xfrm>
        </p:spPr>
        <p:txBody>
          <a:bodyPr/>
          <a:lstStyle/>
          <a:p>
            <a:pPr marL="139700" indent="0" eaLnBrk="0" hangingPunct="0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ЦЕЛЬ ПРОЕКТА</a:t>
            </a:r>
            <a:r>
              <a:rPr lang="ru-RU" dirty="0">
                <a:solidFill>
                  <a:srgbClr val="7030A0"/>
                </a:solidFill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: </a:t>
            </a:r>
          </a:p>
          <a:p>
            <a:pPr marL="139700" indent="0" eaLnBrk="0" hangingPunct="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</a:rPr>
              <a:t>Выявление и обучение заинтересованных и талантливых молодых работников полигона Октябрьской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</a:rPr>
              <a:t>ж.д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</a:rPr>
              <a:t>., обладающих требуемыми корпоративными компетенциями, разделяющих корпоративные ценности холдинга и вовлеченных в решение корпоративных задач. Укрепление горизонтальных связей между дирекциями.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6496306" y="728770"/>
            <a:ext cx="2258628" cy="1959428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ЭТАПЫ ПРОЕКТА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20B0604020202020204" charset="-52"/>
                <a:ea typeface="Segoe UI" pitchFamily="34" charset="0"/>
                <a:cs typeface="Segoe UI" pitchFamily="34" charset="0"/>
              </a:rPr>
              <a:t>:</a:t>
            </a:r>
          </a:p>
          <a:p>
            <a:pPr marL="139700" indent="0">
              <a:buNone/>
            </a:pPr>
            <a:r>
              <a:rPr lang="ru-RU" dirty="0">
                <a:latin typeface="Montserrat Light" panose="020B0604020202020204" charset="-52"/>
              </a:rPr>
              <a:t>6 территориальных слетов молодежи, Дорожный слет молодёжи, Разработка индивидуальных проектов, семинары тренинги</a:t>
            </a:r>
          </a:p>
          <a:p>
            <a:endParaRPr lang="ru-RU" dirty="0">
              <a:latin typeface="Montserrat Light" panose="020B0604020202020204" charset="-52"/>
            </a:endParaRPr>
          </a:p>
        </p:txBody>
      </p:sp>
      <p:pic>
        <p:nvPicPr>
          <p:cNvPr id="7" name="Picture 7" descr="D:\Фон Рейнгольдт\ДОКУМЕНТЫ\МОЛОДЁЖКА\ЛО 2013\слёт молодёжи декабрь 2012\для газеты\Копия IMG_667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780" y="2835583"/>
            <a:ext cx="2651679" cy="17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7091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A267151-81FD-40D2-9399-8E8800CE1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108" y="910684"/>
            <a:ext cx="5152046" cy="3290926"/>
          </a:xfrm>
          <a:noFill/>
        </p:spPr>
        <p:txBody>
          <a:bodyPr/>
          <a:lstStyle/>
          <a:p>
            <a:r>
              <a:rPr lang="ru-RU" dirty="0"/>
              <a:t>Обучение </a:t>
            </a:r>
          </a:p>
        </p:txBody>
      </p:sp>
    </p:spTree>
    <p:extLst>
      <p:ext uri="{BB962C8B-B14F-4D97-AF65-F5344CB8AC3E}">
        <p14:creationId xmlns="" xmlns:p14="http://schemas.microsoft.com/office/powerpoint/2010/main" val="4194351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65650" y="380825"/>
            <a:ext cx="2215650" cy="39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НЕПРЕРЫВНОГО ОБРАЗОВАНИЯ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3709" y="1291590"/>
            <a:ext cx="5375971" cy="22955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46;p24"/>
          <p:cNvSpPr txBox="1">
            <a:spLocks noGrp="1"/>
          </p:cNvSpPr>
          <p:nvPr>
            <p:ph type="title"/>
          </p:nvPr>
        </p:nvSpPr>
        <p:spPr>
          <a:xfrm>
            <a:off x="583670" y="916188"/>
            <a:ext cx="2250146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1600" dirty="0"/>
              <a:t>СИСТЕМА ДИСТАНЦИОННОГО ОБУЧЕНИЯ </a:t>
            </a:r>
            <a:br>
              <a:rPr lang="ru-RU" sz="1600" dirty="0"/>
            </a:br>
            <a:r>
              <a:rPr lang="ru-RU" sz="1600" dirty="0"/>
              <a:t>(СДО)</a:t>
            </a:r>
            <a:endParaRPr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62375" y="359251"/>
            <a:ext cx="53816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Montserrat ExtraBold" charset="-52"/>
              </a:rPr>
              <a:t>СДО – это просто, удобно и интересно</a:t>
            </a:r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Это уникальная образовательная площадка с доступом к обучению из любой точки мира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29025" y="2365629"/>
            <a:ext cx="1743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Большое</a:t>
            </a:r>
          </a:p>
          <a:p>
            <a:r>
              <a:rPr lang="ru-RU" dirty="0">
                <a:latin typeface="Montserrat Light" panose="020B0604020202020204" charset="-52"/>
              </a:rPr>
              <a:t>количество</a:t>
            </a:r>
          </a:p>
          <a:p>
            <a:r>
              <a:rPr lang="ru-RU" dirty="0">
                <a:latin typeface="Montserrat Light" panose="020B0604020202020204" charset="-52"/>
              </a:rPr>
              <a:t>общедоступных</a:t>
            </a:r>
          </a:p>
          <a:p>
            <a:r>
              <a:rPr lang="ru-RU" dirty="0">
                <a:latin typeface="Montserrat Light" panose="020B0604020202020204" charset="-52"/>
              </a:rPr>
              <a:t>курсов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629025" y="3557058"/>
            <a:ext cx="2000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Онлайн </a:t>
            </a:r>
          </a:p>
          <a:p>
            <a:r>
              <a:rPr lang="ru-RU" dirty="0">
                <a:latin typeface="Montserrat Light" panose="020B0604020202020204" charset="-52"/>
              </a:rPr>
              <a:t>библиотека</a:t>
            </a:r>
          </a:p>
          <a:p>
            <a:r>
              <a:rPr lang="ru-RU" dirty="0">
                <a:latin typeface="Montserrat Light" panose="020B0604020202020204" charset="-52"/>
              </a:rPr>
              <a:t>бизнес-литературы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448300" y="2384678"/>
            <a:ext cx="1495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Доступность</a:t>
            </a:r>
          </a:p>
          <a:p>
            <a:r>
              <a:rPr lang="ru-RU" dirty="0">
                <a:latin typeface="Montserrat Light" panose="020B0604020202020204" charset="-52"/>
              </a:rPr>
              <a:t>на всех</a:t>
            </a:r>
          </a:p>
          <a:p>
            <a:r>
              <a:rPr lang="ru-RU" dirty="0">
                <a:latin typeface="Montserrat Light" panose="020B0604020202020204" charset="-52"/>
              </a:rPr>
              <a:t>мобильных</a:t>
            </a:r>
          </a:p>
          <a:p>
            <a:r>
              <a:rPr lang="ru-RU" dirty="0">
                <a:latin typeface="Montserrat Light" panose="020B0604020202020204" charset="-52"/>
              </a:rPr>
              <a:t>устройствах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153275" y="2350939"/>
            <a:ext cx="1619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Возможность</a:t>
            </a:r>
          </a:p>
          <a:p>
            <a:r>
              <a:rPr lang="ru-RU" dirty="0">
                <a:latin typeface="Montserrat Light" panose="020B0604020202020204" charset="-52"/>
              </a:rPr>
              <a:t>проводить</a:t>
            </a:r>
          </a:p>
          <a:p>
            <a:r>
              <a:rPr lang="ru-RU" dirty="0">
                <a:latin typeface="Montserrat Light" panose="020B0604020202020204" charset="-52"/>
              </a:rPr>
              <a:t>собственные</a:t>
            </a:r>
          </a:p>
          <a:p>
            <a:r>
              <a:rPr lang="ru-RU" dirty="0" err="1">
                <a:latin typeface="Montserrat Light" panose="020B0604020202020204" charset="-52"/>
              </a:rPr>
              <a:t>вебинары</a:t>
            </a:r>
            <a:endParaRPr lang="ru-RU" dirty="0">
              <a:latin typeface="Montserrat Light" panose="020B0604020202020204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53275" y="3580468"/>
            <a:ext cx="16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Light" panose="020B0604020202020204" charset="-52"/>
              </a:rPr>
              <a:t>Возможность</a:t>
            </a:r>
          </a:p>
          <a:p>
            <a:r>
              <a:rPr lang="ru-RU" dirty="0">
                <a:latin typeface="Montserrat Light" panose="020B0604020202020204" charset="-52"/>
              </a:rPr>
              <a:t>создавать</a:t>
            </a:r>
          </a:p>
          <a:p>
            <a:r>
              <a:rPr lang="ru-RU" dirty="0">
                <a:latin typeface="Montserrat Light" panose="020B0604020202020204" charset="-52"/>
              </a:rPr>
              <a:t>собственный</a:t>
            </a:r>
          </a:p>
          <a:p>
            <a:r>
              <a:rPr lang="ru-RU" dirty="0">
                <a:latin typeface="Montserrat Light" panose="020B0604020202020204" charset="-52"/>
              </a:rPr>
              <a:t>контент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438775" y="3599563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Montserrat Light" panose="020B0604020202020204" charset="-52"/>
              </a:rPr>
              <a:t>Геймификация</a:t>
            </a:r>
            <a:endParaRPr lang="ru-RU" dirty="0">
              <a:latin typeface="Montserrat Light" panose="020B0604020202020204" charset="-5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518400" y="1396800"/>
            <a:ext cx="2376000" cy="21876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19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Единых Корпоративных Требований</a:t>
            </a:r>
          </a:p>
        </p:txBody>
      </p:sp>
      <p:sp>
        <p:nvSpPr>
          <p:cNvPr id="7" name="Freeform 26"/>
          <p:cNvSpPr>
            <a:spLocks/>
          </p:cNvSpPr>
          <p:nvPr/>
        </p:nvSpPr>
        <p:spPr bwMode="gray">
          <a:xfrm flipH="1">
            <a:off x="3171824" y="743273"/>
            <a:ext cx="2749276" cy="1523678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reeform 27"/>
          <p:cNvSpPr>
            <a:spLocks/>
          </p:cNvSpPr>
          <p:nvPr/>
        </p:nvSpPr>
        <p:spPr bwMode="gray">
          <a:xfrm>
            <a:off x="6134100" y="714378"/>
            <a:ext cx="2628900" cy="1596779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reeform 28"/>
          <p:cNvSpPr>
            <a:spLocks/>
          </p:cNvSpPr>
          <p:nvPr/>
        </p:nvSpPr>
        <p:spPr bwMode="gray">
          <a:xfrm>
            <a:off x="3190874" y="3038475"/>
            <a:ext cx="2752725" cy="1685925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reeform 29"/>
          <p:cNvSpPr>
            <a:spLocks/>
          </p:cNvSpPr>
          <p:nvPr/>
        </p:nvSpPr>
        <p:spPr bwMode="gray">
          <a:xfrm flipH="1">
            <a:off x="6086475" y="2956172"/>
            <a:ext cx="2590800" cy="1777753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mpd="sng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lIns="68580" tIns="34290" rIns="68580" bIns="3429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endParaRPr lang="ru-RU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white">
          <a:xfrm>
            <a:off x="2772571" y="942976"/>
            <a:ext cx="3199604" cy="50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ts val="1725"/>
              </a:lnSpc>
              <a:spcBef>
                <a:spcPct val="50000"/>
              </a:spcBef>
              <a:defRPr/>
            </a:pPr>
            <a:r>
              <a:rPr lang="ru-RU" alt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Корпоративные </a:t>
            </a:r>
            <a:br>
              <a:rPr lang="ru-RU" alt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компетенции</a:t>
            </a:r>
            <a:endParaRPr lang="en-US" alt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white">
          <a:xfrm>
            <a:off x="6172200" y="1108087"/>
            <a:ext cx="2828925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Профессиональные компетенции</a:t>
            </a:r>
            <a:endParaRPr lang="en-US" altLang="ru-RU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white">
          <a:xfrm>
            <a:off x="5903564" y="3249408"/>
            <a:ext cx="2802289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Результативность</a:t>
            </a:r>
            <a:r>
              <a:rPr lang="en-US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опыт</a:t>
            </a:r>
            <a:endParaRPr lang="en-US" altLang="ru-RU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white">
          <a:xfrm>
            <a:off x="2857503" y="3297033"/>
            <a:ext cx="2828925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Потенциал </a:t>
            </a:r>
            <a:b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мобильность</a:t>
            </a:r>
            <a:endParaRPr lang="en-US" altLang="ru-RU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Группа 32"/>
          <p:cNvGrpSpPr/>
          <p:nvPr/>
        </p:nvGrpSpPr>
        <p:grpSpPr>
          <a:xfrm>
            <a:off x="5253715" y="2032427"/>
            <a:ext cx="1518560" cy="1482299"/>
            <a:chOff x="4985655" y="2632381"/>
            <a:chExt cx="2024746" cy="1976398"/>
          </a:xfrm>
        </p:grpSpPr>
        <p:sp>
          <p:nvSpPr>
            <p:cNvPr id="16" name="Oval 30"/>
            <p:cNvSpPr>
              <a:spLocks noChangeArrowheads="1"/>
            </p:cNvSpPr>
            <p:nvPr/>
          </p:nvSpPr>
          <p:spPr bwMode="gray">
            <a:xfrm>
              <a:off x="4985655" y="2632381"/>
              <a:ext cx="2024746" cy="1976398"/>
            </a:xfrm>
            <a:prstGeom prst="ellipse">
              <a:avLst/>
            </a:prstGeom>
            <a:solidFill>
              <a:sysClr val="window" lastClr="FFFFFF">
                <a:alpha val="79999"/>
              </a:sys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ru-RU" sz="800" b="1" kern="0" dirty="0">
                <a:solidFill>
                  <a:sysClr val="windowText" lastClr="000000"/>
                </a:solidFill>
                <a:latin typeface="Gilroy ExtraBold" pitchFamily="50" charset="-52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5171964" y="3282026"/>
              <a:ext cx="165212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685800">
                <a:defRPr/>
              </a:pPr>
              <a:r>
                <a:rPr lang="ru-RU" sz="3300" b="1" dirty="0">
                  <a:solidFill>
                    <a:srgbClr val="0070C0"/>
                  </a:solidFill>
                  <a:latin typeface="Gilroy ExtraBold" pitchFamily="50" charset="-52"/>
                  <a:ea typeface="Segoe UI" pitchFamily="34" charset="0"/>
                  <a:cs typeface="Segoe UI" pitchFamily="34" charset="0"/>
                </a:rPr>
                <a:t>ЕКТ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90826" y="1523149"/>
            <a:ext cx="322897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Требования к деловым и </a:t>
            </a:r>
            <a:b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управленческим качествам </a:t>
            </a:r>
            <a:b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работников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1679444"/>
            <a:ext cx="2800350" cy="4924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Знания и навыки, необходимые для выполнения функциональных обязанностей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8028" y="3784469"/>
            <a:ext cx="2743199" cy="4924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Потенциальная успешность профессионального и карьерного </a:t>
            </a:r>
            <a:b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роста, готовность к переезду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5026" y="3917818"/>
            <a:ext cx="2800350" cy="3513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Выполнение ключевых </a:t>
            </a:r>
            <a:b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показателей эффективности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oHC9Nwnp5xA_3tY74fAJXMVMCmF-k-jayyvEgfdl27f4_fEJXlI4HRid2k49hjzLsDtDiL0ZZy95sJhfvDMqZPbybqYG59wu0vRmOC0KnPXFo31nONeO2scy6R-KMmkUD0Ki4f1kXb6FcMR6z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850" y="4145349"/>
            <a:ext cx="5772150" cy="998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911700"/>
            <a:ext cx="2195925" cy="3327600"/>
          </a:xfrm>
        </p:spPr>
        <p:txBody>
          <a:bodyPr/>
          <a:lstStyle/>
          <a:p>
            <a:pPr algn="ctr"/>
            <a:r>
              <a:rPr lang="ru-RU" sz="4000" dirty="0"/>
              <a:t>ОПОРА ЦДИ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0450" y="323731"/>
            <a:ext cx="5428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Montserrat Light" panose="020B0604020202020204" charset="-52"/>
              </a:rPr>
              <a:t>Цель Программы </a:t>
            </a:r>
            <a:r>
              <a:rPr lang="ru-RU" dirty="0">
                <a:latin typeface="Montserrat Light" panose="020B0604020202020204" charset="-52"/>
              </a:rPr>
              <a:t>–  повышение эффективности работы с кадровым резервом при последовательном развитии руководителей всех уровней для подготовки на вышестоящие должности.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https://lh5.googleusercontent.com/3EkZSlCQFlbTiZ1WUoss8Mgohy7LRdRlqQF7Fn9hkJ4FrntNWwuEZnh3ZzxWukbyvTqUpn8brnZEOG3WMgNyNF_qVX9CmQbsj7nVR65DfP-7PtAMHa0yQ8ULsRmSvqcBR304bu6oSheL_jZjv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406475"/>
            <a:ext cx="5434497" cy="253687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97501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0">
              <a:srgbClr val="FF00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0060" y="568800"/>
            <a:ext cx="2446020" cy="3327600"/>
          </a:xfrm>
        </p:spPr>
        <p:txBody>
          <a:bodyPr/>
          <a:lstStyle/>
          <a:p>
            <a:pPr algn="ctr"/>
            <a:r>
              <a:rPr lang="ru-RU" sz="2000" dirty="0" smtClean="0"/>
              <a:t>Вышневолоцкая дистанция пути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(ПЧ-4)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963" y="2781300"/>
            <a:ext cx="2976457" cy="2232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160520" y="2331720"/>
            <a:ext cx="4861560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Эксплуатационная длина главных путей –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157,854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км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Развернутая длина путей:</a:t>
            </a:r>
          </a:p>
          <a:p>
            <a:pPr>
              <a:buFontTx/>
              <a:buChar char="-"/>
            </a:pP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 главных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путей –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310,603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км;</a:t>
            </a:r>
          </a:p>
          <a:p>
            <a:pPr>
              <a:buFontTx/>
              <a:buChar char="-"/>
            </a:pP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 станционных путей – 132,827 км;</a:t>
            </a:r>
          </a:p>
          <a:p>
            <a:pPr>
              <a:buFontTx/>
              <a:buChar char="-"/>
            </a:pP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 подъездных путей –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27,896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км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Протяженность </a:t>
            </a:r>
            <a:r>
              <a:rPr lang="ru-RU" sz="1000" b="1" dirty="0" err="1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бесстыкового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 пути  -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303,032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км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Количество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 обслуживаемых станций 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- 11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шт. (Угловка, </a:t>
            </a:r>
            <a:r>
              <a:rPr lang="ru-RU" sz="1000" b="1" dirty="0" err="1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Алёшинка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, Березайка, Бологое, </a:t>
            </a:r>
            <a:r>
              <a:rPr lang="ru-RU" sz="1000" b="1" dirty="0" err="1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Бушевец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, Академическая, Леонтьево, Вышний Волочек, </a:t>
            </a:r>
            <a:r>
              <a:rPr lang="ru-RU" sz="1000" b="1" dirty="0" err="1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Елизаровка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, </a:t>
            </a:r>
            <a:r>
              <a:rPr lang="ru-RU" sz="1000" b="1" dirty="0" err="1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Осеченка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, Спирово).</a:t>
            </a:r>
            <a:endParaRPr lang="ru-RU" sz="1000" b="1" dirty="0" smtClean="0">
              <a:solidFill>
                <a:schemeClr val="tx1">
                  <a:lumMod val="50000"/>
                </a:schemeClr>
              </a:solidFill>
              <a:latin typeface="Montserrat Light" charset="-52"/>
              <a:ea typeface="Verdana" pitchFamily="34" charset="0"/>
              <a:cs typeface="Verdana" pitchFamily="34" charset="0"/>
            </a:endParaRPr>
          </a:p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Количество стрелочных переводов –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513 </a:t>
            </a:r>
            <a:r>
              <a:rPr lang="ru-RU" sz="1000" b="1" dirty="0" err="1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шт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, в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т.ч на главных путях – 152 </a:t>
            </a:r>
            <a:r>
              <a:rPr lang="ru-RU" sz="1000" b="1" dirty="0" err="1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шт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Количество переездов – 16 </a:t>
            </a:r>
            <a:r>
              <a:rPr lang="ru-RU" sz="1000" b="1" dirty="0" err="1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шт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, в т.ч. обслуживаемых дежурным работником – 1 шт.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Количество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обслуживаемых искусственных сооружений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  <a:ea typeface="Verdana" pitchFamily="34" charset="0"/>
                <a:cs typeface="Verdana" pitchFamily="34" charset="0"/>
              </a:rPr>
              <a:t>– 115 шт.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Montserrat Light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83380" y="330637"/>
            <a:ext cx="49606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 Light" charset="-52"/>
              </a:rPr>
              <a:t>Вышневолоцкая дистанция пути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- линейное подразделение Октябрьской дирекции инфраструктуры, осуществляющее комплексный контроль за техническим состоянием пути, в том числе средствами дефектоскопии и </a:t>
            </a:r>
            <a:r>
              <a:rPr lang="ru-RU" sz="1000" b="1" dirty="0" err="1" smtClean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путеизмерения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, текущее содержание и планово-предупредительные ремонты на всем для нее установленном протяжении пути, а также всех его обустройств и искусственных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сооружений. 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Основной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задачей дистанций пути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является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текущее содержание пути, земляного полотна, искусственных и других сооружений и устройств путевого хозяйства в рабочем состоянии для обеспечения безопасного и бесперебойного движения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Montserrat Light" charset="-52"/>
              </a:rPr>
              <a:t>поездов.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Montserrat Light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06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6699FF"/>
            </a:gs>
            <a:gs pos="0">
              <a:srgbClr val="FF3399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BD4BEFD-1161-4340-9F61-600DA677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ОПОРА ЦДИ</a:t>
            </a:r>
            <a:endParaRPr lang="ru-RU" dirty="0"/>
          </a:p>
        </p:txBody>
      </p:sp>
      <p:pic>
        <p:nvPicPr>
          <p:cNvPr id="3074" name="Picture 2" descr="https://lh5.googleusercontent.com/yd2jZDZKx_2nFB_OSM-07-_PpcUPJzZ7INttJRVSL0LpOsYRrNJjtYDy1CJmEEEphAq8w9yyNVkeucrK75b3xNCs5byYfGSUDIeTvWxbv5GmbTGfSKdiwVIUsRPM22k-Wl_JlKe0XkQAG3Eun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349" y="907950"/>
            <a:ext cx="5890651" cy="332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7400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EB34"/>
            </a:gs>
            <a:gs pos="100000">
              <a:srgbClr val="FFCC29"/>
            </a:gs>
            <a:gs pos="100000">
              <a:srgbClr val="92D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15" y="911700"/>
            <a:ext cx="2591945" cy="3327600"/>
          </a:xfrm>
        </p:spPr>
        <p:txBody>
          <a:bodyPr/>
          <a:lstStyle/>
          <a:p>
            <a:r>
              <a:rPr lang="ru-RU" sz="1800" dirty="0"/>
              <a:t>Здравоохранение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9320" y="200309"/>
            <a:ext cx="5224048" cy="1731619"/>
          </a:xfrm>
        </p:spPr>
        <p:txBody>
          <a:bodyPr/>
          <a:lstStyle/>
          <a:p>
            <a:pPr marL="88900" indent="0"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БЕСПЛАТНАЯ МЕДИЦИНА (ДМС) </a:t>
            </a:r>
          </a:p>
          <a:p>
            <a:pPr marL="88900" indent="0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Каждый сотрудник получает страховой полис ДМС, который позволяет:  обращаться в одну из поликлиник РЖД за помощью специалистов (в том числе стоматологов), проводить вакцинацию  получать лечение в стационарах системы здравоохранения ОАО «РЖД»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679320" y="1709690"/>
            <a:ext cx="5224048" cy="173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САНАТОРИИ НА КУРОРТАХ РФ </a:t>
            </a:r>
          </a:p>
          <a:p>
            <a:pPr marL="88900" indent="0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Оздоровление, лечение и отдых в санаториях, санаториях-профилакториях, пансионатах, турбазах и базах отдыха ОАО «РЖД» и АО «РЖД-ЗДОРОВЬЕ» в экологически чистых зонах и природных заповедниках. Компания компенсирует от 50 до 90% стоимости путевки 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679320" y="3215032"/>
            <a:ext cx="5224048" cy="173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КОРПОРАТИВНЫЙ СПОРТ </a:t>
            </a:r>
          </a:p>
          <a:p>
            <a:pPr marL="88900" indent="0">
              <a:buNone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</a:rPr>
              <a:t>оплата занятий в спортивных клубах и секциях до 20 000 руб. в год  общекорпоративные соревнования: лыжные гонки, пляжные виды спорта и шахматы, хоккей и волейбол, спартакиада сотрудников РЖД</a:t>
            </a:r>
          </a:p>
        </p:txBody>
      </p:sp>
    </p:spTree>
    <p:extLst>
      <p:ext uri="{BB962C8B-B14F-4D97-AF65-F5344CB8AC3E}">
        <p14:creationId xmlns="" xmlns:p14="http://schemas.microsoft.com/office/powerpoint/2010/main" val="630992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EB34"/>
            </a:gs>
            <a:gs pos="100000">
              <a:srgbClr val="FFCC29"/>
            </a:gs>
            <a:gs pos="100000">
              <a:srgbClr val="92D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75" y="891074"/>
            <a:ext cx="2533632" cy="3327600"/>
          </a:xfrm>
        </p:spPr>
        <p:txBody>
          <a:bodyPr/>
          <a:lstStyle/>
          <a:p>
            <a:pPr algn="ctr"/>
            <a:r>
              <a:rPr lang="ru-RU" sz="2000" dirty="0"/>
              <a:t>СОЦИАЛЬНЫЙ ПАКЕТ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5" y="48126"/>
            <a:ext cx="4842600" cy="4305299"/>
          </a:xfrm>
        </p:spPr>
        <p:txBody>
          <a:bodyPr/>
          <a:lstStyle/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БЕСПЛАТНЫЙ ЕЖЕГОДНЫЙ ПРОЕЗД ЖЕЛЕЗНОДОРОЖНЫМ ТРАНСПОРТОМ ОБЩЕГО ПОЛЬЗОВАНИЯ РАБОТНИКАМ И НАХОДЯЩИМСЯ НА ИХ ИЖДИВЕНИИ ДЕТЯМ ДО 18 ЛЕТ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ДОБРОВОЛЬНОЕ МЕДИЦИНСКОЕ СТРАХОВАНИЕ РАБОТНИКОВ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ФИНАНСОВАЯ ПОДДЕРЖКА МАТЕРИНСТВА И ДЕТСТВА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СТРАХОВАНИЕ ДЕТЕЙ РАБОТНИКОВ ОТ НЕСЧАСТНЫХ СЛУЧАЕВ НА ВРЕМЯ ИХ ПРЕБЫВАНИЯ В ДЕТСКИХ ОЗДОРОВИТЕЛЬНЫХ ЛАГЕРЯХ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МАТЕРИАЛЬНАЯ ПОМОЩЬ ПРИ УХОДЕ В ЕЖЕГОДНЫЙ ОПЛАЧИВАЕМЫЙ ОТПУСК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ГАРАНТИИ И ЛЬГОТЫ ПРИ ВЫСВОБОЖДЕНИИ РАБОТНИКА</a:t>
            </a:r>
          </a:p>
          <a:p>
            <a:pPr marL="431800" indent="-342900">
              <a:buClr>
                <a:srgbClr val="FFC000"/>
              </a:buClr>
              <a:buAutoNum type="arabicPeriod"/>
            </a:pPr>
            <a:r>
              <a:rPr lang="ru-RU" sz="1200" dirty="0"/>
              <a:t>КОРПОРАТИВНАЯ ПЕНСИОННАЯ СИСТЕМА: </a:t>
            </a:r>
          </a:p>
        </p:txBody>
      </p:sp>
    </p:spTree>
    <p:extLst>
      <p:ext uri="{BB962C8B-B14F-4D97-AF65-F5344CB8AC3E}">
        <p14:creationId xmlns="" xmlns:p14="http://schemas.microsoft.com/office/powerpoint/2010/main" val="772720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rgbClr val="FF00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403" y="911700"/>
            <a:ext cx="2234284" cy="3327600"/>
          </a:xfrm>
        </p:spPr>
        <p:txBody>
          <a:bodyPr/>
          <a:lstStyle/>
          <a:p>
            <a:pPr algn="ctr"/>
            <a:r>
              <a:rPr lang="ru-RU" sz="3300" b="1" dirty="0"/>
              <a:t>Наши контакты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796899585"/>
              </p:ext>
            </p:extLst>
          </p:nvPr>
        </p:nvGraphicFramePr>
        <p:xfrm>
          <a:off x="2886076" y="342900"/>
          <a:ext cx="6593205" cy="17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277842372"/>
              </p:ext>
            </p:extLst>
          </p:nvPr>
        </p:nvGraphicFramePr>
        <p:xfrm>
          <a:off x="2933284" y="3770988"/>
          <a:ext cx="6901596" cy="93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FC57CA3A-DB71-40D9-AE9F-CE8315020E71}"/>
              </a:ext>
            </a:extLst>
          </p:cNvPr>
          <p:cNvGrpSpPr/>
          <p:nvPr/>
        </p:nvGrpSpPr>
        <p:grpSpPr>
          <a:xfrm>
            <a:off x="4186107" y="2232440"/>
            <a:ext cx="4759773" cy="1156272"/>
            <a:chOff x="128959" y="-222274"/>
            <a:chExt cx="4881277" cy="1844023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700" scaled="0"/>
          </a:gradFill>
          <a:scene3d>
            <a:camera prst="orthographicFront"/>
            <a:lightRig rig="chilly" dir="t"/>
          </a:scene3d>
        </p:grpSpPr>
        <p:sp>
          <p:nvSpPr>
            <p:cNvPr id="8" name="Стрелка: пятиугольник 7">
              <a:extLst>
                <a:ext uri="{FF2B5EF4-FFF2-40B4-BE49-F238E27FC236}">
                  <a16:creationId xmlns="" xmlns:a16="http://schemas.microsoft.com/office/drawing/2014/main" id="{7DC79597-286A-4180-B755-077A231ABF66}"/>
                </a:ext>
              </a:extLst>
            </p:cNvPr>
            <p:cNvSpPr/>
            <p:nvPr/>
          </p:nvSpPr>
          <p:spPr>
            <a:xfrm rot="10800000">
              <a:off x="197391" y="-222274"/>
              <a:ext cx="4812845" cy="1750060"/>
            </a:xfrm>
            <a:prstGeom prst="homePlat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" name="Стрелка: пятиугольник 4">
              <a:extLst>
                <a:ext uri="{FF2B5EF4-FFF2-40B4-BE49-F238E27FC236}">
                  <a16:creationId xmlns="" xmlns:a16="http://schemas.microsoft.com/office/drawing/2014/main" id="{AA35217E-9D08-4F1B-9B0A-012BE5BEC13E}"/>
                </a:ext>
              </a:extLst>
            </p:cNvPr>
            <p:cNvSpPr txBox="1"/>
            <p:nvPr/>
          </p:nvSpPr>
          <p:spPr>
            <a:xfrm>
              <a:off x="128959" y="-195673"/>
              <a:ext cx="4715989" cy="1817422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1728" tIns="64770" rIns="120904" bIns="64770" numCol="1" spcCol="1270" anchor="ctr" anchorCtr="0">
              <a:noAutofit/>
            </a:bodyPr>
            <a:lstStyle/>
            <a:p>
              <a:pPr defTabSz="7556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chemeClr val="bg1"/>
                  </a:solidFill>
                  <a:latin typeface="Arial"/>
                </a:rPr>
                <a:t>Форма заявки на целевое обучение </a:t>
              </a:r>
              <a:endParaRPr lang="en-US" sz="1700" b="1" dirty="0">
                <a:solidFill>
                  <a:schemeClr val="bg1"/>
                </a:solidFill>
                <a:latin typeface="Arial"/>
              </a:endParaRPr>
            </a:p>
            <a:p>
              <a:pPr defTabSz="7556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>
                  <a:solidFill>
                    <a:schemeClr val="bg1"/>
                  </a:solidFill>
                  <a:latin typeface="Arial"/>
                </a:rPr>
                <a:t>https</a:t>
              </a:r>
              <a:r>
                <a:rPr lang="ru-RU" sz="1700" dirty="0">
                  <a:solidFill>
                    <a:schemeClr val="bg1"/>
                  </a:solidFill>
                  <a:latin typeface="Arial"/>
                </a:rPr>
                <a:t>:</a:t>
              </a:r>
              <a:r>
                <a:rPr lang="en-US" sz="1700" dirty="0">
                  <a:solidFill>
                    <a:schemeClr val="bg1"/>
                  </a:solidFill>
                  <a:latin typeface="Arial"/>
                </a:rPr>
                <a:t>//forms.yandex.ru/u/5ec61225a446d829959e8b9f/</a:t>
              </a:r>
              <a:endParaRPr lang="ru-RU" sz="1700" dirty="0">
                <a:solidFill>
                  <a:schemeClr val="bg1"/>
                </a:solidFill>
                <a:latin typeface="Arial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/>
          <a:srcRect l="35816" t="6007" r="38215" b="31160"/>
          <a:stretch>
            <a:fillRect/>
          </a:stretch>
        </p:blipFill>
        <p:spPr bwMode="auto">
          <a:xfrm>
            <a:off x="3570975" y="632460"/>
            <a:ext cx="1168663" cy="1216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43723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100000">
              <a:srgbClr val="FF000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0725" y="914399"/>
            <a:ext cx="5162550" cy="329320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20B0604020202020204" charset="-52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20B0604020202020204" charset="-52"/>
              </a:rPr>
              <a:t>Спасибо за внимание!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Montserrat ExtraBold" panose="020B0604020202020204" charset="-52"/>
            </a:endParaRPr>
          </a:p>
          <a:p>
            <a:pPr algn="ctr"/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20B060402020202020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4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2633A3B-2EAB-4B92-B9B0-F1B518D16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846" y="925975"/>
            <a:ext cx="5150734" cy="3264060"/>
          </a:xfrm>
          <a:noFill/>
        </p:spPr>
        <p:txBody>
          <a:bodyPr/>
          <a:lstStyle/>
          <a:p>
            <a:r>
              <a:rPr lang="ru-RU" dirty="0"/>
              <a:t>Целевое </a:t>
            </a:r>
            <a:r>
              <a:rPr lang="ru-RU" dirty="0" smtClean="0"/>
              <a:t>обучение</a:t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(для высшего образования</a:t>
            </a:r>
            <a:r>
              <a:rPr lang="ru-RU" sz="1400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131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9E14F8-5237-4D46-875C-9BCD181E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Целевое обучение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FCB841-89F4-43F9-BFF0-6529945B6663}"/>
              </a:ext>
            </a:extLst>
          </p:cNvPr>
          <p:cNvSpPr txBox="1"/>
          <p:nvPr/>
        </p:nvSpPr>
        <p:spPr>
          <a:xfrm>
            <a:off x="3533740" y="1573419"/>
            <a:ext cx="5495544" cy="31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Гарантированное трудоустройство по окончанию обучения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Дополнительная стипендия при условии учебы на «хорошо» и «отлично»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Оплачиваемая практика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Отдельный конкурс при поступлении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B2ABAE-279C-45BE-AEC1-EDED9D19352B}"/>
              </a:ext>
            </a:extLst>
          </p:cNvPr>
          <p:cNvSpPr txBox="1"/>
          <p:nvPr/>
        </p:nvSpPr>
        <p:spPr>
          <a:xfrm>
            <a:off x="3444240" y="249980"/>
            <a:ext cx="572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Montserrat Light" panose="020B0604020202020204" charset="-52"/>
              </a:rPr>
              <a:t>      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«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Целевое обучение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это – отличная возможность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latin typeface="Montserrat Light" panose="020B0604020202020204" charset="-52"/>
              </a:rPr>
              <a:t>бесплатно</a:t>
            </a:r>
            <a:r>
              <a:rPr lang="ru-RU" sz="2000" i="1" dirty="0">
                <a:solidFill>
                  <a:schemeClr val="tx1"/>
                </a:solidFill>
                <a:latin typeface="Montserrat Light" panose="020B0604020202020204" charset="-52"/>
              </a:rPr>
              <a:t>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получить высшее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Montserrat Light" panose="020B0604020202020204" charset="-52"/>
              </a:rPr>
              <a:t>образование</a:t>
            </a:r>
            <a:r>
              <a:rPr lang="ru-RU" sz="2000" b="1" i="1" dirty="0">
                <a:solidFill>
                  <a:schemeClr val="tx1"/>
                </a:solidFill>
                <a:latin typeface="Montserrat Light" panose="020B0604020202020204" charset="-52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90084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911700"/>
            <a:ext cx="2371725" cy="3327600"/>
          </a:xfrm>
        </p:spPr>
        <p:txBody>
          <a:bodyPr/>
          <a:lstStyle/>
          <a:p>
            <a:pPr algn="ctr"/>
            <a:r>
              <a:rPr lang="ru-RU" sz="2800" b="1" dirty="0"/>
              <a:t>Как </a:t>
            </a:r>
            <a:br>
              <a:rPr lang="ru-RU" sz="2800" b="1" dirty="0"/>
            </a:br>
            <a:r>
              <a:rPr lang="ru-RU" sz="2800" b="1" dirty="0"/>
              <a:t>начать свою карьеру ?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4325" y="276224"/>
            <a:ext cx="4842600" cy="4429125"/>
          </a:xfrm>
          <a:noFill/>
          <a:ln>
            <a:noFill/>
          </a:ln>
        </p:spPr>
        <p:txBody>
          <a:bodyPr/>
          <a:lstStyle/>
          <a:p>
            <a:pPr marL="546100" indent="-4572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Сказать </a:t>
            </a:r>
            <a:r>
              <a:rPr lang="ru-RU" sz="1600" b="1" dirty="0">
                <a:solidFill>
                  <a:srgbClr val="00B050"/>
                </a:solidFill>
              </a:rPr>
              <a:t>ДА</a:t>
            </a:r>
            <a:r>
              <a:rPr lang="ru-RU" sz="1600" dirty="0"/>
              <a:t> и выбрать специальность, направление подготовки и учебное заведение</a:t>
            </a:r>
          </a:p>
          <a:p>
            <a:pPr marL="431800" indent="-342900">
              <a:buClr>
                <a:srgbClr val="31D755"/>
              </a:buClr>
              <a:buFont typeface="+mj-lt"/>
              <a:buAutoNum type="arabicPeriod"/>
            </a:pPr>
            <a:r>
              <a:rPr lang="ru-RU" sz="1600" dirty="0"/>
              <a:t>Выбрать требуемые экзамены! </a:t>
            </a:r>
          </a:p>
          <a:p>
            <a:pPr marL="546100" indent="457200">
              <a:buNone/>
            </a:pPr>
            <a:r>
              <a:rPr lang="ru-RU" sz="1200" dirty="0"/>
              <a:t>Математика – </a:t>
            </a:r>
            <a:r>
              <a:rPr lang="ru-RU" sz="1200" b="1" dirty="0">
                <a:solidFill>
                  <a:srgbClr val="00B050"/>
                </a:solidFill>
              </a:rPr>
              <a:t>профиль</a:t>
            </a:r>
          </a:p>
          <a:p>
            <a:pPr marL="546100" indent="457200">
              <a:buNone/>
            </a:pPr>
            <a:r>
              <a:rPr lang="ru-RU" sz="1200" dirty="0"/>
              <a:t>Русский язык </a:t>
            </a:r>
          </a:p>
          <a:p>
            <a:pPr marL="546100" indent="457200">
              <a:buNone/>
            </a:pPr>
            <a:r>
              <a:rPr lang="ru-RU" sz="1200" dirty="0"/>
              <a:t>Физика 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Пройти обязательную мед. комиссию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>
                <a:solidFill>
                  <a:srgbClr val="31D755"/>
                </a:solidFill>
              </a:rPr>
              <a:t> </a:t>
            </a:r>
            <a:r>
              <a:rPr lang="ru-RU" sz="1600" b="1" dirty="0">
                <a:solidFill>
                  <a:srgbClr val="00B050"/>
                </a:solidFill>
              </a:rPr>
              <a:t>Успешно</a:t>
            </a:r>
            <a:r>
              <a:rPr lang="ru-RU" sz="1600" dirty="0">
                <a:solidFill>
                  <a:srgbClr val="31D755"/>
                </a:solidFill>
              </a:rPr>
              <a:t> </a:t>
            </a:r>
            <a:r>
              <a:rPr lang="ru-RU" sz="1600" dirty="0"/>
              <a:t>сдать экзамены 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Заключить договор о целевом обучении и </a:t>
            </a:r>
            <a:r>
              <a:rPr lang="ru-RU" sz="1600" b="1" dirty="0">
                <a:solidFill>
                  <a:srgbClr val="00B050"/>
                </a:solidFill>
              </a:rPr>
              <a:t>подать документы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/>
              <a:t>в учебное заведение</a:t>
            </a:r>
          </a:p>
          <a:p>
            <a:pPr marL="546100" indent="-45720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dirty="0"/>
              <a:t>Стать нашим </a:t>
            </a:r>
            <a:r>
              <a:rPr lang="ru-RU" sz="1600" b="1" dirty="0" err="1">
                <a:solidFill>
                  <a:srgbClr val="00B050"/>
                </a:solidFill>
              </a:rPr>
              <a:t>студентом-целевиком</a:t>
            </a:r>
            <a:r>
              <a:rPr lang="ru-RU" sz="1600" dirty="0"/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411551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02175"/>
            <a:ext cx="2400300" cy="3327600"/>
          </a:xfrm>
        </p:spPr>
        <p:txBody>
          <a:bodyPr/>
          <a:lstStyle/>
          <a:p>
            <a:pPr algn="ctr"/>
            <a:r>
              <a:rPr lang="ru-RU" dirty="0"/>
              <a:t>Высшие  учебные заведения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981328310"/>
              </p:ext>
            </p:extLst>
          </p:nvPr>
        </p:nvGraphicFramePr>
        <p:xfrm>
          <a:off x="3048000" y="425450"/>
          <a:ext cx="6096000" cy="42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3E65DF-629D-4618-8E29-B5AB4B33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5" y="907950"/>
            <a:ext cx="2999240" cy="3327600"/>
          </a:xfrm>
        </p:spPr>
        <p:txBody>
          <a:bodyPr/>
          <a:lstStyle/>
          <a:p>
            <a:pPr algn="ctr"/>
            <a:r>
              <a:rPr lang="ru-RU" sz="2000" dirty="0"/>
              <a:t>Специальности </a:t>
            </a:r>
            <a:br>
              <a:rPr lang="ru-RU" sz="2000" dirty="0"/>
            </a:br>
            <a:r>
              <a:rPr lang="ru-RU" sz="2000" dirty="0"/>
              <a:t>и направления подготовки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067986-431C-447E-B2DC-AA91129D9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4324" y="805325"/>
            <a:ext cx="5066121" cy="3548100"/>
          </a:xfrm>
        </p:spPr>
        <p:txBody>
          <a:bodyPr/>
          <a:lstStyle/>
          <a:p>
            <a:pPr marL="0">
              <a:buClr>
                <a:srgbClr val="31D755"/>
              </a:buClr>
              <a:buFont typeface="+mj-lt"/>
              <a:buAutoNum type="arabicPeriod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23.05.03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Подвижной состав железных дорог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Специализация: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Грузовые вагоны</a:t>
            </a:r>
          </a:p>
          <a:p>
            <a:pPr marL="0">
              <a:buClr>
                <a:srgbClr val="31D755"/>
              </a:buClr>
              <a:buFont typeface="+mj-lt"/>
              <a:buAutoNum type="arabicPeriod" startAt="2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23.05.05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Системы обеспечения движения поездов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Специализация: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Автоматика и телемеханика на железнодорожном транспорте</a:t>
            </a:r>
          </a:p>
          <a:p>
            <a:pPr marL="0">
              <a:buClr>
                <a:srgbClr val="31D755"/>
              </a:buClr>
              <a:buFont typeface="+mj-lt"/>
              <a:buAutoNum type="arabicPeriod" startAt="3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23.05.06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Строительство железных дорог, мостов и транспортных тоннелей, </a:t>
            </a:r>
            <a:r>
              <a:rPr lang="ru-RU" sz="1600" b="1" dirty="0">
                <a:solidFill>
                  <a:srgbClr val="00B050"/>
                </a:solidFill>
              </a:rPr>
              <a:t>Специализация: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Мосты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Специализация: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Управление техническим состоянием железнодорожного пути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199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31D755"/>
            </a:gs>
            <a:gs pos="100000">
              <a:srgbClr val="00B050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2633A3B-2EAB-4B92-B9B0-F1B518D16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846" y="925975"/>
            <a:ext cx="5150734" cy="3264060"/>
          </a:xfrm>
          <a:noFill/>
        </p:spPr>
        <p:txBody>
          <a:bodyPr/>
          <a:lstStyle/>
          <a:p>
            <a:r>
              <a:rPr lang="ru-RU" dirty="0"/>
              <a:t>Целевое </a:t>
            </a:r>
            <a:r>
              <a:rPr lang="ru-RU" dirty="0" smtClean="0"/>
              <a:t>обучение</a:t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(для среднего образования</a:t>
            </a:r>
            <a:r>
              <a:rPr lang="ru-RU" sz="1400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1318693"/>
      </p:ext>
    </p:extLst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Другая 4">
      <a:dk1>
        <a:srgbClr val="3F3F3F"/>
      </a:dk1>
      <a:lt1>
        <a:sysClr val="window" lastClr="FFFFFF"/>
      </a:lt1>
      <a:dk2>
        <a:srgbClr val="FF0000"/>
      </a:dk2>
      <a:lt2>
        <a:srgbClr val="E7E6E6"/>
      </a:lt2>
      <a:accent1>
        <a:srgbClr val="FF0000"/>
      </a:accent1>
      <a:accent2>
        <a:srgbClr val="D8D8D8"/>
      </a:accent2>
      <a:accent3>
        <a:srgbClr val="5F5F5F"/>
      </a:accent3>
      <a:accent4>
        <a:srgbClr val="FF6566"/>
      </a:accent4>
      <a:accent5>
        <a:srgbClr val="7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1503</Words>
  <Application>Microsoft Office PowerPoint</Application>
  <PresentationFormat>Экран (16:9)</PresentationFormat>
  <Paragraphs>247</Paragraphs>
  <Slides>34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Montserrat ExtraBold</vt:lpstr>
      <vt:lpstr>Montserrat Light</vt:lpstr>
      <vt:lpstr>Verdana</vt:lpstr>
      <vt:lpstr>Calibri</vt:lpstr>
      <vt:lpstr>Times New Roman</vt:lpstr>
      <vt:lpstr>Segoe UI</vt:lpstr>
      <vt:lpstr>Gilroy ExtraBold</vt:lpstr>
      <vt:lpstr>Juliet template</vt:lpstr>
      <vt:lpstr>Октябрьская Дирекция  Инфраструктуры  Вышневолоцкая дистанция пути</vt:lpstr>
      <vt:lpstr>Слайд 2</vt:lpstr>
      <vt:lpstr>Вышневолоцкая дистанция пути   (ПЧ-4)</vt:lpstr>
      <vt:lpstr>Целевое обучение  (для высшего образования)</vt:lpstr>
      <vt:lpstr>Целевое обучение </vt:lpstr>
      <vt:lpstr>Как  начать свою карьеру ? </vt:lpstr>
      <vt:lpstr>Высшие  учебные заведения </vt:lpstr>
      <vt:lpstr>Специальности  и направления подготовки  </vt:lpstr>
      <vt:lpstr>Целевое обучение  (для среднего образования)</vt:lpstr>
      <vt:lpstr>Целевое обучение </vt:lpstr>
      <vt:lpstr>Как  начать свою карьеру ? </vt:lpstr>
      <vt:lpstr>Средние специальные учебные заведения </vt:lpstr>
      <vt:lpstr>Специальности  и направления подготовки  </vt:lpstr>
      <vt:lpstr>Молодые специалисты </vt:lpstr>
      <vt:lpstr>Молодые специалисты </vt:lpstr>
      <vt:lpstr>Адаптация молодых специалистов</vt:lpstr>
      <vt:lpstr>Единый день адаптации</vt:lpstr>
      <vt:lpstr>Перечень железнодорожных станций находящихся в отдаленной местности в границах Октябрьской железной дороги  </vt:lpstr>
      <vt:lpstr>Советы молодых специалистов</vt:lpstr>
      <vt:lpstr>В ОДИ свой СМС</vt:lpstr>
      <vt:lpstr>ЖИЛИЩНАЯ ПОЛИТИКА</vt:lpstr>
      <vt:lpstr>Проекты реализуемые в ОДИ</vt:lpstr>
      <vt:lpstr>Слайд 23</vt:lpstr>
      <vt:lpstr>ЛИДЕР ОКТЯБРЬСКОЙ</vt:lpstr>
      <vt:lpstr>Обучение </vt:lpstr>
      <vt:lpstr>СИСТЕМА  НЕПРЕРЫВНОГО ОБРАЗОВАНИЯ</vt:lpstr>
      <vt:lpstr>СИСТЕМА ДИСТАНЦИОННОГО ОБУЧЕНИЯ  (СДО)</vt:lpstr>
      <vt:lpstr>Система Единых Корпоративных Требований</vt:lpstr>
      <vt:lpstr>ОПОРА ЦДИ</vt:lpstr>
      <vt:lpstr>ОПОРА ЦДИ</vt:lpstr>
      <vt:lpstr>Здравоохранение</vt:lpstr>
      <vt:lpstr>СОЦИАЛЬНЫЙ ПАКЕТ</vt:lpstr>
      <vt:lpstr>Наши контакты 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Октябрьска Дирекция  Инфраструктуры</dc:title>
  <dc:creator>max</dc:creator>
  <cp:lastModifiedBy>pch4_PoleonovaNV</cp:lastModifiedBy>
  <cp:revision>121</cp:revision>
  <dcterms:modified xsi:type="dcterms:W3CDTF">2021-02-08T14:15:56Z</dcterms:modified>
</cp:coreProperties>
</file>