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375" r:id="rId4"/>
    <p:sldId id="352" r:id="rId5"/>
    <p:sldId id="353" r:id="rId6"/>
    <p:sldId id="355" r:id="rId7"/>
    <p:sldId id="358" r:id="rId8"/>
    <p:sldId id="362" r:id="rId9"/>
    <p:sldId id="364" r:id="rId10"/>
    <p:sldId id="368" r:id="rId11"/>
    <p:sldId id="365" r:id="rId12"/>
    <p:sldId id="367" r:id="rId13"/>
    <p:sldId id="366" r:id="rId14"/>
    <p:sldId id="369" r:id="rId15"/>
    <p:sldId id="374" r:id="rId16"/>
    <p:sldId id="370" r:id="rId17"/>
    <p:sldId id="3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9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12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19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7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93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3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9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5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1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3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1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5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1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0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B15DB-9EBD-4AFB-B530-3F32C506665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B3B9E7-B003-4C4B-93BF-8555B59A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0" descr="C:\Users\Тренер\Desktop\Информация для презентации техникума\Логотип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66" y="197643"/>
            <a:ext cx="15113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886200" y="152401"/>
            <a:ext cx="6283325" cy="14477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200" b="1" kern="0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ГОСУДАРСТВЕННОЕ АВТОНОМНОЕ ПРОФЕССИОНАЛЬНОЕ ОБРАЗОВАТЕЛЬНОЕ УЧРЕЖДЕНИЕ САРАТОВСКОЙ ОБЛАСТИ</a:t>
            </a:r>
            <a:r>
              <a:rPr lang="ru-RU" sz="2600" b="1" kern="0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/>
            </a:r>
            <a:br>
              <a:rPr lang="ru-RU" sz="2600" b="1" kern="0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</a:br>
            <a:endParaRPr lang="ru-RU" sz="2600" b="1" kern="0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3300" b="1" kern="0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«САРАТОВСКИЙ КОЛЛЕДЖ ПРОМЫШЛЕННЫХ ТЕХНОЛОГИЙ И АВТОМОБИЛЬНОГО СЕРВИСА»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7418" y="2155994"/>
            <a:ext cx="10487891" cy="34778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mo" pitchFamily="34" charset="0"/>
                <a:cs typeface="Times New Roman" panose="02020603050405020304" pitchFamily="18" charset="0"/>
              </a:rPr>
              <a:t>В помощь выпускнику</a:t>
            </a:r>
          </a:p>
          <a:p>
            <a:pPr algn="ctr">
              <a:defRPr/>
            </a:pPr>
            <a:r>
              <a:rPr lang="ru-RU" alt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mo" pitchFamily="34" charset="0"/>
                <a:cs typeface="Times New Roman" panose="02020603050405020304" pitchFamily="18" charset="0"/>
              </a:rPr>
              <a:t> </a:t>
            </a:r>
            <a:endParaRPr lang="ru-RU" alt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Arimo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Arimo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mo" pitchFamily="34" charset="0"/>
                <a:cs typeface="Times New Roman" panose="02020603050405020304" pitchFamily="18" charset="0"/>
              </a:rPr>
              <a:t>Создание собственного бизнеса</a:t>
            </a:r>
            <a:endParaRPr lang="ru-RU" altLang="ru-RU" sz="3600" b="1" dirty="0">
              <a:solidFill>
                <a:srgbClr val="002060"/>
              </a:solidFill>
              <a:latin typeface="Times New Roman" panose="02020603050405020304" pitchFamily="18" charset="0"/>
              <a:ea typeface="Arimo" pitchFamily="34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altLang="ru-RU" sz="3600" b="1" dirty="0">
              <a:solidFill>
                <a:srgbClr val="274D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Arimo" pitchFamily="34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altLang="ru-RU" sz="3600" b="1" dirty="0">
              <a:solidFill>
                <a:srgbClr val="274D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Arimo" pitchFamily="34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mo" pitchFamily="34" charset="0"/>
              <a:ea typeface="Arimo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 smtClean="0"/>
              <a:t>собственного 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167" y="1550386"/>
            <a:ext cx="9367210" cy="49626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команды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подумать о том, кто может помочь в реализации проекта (н-р, юрист, бухгалтер, специалист по рекламе и продвижению продукта).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60" y="3794078"/>
            <a:ext cx="4341590" cy="2895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91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 smtClean="0"/>
              <a:t>собственного 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5921"/>
            <a:ext cx="9367210" cy="496269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Поиск финансирования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банки и другие крупные инвесторы не готовы давать деньги в долг для создания бизнеса с нуля. Поэтому первоначальный капитал обычно складывается из средств его владельца и (или) денег, которые дают родственники и друзья.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многие высокотехнологичные проекты могут заинтересовать предпринимателей, которые окажут финансовую поддержку.</a:t>
            </a:r>
          </a:p>
          <a:p>
            <a:pPr marL="0" indent="0" algn="just">
              <a:buNone/>
            </a:pPr>
            <a:r>
              <a:rPr lang="ru-RU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интернет площадке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InvestStarter</a:t>
            </a:r>
            <a:r>
              <a:rPr lang="en-US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связываются инвесторы и предприниматели, нуждающиеся в дополнительном финансировании.</a:t>
            </a:r>
          </a:p>
        </p:txBody>
      </p:sp>
    </p:spTree>
    <p:extLst>
      <p:ext uri="{BB962C8B-B14F-4D97-AF65-F5344CB8AC3E}">
        <p14:creationId xmlns:p14="http://schemas.microsoft.com/office/powerpoint/2010/main" val="19099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 smtClean="0"/>
              <a:t>собственного 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5921"/>
            <a:ext cx="9367210" cy="49626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Создание прототипа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создается товар или услуга в том виде, в котором они будут предлагаться потребителю. Фирма несет убытки, поскольку выручка пока не покрывает затрат. Поэтому у предпринимателя должна быть денежная «подушка безопасности».</a:t>
            </a:r>
          </a:p>
        </p:txBody>
      </p:sp>
    </p:spTree>
    <p:extLst>
      <p:ext uri="{BB962C8B-B14F-4D97-AF65-F5344CB8AC3E}">
        <p14:creationId xmlns:p14="http://schemas.microsoft.com/office/powerpoint/2010/main" val="7173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 smtClean="0"/>
              <a:t>собственного 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5921"/>
            <a:ext cx="9367210" cy="49626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Тестирование и доработка продукта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Предпринимателю важно знать, что думают потребители о его продукте или услуге, сколько они готовы платить (анкеты, отзывы на сайте, анализ заказов), а также наметить все необходимые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15910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 smtClean="0"/>
              <a:t>собственного 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5921"/>
            <a:ext cx="9367210" cy="49626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Выход на самоокупаемость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доработки продукта начинается этап постепенного роста продаж, снижения затрат на единицу продукции и выхода компании на самоокупаемость.</a:t>
            </a:r>
          </a:p>
        </p:txBody>
      </p:sp>
    </p:spTree>
    <p:extLst>
      <p:ext uri="{BB962C8B-B14F-4D97-AF65-F5344CB8AC3E}">
        <p14:creationId xmlns:p14="http://schemas.microsoft.com/office/powerpoint/2010/main" val="30262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 smtClean="0"/>
              <a:t>собственного </a:t>
            </a:r>
            <a:r>
              <a:rPr lang="ru-RU" dirty="0" smtClean="0"/>
              <a:t>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5921"/>
            <a:ext cx="9367210" cy="49626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открытия собственного бизнеса требуется пройти процедуру его регистрации. 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закону можно начать свое дело, создав юридическое лицо (ООО, АО) или зарегистрировать себя в качестве индивидуального предпринимателя (ИП).</a:t>
            </a:r>
          </a:p>
        </p:txBody>
      </p:sp>
    </p:spTree>
    <p:extLst>
      <p:ext uri="{BB962C8B-B14F-4D97-AF65-F5344CB8AC3E}">
        <p14:creationId xmlns:p14="http://schemas.microsoft.com/office/powerpoint/2010/main" val="7011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Создание </a:t>
            </a:r>
            <a:r>
              <a:rPr lang="ru-RU" dirty="0" smtClean="0"/>
              <a:t>собственного </a:t>
            </a:r>
            <a:r>
              <a:rPr lang="ru-RU" dirty="0" smtClean="0"/>
              <a:t>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2890"/>
            <a:ext cx="9367210" cy="5325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предприниматель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511949"/>
              </p:ext>
            </p:extLst>
          </p:nvPr>
        </p:nvGraphicFramePr>
        <p:xfrm>
          <a:off x="232011" y="2189696"/>
          <a:ext cx="11737075" cy="4418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092">
                  <a:extLst>
                    <a:ext uri="{9D8B030D-6E8A-4147-A177-3AD203B41FA5}">
                      <a16:colId xmlns:a16="http://schemas.microsoft.com/office/drawing/2014/main" val="2284296159"/>
                    </a:ext>
                  </a:extLst>
                </a:gridCol>
                <a:gridCol w="4609983">
                  <a:extLst>
                    <a:ext uri="{9D8B030D-6E8A-4147-A177-3AD203B41FA5}">
                      <a16:colId xmlns:a16="http://schemas.microsoft.com/office/drawing/2014/main" val="697498709"/>
                    </a:ext>
                  </a:extLst>
                </a:gridCol>
              </a:tblGrid>
              <a:tr h="3707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ПЛЮСЫ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МИНУСЫ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960694"/>
                  </a:ext>
                </a:extLst>
              </a:tr>
              <a:tr h="4048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Несложная регистрация и процедура ликвидации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бизнеса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уплачивается налог на имущество предприятия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Упрощенный порядок ведения бухгалтерии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Быстрое принятие решений (не нужно создавать протокол собрания)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выбрать упрощенную систему налогообложения (6 % от доходов или 15% от разницы между доходами и расходами)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несет полную ответственность всем свои имуществом по долговым и иным обязательствам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Индивидуальное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предприятие невозможно переоформить на другого человека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 продать 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49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0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 smtClean="0"/>
              <a:t>собственного 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45921"/>
            <a:ext cx="9886033" cy="49626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Предпринимательская деятельность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регистрации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 нарушением правил регистрации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незаконной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результате этой деятельности был причинен крупный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гражданам, государству или другим организациям, то возможно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возбуждение уголовного дела.</a:t>
            </a:r>
          </a:p>
        </p:txBody>
      </p:sp>
    </p:spTree>
    <p:extLst>
      <p:ext uri="{BB962C8B-B14F-4D97-AF65-F5344CB8AC3E}">
        <p14:creationId xmlns:p14="http://schemas.microsoft.com/office/powerpoint/2010/main" val="42750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039092"/>
            <a:ext cx="10683393" cy="4974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бывает больших дел без больших трудностей.</a:t>
            </a:r>
          </a:p>
          <a:p>
            <a:pPr marL="0" indent="0" algn="r">
              <a:buNone/>
            </a:pP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Вольтер (французский философ - просветитель)</a:t>
            </a:r>
            <a:endParaRPr lang="ru-RU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2073"/>
            <a:ext cx="6446797" cy="4649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34 Конституции РФ гласит, что «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имеет право на свободное использование своих способностей и имущества для предпринимательской и иной не запрещенной законом экономической деятельности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83" y="0"/>
            <a:ext cx="428461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6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5921"/>
            <a:ext cx="9367210" cy="49626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направленная на получение прибыли от производства и (или) продажи товаров или оказания услуг.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12" y="3394949"/>
            <a:ext cx="4247297" cy="2831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66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Преимущества </a:t>
            </a:r>
            <a:r>
              <a:rPr lang="ru-RU" dirty="0" smtClean="0"/>
              <a:t>и недостатки предпринимательской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5921"/>
            <a:ext cx="9367210" cy="49626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543106"/>
              </p:ext>
            </p:extLst>
          </p:nvPr>
        </p:nvGraphicFramePr>
        <p:xfrm>
          <a:off x="341191" y="2080954"/>
          <a:ext cx="1050877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389">
                  <a:extLst>
                    <a:ext uri="{9D8B030D-6E8A-4147-A177-3AD203B41FA5}">
                      <a16:colId xmlns:a16="http://schemas.microsoft.com/office/drawing/2014/main" val="1272331575"/>
                    </a:ext>
                  </a:extLst>
                </a:gridCol>
                <a:gridCol w="5254389">
                  <a:extLst>
                    <a:ext uri="{9D8B030D-6E8A-4147-A177-3AD203B41FA5}">
                      <a16:colId xmlns:a16="http://schemas.microsoft.com/office/drawing/2014/main" val="1064047435"/>
                    </a:ext>
                  </a:extLst>
                </a:gridCol>
              </a:tblGrid>
              <a:tr h="2666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207916"/>
                  </a:ext>
                </a:extLst>
              </a:tr>
              <a:tr h="26664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получения значительной прибыли в случае успеха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Автономность – предприниматель сам ставит себе задачи и определяет приоритеты работы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амореализация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провала и потеря собственных или заемных средств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Повышенная ответственность, т.к.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 принимаются самостоятельно</a:t>
                      </a:r>
                      <a:endParaRPr lang="ru-RU" sz="2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экономить (как правило,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прибыли в первой год работы нет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189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3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00753"/>
            <a:ext cx="10445590" cy="570786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которыми должен обладать предприниматель: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идти на разумный риск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Сильное желание реализовать свой проект (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все препятствия, лишать себя отпуска и выходных, стабильного заработка)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изменениям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(быстро менять бизнес – идею, методы ее реализации)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Организаторские способности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торговца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отрасли, в которой будет действовать компания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Новаторство</a:t>
            </a:r>
          </a:p>
          <a:p>
            <a:pPr marL="0" indent="0" algn="just">
              <a:buNone/>
            </a:pP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1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791570"/>
            <a:ext cx="9580520" cy="58170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стать успешным предпринимателем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опыт работы в интересующей области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по найму, навык управления людьми)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теоретические знания в интересующей области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(сайт «Ресурсный центр малого предпринимательства» - новости, аналитика, статистика, пособия для начинающих)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у лучших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(изучить опыт компаний)</a:t>
            </a:r>
          </a:p>
        </p:txBody>
      </p:sp>
    </p:spTree>
    <p:extLst>
      <p:ext uri="{BB962C8B-B14F-4D97-AF65-F5344CB8AC3E}">
        <p14:creationId xmlns:p14="http://schemas.microsoft.com/office/powerpoint/2010/main" val="17571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собственного 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5921"/>
            <a:ext cx="9367210" cy="496269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бизнеса:</a:t>
            </a:r>
          </a:p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бизнес – идеи.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идея формулируется кратко. Она должна отражать суть бизнеса, его основные отличия от бизнеса конкурентов.</a:t>
            </a:r>
          </a:p>
          <a:p>
            <a:pPr marL="0" indent="0" algn="just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идеи необходимо задать себе следующие вопросы: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мои потребности в данный момент удовлетворены недостаточно?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еще людей имеют такие же потребности?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знания и навыки помогут создать организацию, которая сможет решить эту проблему?</a:t>
            </a:r>
          </a:p>
        </p:txBody>
      </p:sp>
    </p:spTree>
    <p:extLst>
      <p:ext uri="{BB962C8B-B14F-4D97-AF65-F5344CB8AC3E}">
        <p14:creationId xmlns:p14="http://schemas.microsoft.com/office/powerpoint/2010/main" val="24794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 smtClean="0"/>
              <a:t>собственного 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5921"/>
            <a:ext cx="9367210" cy="49626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 необходимых ресурсов.</a:t>
            </a:r>
          </a:p>
          <a:p>
            <a:pPr marL="0" indent="0" algn="just"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ресурсов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задать себе следующие вопросы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Потребуется ли арендовать помещение?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оборудование, сырье, материалы необходимо будет закупить?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ли создать сайт, разработать дизайн вывески, провести рекламную компанию и т.д.?</a:t>
            </a:r>
          </a:p>
          <a:p>
            <a:pPr algn="just"/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1557</TotalTime>
  <Words>751</Words>
  <Application>Microsoft Office PowerPoint</Application>
  <PresentationFormat>Широкоэкранный</PresentationFormat>
  <Paragraphs>88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Arimo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и недостатки предпринимательской деятельности</vt:lpstr>
      <vt:lpstr>Презентация PowerPoint</vt:lpstr>
      <vt:lpstr>Презентация PowerPoint</vt:lpstr>
      <vt:lpstr>Создание собственного бизнеса</vt:lpstr>
      <vt:lpstr>Создание собственного бизнеса</vt:lpstr>
      <vt:lpstr>Создание собственного бизнеса</vt:lpstr>
      <vt:lpstr>Создание собственного бизнеса</vt:lpstr>
      <vt:lpstr>Создание собственного бизнеса</vt:lpstr>
      <vt:lpstr>Создание собственного бизнеса</vt:lpstr>
      <vt:lpstr>Создание собственного бизнеса</vt:lpstr>
      <vt:lpstr>Создание собственного бизнеса</vt:lpstr>
      <vt:lpstr>     Создание собственного бизнеса</vt:lpstr>
      <vt:lpstr>Создание собственного бизнеса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185</cp:revision>
  <dcterms:created xsi:type="dcterms:W3CDTF">2022-01-03T12:00:34Z</dcterms:created>
  <dcterms:modified xsi:type="dcterms:W3CDTF">2022-06-10T16:03:48Z</dcterms:modified>
</cp:coreProperties>
</file>