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1469" r:id="rId3"/>
    <p:sldId id="302" r:id="rId4"/>
    <p:sldId id="3221" r:id="rId5"/>
    <p:sldId id="560" r:id="rId6"/>
    <p:sldId id="561" r:id="rId7"/>
    <p:sldId id="3710" r:id="rId8"/>
    <p:sldId id="3709" r:id="rId9"/>
    <p:sldId id="3169" r:id="rId10"/>
    <p:sldId id="3713" r:id="rId11"/>
    <p:sldId id="3715" r:id="rId12"/>
    <p:sldId id="3716" r:id="rId13"/>
    <p:sldId id="3717" r:id="rId14"/>
    <p:sldId id="3718" r:id="rId15"/>
    <p:sldId id="3719" r:id="rId16"/>
    <p:sldId id="3720" r:id="rId17"/>
    <p:sldId id="3721" r:id="rId18"/>
    <p:sldId id="3722" r:id="rId19"/>
    <p:sldId id="3723" r:id="rId20"/>
    <p:sldId id="3724" r:id="rId21"/>
    <p:sldId id="3862" r:id="rId22"/>
    <p:sldId id="3725" r:id="rId23"/>
    <p:sldId id="3726" r:id="rId24"/>
    <p:sldId id="3727" r:id="rId25"/>
    <p:sldId id="3728" r:id="rId26"/>
    <p:sldId id="3729" r:id="rId27"/>
    <p:sldId id="3730" r:id="rId28"/>
    <p:sldId id="3731" r:id="rId30"/>
    <p:sldId id="3733" r:id="rId31"/>
    <p:sldId id="3860" r:id="rId32"/>
    <p:sldId id="3734" r:id="rId33"/>
    <p:sldId id="3735" r:id="rId34"/>
    <p:sldId id="3737" r:id="rId35"/>
    <p:sldId id="3736" r:id="rId36"/>
    <p:sldId id="3738" r:id="rId37"/>
    <p:sldId id="3867" r:id="rId38"/>
    <p:sldId id="3172" r:id="rId39"/>
    <p:sldId id="3742" r:id="rId40"/>
    <p:sldId id="3863" r:id="rId41"/>
    <p:sldId id="3864" r:id="rId42"/>
    <p:sldId id="3743" r:id="rId43"/>
    <p:sldId id="3744" r:id="rId44"/>
    <p:sldId id="3745" r:id="rId45"/>
    <p:sldId id="3746" r:id="rId46"/>
    <p:sldId id="3831" r:id="rId47"/>
    <p:sldId id="3747" r:id="rId48"/>
    <p:sldId id="3749" r:id="rId49"/>
    <p:sldId id="3871" r:id="rId50"/>
    <p:sldId id="3872" r:id="rId51"/>
    <p:sldId id="3753" r:id="rId52"/>
    <p:sldId id="3754" r:id="rId53"/>
    <p:sldId id="3868" r:id="rId54"/>
    <p:sldId id="3766" r:id="rId55"/>
    <p:sldId id="3869" r:id="rId56"/>
    <p:sldId id="3870" r:id="rId57"/>
    <p:sldId id="3865" r:id="rId58"/>
    <p:sldId id="3866" r:id="rId59"/>
    <p:sldId id="3873" r:id="rId60"/>
    <p:sldId id="3874" r:id="rId61"/>
    <p:sldId id="3875" r:id="rId62"/>
    <p:sldId id="3876" r:id="rId63"/>
    <p:sldId id="3882" r:id="rId64"/>
    <p:sldId id="3877" r:id="rId65"/>
    <p:sldId id="3885" r:id="rId66"/>
    <p:sldId id="3171" r:id="rId67"/>
    <p:sldId id="3758" r:id="rId68"/>
    <p:sldId id="3835" r:id="rId69"/>
    <p:sldId id="3878" r:id="rId70"/>
    <p:sldId id="3836" r:id="rId71"/>
    <p:sldId id="3837" r:id="rId72"/>
    <p:sldId id="3879" r:id="rId73"/>
    <p:sldId id="3757" r:id="rId74"/>
    <p:sldId id="3175" r:id="rId75"/>
    <p:sldId id="3761" r:id="rId76"/>
    <p:sldId id="3765" r:id="rId77"/>
    <p:sldId id="3762" r:id="rId78"/>
    <p:sldId id="3838" r:id="rId79"/>
    <p:sldId id="3839" r:id="rId80"/>
    <p:sldId id="3768" r:id="rId81"/>
    <p:sldId id="3772" r:id="rId82"/>
    <p:sldId id="3840" r:id="rId83"/>
    <p:sldId id="3773" r:id="rId84"/>
    <p:sldId id="3774" r:id="rId85"/>
    <p:sldId id="3775" r:id="rId86"/>
    <p:sldId id="3776" r:id="rId87"/>
    <p:sldId id="3843" r:id="rId88"/>
    <p:sldId id="3841" r:id="rId89"/>
    <p:sldId id="3880" r:id="rId90"/>
    <p:sldId id="3777" r:id="rId91"/>
    <p:sldId id="3779" r:id="rId92"/>
    <p:sldId id="3844" r:id="rId93"/>
    <p:sldId id="3780" r:id="rId94"/>
    <p:sldId id="3782" r:id="rId95"/>
    <p:sldId id="3881" r:id="rId96"/>
    <p:sldId id="3784" r:id="rId97"/>
    <p:sldId id="3785" r:id="rId98"/>
    <p:sldId id="3786" r:id="rId99"/>
    <p:sldId id="3788" r:id="rId100"/>
    <p:sldId id="3791" r:id="rId101"/>
    <p:sldId id="3790" r:id="rId102"/>
    <p:sldId id="3789" r:id="rId103"/>
    <p:sldId id="3886" r:id="rId104"/>
    <p:sldId id="3704" r:id="rId105"/>
    <p:sldId id="3845" r:id="rId106"/>
    <p:sldId id="3846" r:id="rId107"/>
    <p:sldId id="3847" r:id="rId108"/>
    <p:sldId id="3793" r:id="rId109"/>
    <p:sldId id="3705" r:id="rId110"/>
    <p:sldId id="3848" r:id="rId111"/>
    <p:sldId id="3795" r:id="rId112"/>
    <p:sldId id="3800" r:id="rId113"/>
    <p:sldId id="3802" r:id="rId114"/>
    <p:sldId id="3849" r:id="rId115"/>
    <p:sldId id="3803" r:id="rId116"/>
    <p:sldId id="3798" r:id="rId117"/>
    <p:sldId id="3850" r:id="rId118"/>
    <p:sldId id="3888" r:id="rId119"/>
    <p:sldId id="3889" r:id="rId120"/>
    <p:sldId id="3708" r:id="rId121"/>
    <p:sldId id="3806" r:id="rId122"/>
    <p:sldId id="3805" r:id="rId123"/>
    <p:sldId id="3807" r:id="rId124"/>
    <p:sldId id="3853" r:id="rId125"/>
    <p:sldId id="3817" r:id="rId126"/>
    <p:sldId id="3854" r:id="rId127"/>
    <p:sldId id="3855" r:id="rId128"/>
    <p:sldId id="3808" r:id="rId129"/>
    <p:sldId id="3809" r:id="rId130"/>
    <p:sldId id="3852" r:id="rId131"/>
    <p:sldId id="3810" r:id="rId132"/>
    <p:sldId id="3851" r:id="rId133"/>
    <p:sldId id="3856" r:id="rId134"/>
    <p:sldId id="3858" r:id="rId135"/>
    <p:sldId id="3812" r:id="rId136"/>
    <p:sldId id="3814" r:id="rId137"/>
    <p:sldId id="3813" r:id="rId138"/>
    <p:sldId id="3816" r:id="rId139"/>
    <p:sldId id="3819" r:id="rId140"/>
    <p:sldId id="3818" r:id="rId141"/>
    <p:sldId id="3820" r:id="rId142"/>
    <p:sldId id="3815" r:id="rId143"/>
    <p:sldId id="3707" r:id="rId144"/>
    <p:sldId id="3821" r:id="rId145"/>
    <p:sldId id="3642" r:id="rId146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63300"/>
    <a:srgbClr val="F9B1DA"/>
    <a:srgbClr val="FF5050"/>
    <a:srgbClr val="F61A69"/>
    <a:srgbClr val="F74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7"/>
    <p:restoredTop sz="91281"/>
  </p:normalViewPr>
  <p:slideViewPr>
    <p:cSldViewPr showGuides="1">
      <p:cViewPr varScale="1">
        <p:scale>
          <a:sx n="106" d="100"/>
          <a:sy n="106" d="100"/>
        </p:scale>
        <p:origin x="-17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9" Type="http://schemas.openxmlformats.org/officeDocument/2006/relationships/tableStyles" Target="tableStyles.xml"/><Relationship Id="rId148" Type="http://schemas.openxmlformats.org/officeDocument/2006/relationships/viewProps" Target="viewProps.xml"/><Relationship Id="rId147" Type="http://schemas.openxmlformats.org/officeDocument/2006/relationships/presProps" Target="presProps.xml"/><Relationship Id="rId146" Type="http://schemas.openxmlformats.org/officeDocument/2006/relationships/slide" Target="slides/slide143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2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1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10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9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3657C-0653-42EE-9898-723D88C7732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565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5565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486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58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658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Times New Roman" panose="02020603050405020304" pitchFamily="18" charset="0"/>
              </a:rPr>
            </a:fld>
            <a:endParaRPr lang="ru-RU" altLang="ru-RU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6691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Times New Roman" panose="02020603050405020304" pitchFamily="18" charset="0"/>
              </a:rPr>
            </a:fld>
            <a:endParaRPr lang="ru-RU" altLang="ru-RU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667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5667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7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7699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57700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8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8723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58724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7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9748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077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077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17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1796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2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282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844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954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257800" y="1905000"/>
            <a:ext cx="38100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Дата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/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952D3F-0F75-4F63-A1FD-2C2499D46EC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r>
              <a:rPr dirty="0">
                <a:latin typeface="Arial" panose="020B0604020202020204" pitchFamily="34" charset="0"/>
              </a:rPr>
              <a:t>Антоненкова А.В. МОУ Будинская ООШ</a:t>
            </a:r>
            <a:endParaRPr sz="1200" dirty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7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2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6.png"/></Relationships>
</file>

<file path=ppt/slides/_rels/slide1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0.png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7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9" Type="http://schemas.microsoft.com/office/2007/relationships/media" Target="file:///D:\&#1052;&#1072;&#1084;&#1072;\&#1050;&#1052;-&#1042;&#1054;&#1042;\&#1042;&#1089;&#1090;&#1072;&#1074;&#1072;&#1081;...%20&#1085;&#1077;%20&#1087;&#1077;&#1088;&#1077;&#1085;&#1077;&#1089;&#1077;&#1085;.mp3" TargetMode="External"/><Relationship Id="rId8" Type="http://schemas.openxmlformats.org/officeDocument/2006/relationships/audio" Target="file:///D:\&#1052;&#1072;&#1084;&#1072;\&#1050;&#1052;-&#1042;&#1054;&#1042;\&#1042;&#1089;&#1090;&#1072;&#1074;&#1072;&#1081;...%20&#1085;&#1077;%20&#1087;&#1077;&#1088;&#1077;&#1085;&#1077;&#1089;&#1077;&#1085;.mp3" TargetMode="External"/><Relationship Id="rId7" Type="http://schemas.openxmlformats.org/officeDocument/2006/relationships/image" Target="../media/image163.jpeg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64.png"/><Relationship Id="rId1" Type="http://schemas.openxmlformats.org/officeDocument/2006/relationships/image" Target="../media/image15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6.jpeg"/><Relationship Id="rId1" Type="http://schemas.openxmlformats.org/officeDocument/2006/relationships/image" Target="../media/image16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hyperlink" Target="&#1087;&#1072;&#1088;&#1072;&#1076;%20&#1087;&#1086;&#1073;&#1077;&#1076;&#1099;.avi" TargetMode="External"/></Relationships>
</file>

<file path=ppt/slides/_rels/slide1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0.png"/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1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hyperlink" Target="https://ru.wikipedia.org/wiki/%D0%A0%D0%B0%D0%B1%D1%81%D1%82%D0%B2%D0%BE" TargetMode="External"/><Relationship Id="rId3" Type="http://schemas.openxmlformats.org/officeDocument/2006/relationships/hyperlink" Target="https://ru.wikipedia.org/wiki/1943" TargetMode="External"/><Relationship Id="rId2" Type="http://schemas.openxmlformats.org/officeDocument/2006/relationships/hyperlink" Target="https://ru.wikipedia.org/wiki/1_%D0%BD%D0%BE%D1%8F%D0%B1%D1%80%D1%8F" TargetMode="External"/><Relationship Id="rId1" Type="http://schemas.openxmlformats.org/officeDocument/2006/relationships/image" Target="../media/image171.jpeg"/></Relationships>
</file>

<file path=ppt/slides/_rels/slide1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6.png"/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slides/_rels/slide1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image" Target="../media/image177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1.jpeg"/><Relationship Id="rId1" Type="http://schemas.openxmlformats.org/officeDocument/2006/relationships/image" Target="../media/image18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4.jpeg"/><Relationship Id="rId1" Type="http://schemas.openxmlformats.org/officeDocument/2006/relationships/image" Target="../media/image18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6.jpeg"/><Relationship Id="rId1" Type="http://schemas.openxmlformats.org/officeDocument/2006/relationships/image" Target="../media/image18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8.jpeg"/><Relationship Id="rId1" Type="http://schemas.openxmlformats.org/officeDocument/2006/relationships/image" Target="../media/image187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9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0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image" Target="../media/image19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5.jpeg"/><Relationship Id="rId1" Type="http://schemas.openxmlformats.org/officeDocument/2006/relationships/image" Target="../media/image194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7.png"/><Relationship Id="rId3" Type="http://schemas.microsoft.com/office/2007/relationships/media" Target="file:///F:\4.02\&#1056;&#1086;&#1073;&#1077;&#1088;&#1090;%20&#1056;&#1086;&#1078;&#1076;&#1077;&#1089;&#1090;&#1074;&#1077;&#1085;&#1089;&#1082;&#1080;&#1081;%20-%20&#1055;&#1086;&#1084;&#1085;&#1080;&#1090;&#1077;!%20&#1063;&#1077;&#1088;&#1077;&#1079;%20&#1074;&#1077;&#1082;&#1072;,%20&#1095;&#1077;&#1088;&#1077;&#1079;%20&#1075;&#1086;&#1076;&#1072;,%20%20&#1087;&#1086;&#1084;&#1085;&#1080;&#1090;&#1077;!.mp3" TargetMode="External"/><Relationship Id="rId2" Type="http://schemas.openxmlformats.org/officeDocument/2006/relationships/audio" Target="file:///F:\4.02\&#1056;&#1086;&#1073;&#1077;&#1088;&#1090;%20&#1056;&#1086;&#1078;&#1076;&#1077;&#1089;&#1090;&#1074;&#1077;&#1085;&#1089;&#1082;&#1080;&#1081;%20-%20&#1055;&#1086;&#1084;&#1085;&#1080;&#1090;&#1077;!%20&#1063;&#1077;&#1088;&#1077;&#1079;%20&#1074;&#1077;&#1082;&#1072;,%20&#1095;&#1077;&#1088;&#1077;&#1079;%20&#1075;&#1086;&#1076;&#1072;,%20%20&#1087;&#1086;&#1084;&#1085;&#1080;&#1090;&#1077;!.mp3" TargetMode="External"/><Relationship Id="rId1" Type="http://schemas.openxmlformats.org/officeDocument/2006/relationships/image" Target="../media/image196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hyperlink" Target="&#1040;&#1085;&#1090;&#1080;&#1075;&#1080;&#1090;&#1083;&#1077;&#1088;&#1086;&#1074;&#1089;&#1082;&#1072;&#1103;%20&#1082;&#1086;&#1072;&#1083;&#1080;&#1094;&#1080;&#1103;.%20&#1054;&#1090;&#1082;&#1088;&#1099;&#1090;&#1080;&#1077;%20&#1074;&#1090;&#1086;&#1088;&#1086;&#1075;&#1086;%20&#1092;&#1088;&#1086;&#1085;&#1090;&#1072;..flv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&#1087;&#1083;&#1077;&#1085;&#1085;&#1099;&#1077;%201944%20&#1075;.mp4" TargetMode="Externa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GIF"/><Relationship Id="rId8" Type="http://schemas.openxmlformats.org/officeDocument/2006/relationships/image" Target="../media/image42.png"/><Relationship Id="rId7" Type="http://schemas.openxmlformats.org/officeDocument/2006/relationships/image" Target="../media/image41.emf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4.emf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jpe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hyperlink" Target="yalta.avi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1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&#1055;&#1086;&#1089;&#1083;&#1077;&#1076;&#1085;&#1080;&#1081;%20&#1073;&#1086;&#1081;.mp4" TargetMode="External"/><Relationship Id="rId1" Type="http://schemas.openxmlformats.org/officeDocument/2006/relationships/image" Target="../media/image11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6.png"/></Relationships>
</file>

<file path=ppt/slides/_rels/slide8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3.jpeg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7.png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jpe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1" Type="http://schemas.openxmlformats.org/officeDocument/2006/relationships/image" Target="../media/image12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1" Type="http://schemas.openxmlformats.org/officeDocument/2006/relationships/hyperlink" Target="kapitulyacia_germany.mp3" TargetMode="External"/></Relationships>
</file>

<file path=ppt/slides/_rels/slide9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3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EC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205038"/>
            <a:ext cx="8077200" cy="3657600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91440" tIns="45720" rIns="91440" bIns="45720" numCol="1" anchor="t" anchorCtr="0" compatLnSpc="1"/>
          <a:p>
            <a:pPr eaLnBrk="1" hangingPunct="1">
              <a:lnSpc>
                <a:spcPct val="90000"/>
              </a:lnSpc>
              <a:buClrTx/>
              <a:buSzTx/>
            </a:pPr>
            <a:endParaRPr lang="ru-RU" altLang="ru-RU" sz="40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</a:pPr>
            <a:r>
              <a:rPr lang="ru-RU" altLang="ru-RU" sz="4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«Третий период войны. Победа СССР в ВОВ. Окончание второй мировой войны</a:t>
            </a:r>
            <a:r>
              <a:rPr sz="4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en-US" altLang="x-none" sz="40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</a:pPr>
            <a:endParaRPr lang="en-US" altLang="x-none" sz="40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</a:pPr>
            <a:endParaRPr lang="en-US" altLang="x-none" sz="40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</a:pPr>
            <a:endParaRPr lang="en-US" altLang="x-none" sz="40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</a:pPr>
            <a:br>
              <a:rPr sz="4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4000" b="1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76" name="Oval 5"/>
          <p:cNvSpPr>
            <a:spLocks noChangeArrowheads="1"/>
          </p:cNvSpPr>
          <p:nvPr/>
        </p:nvSpPr>
        <p:spPr bwMode="auto">
          <a:xfrm>
            <a:off x="533400" y="304800"/>
            <a:ext cx="8001000" cy="914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p>
            <a:pPr algn="ctr" eaLnBrk="1" hangingPunct="1"/>
            <a:r>
              <a:rPr lang="ru-RU" alt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России </a:t>
            </a:r>
            <a:endParaRPr lang="ru-RU" altLang="ru-RU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457200" y="2857500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0350" y="758825"/>
            <a:ext cx="8229600" cy="1139825"/>
          </a:xfrm>
          <a:prstGeom prst="rect">
            <a:avLst/>
          </a:prstGeom>
        </p:spPr>
        <p:txBody>
          <a:bodyPr/>
          <a:p>
            <a:pPr algn="ctr" eaLnBrk="1" hangingPunct="1">
              <a:buNone/>
            </a:pPr>
            <a:r>
              <a:rPr sz="3200" b="1" dirty="0">
                <a:latin typeface="Calibri" panose="020F0502020204030204" pitchFamily="34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363" name="Таблица 15362"/>
          <p:cNvGraphicFramePr/>
          <p:nvPr/>
        </p:nvGraphicFramePr>
        <p:xfrm>
          <a:off x="250825" y="2468563"/>
          <a:ext cx="8642350" cy="3300412"/>
        </p:xfrm>
        <a:graphic>
          <a:graphicData uri="http://schemas.openxmlformats.org/drawingml/2006/table">
            <a:tbl>
              <a:tblPr/>
              <a:tblGrid>
                <a:gridCol w="960438"/>
                <a:gridCol w="7681912"/>
              </a:tblGrid>
              <a:tr h="822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1944 г.</a:t>
                      </a: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снятие блокады Ленинграда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39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Январь-февраль 1944 г. - Ко́рсунь-Шевче́нковская операция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 1944 г. - Освобождение Крыма. Освобождение Одессы. 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31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Июнь-август 1944 г. - Выборгско-Петрозаводская операция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55" marR="91455" marT="45716" marB="4571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5900" y="728663"/>
            <a:ext cx="8712200" cy="120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Десять «сталинских ударов»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 года -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крупнейших  стратегических операций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составивших кампанию 1944 года,  года решающих побед СССР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нацистской Германией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дату: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1945 год </a:t>
            </a:r>
            <a:r>
              <a:rPr lang="ru-RU" altLang="ru-RU" sz="6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День Победы (капитуляция остатков немецкой армии в Чехословакии).</a:t>
            </a:r>
            <a:endParaRPr lang="ru-RU" altLang="ru-RU" sz="60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594" name="Рисунок 1" descr="https://trojden.com/books/russian-history/russian-history-10-class-part-2-gorinov-2016/russian-history-10-class-part-2-gorinov-2016.files/image04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2275" y="0"/>
            <a:ext cx="58324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8" name="Прямоугольник 1"/>
          <p:cNvSpPr/>
          <p:nvPr/>
        </p:nvSpPr>
        <p:spPr>
          <a:xfrm>
            <a:off x="1042988" y="2951163"/>
            <a:ext cx="7058025" cy="3305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Потстдамская конференция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4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765175"/>
            <a:ext cx="3457575" cy="27320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4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63" y="2133600"/>
            <a:ext cx="3060700" cy="40878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Прямоугольник 4"/>
          <p:cNvSpPr/>
          <p:nvPr/>
        </p:nvSpPr>
        <p:spPr>
          <a:xfrm>
            <a:off x="323850" y="3603625"/>
            <a:ext cx="5543550" cy="3170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just" eaLnBrk="1" hangingPunct="1">
              <a:buNone/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Потсдамская конференция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состоялась в Потсдаме во </a:t>
            </a:r>
            <a:r>
              <a:rPr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дворце Цецилиенхоф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17 июля по 2 августа 1945 года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руководства трёх крупнейших держав антигитлеровской коалиции во Второй мировой войне с целью определить дальнейшие шаги по послевоенному устройству Европы. Встреча в Потсдаме стала последней для лидеров Большой тройки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Сталина, Трумэна и Черчилля (которого в последние дни сменил К. Эттли).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042988" y="36513"/>
            <a:ext cx="66976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Потстдамская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1075" name="Прямоугольник 1"/>
          <p:cNvSpPr>
            <a:spLocks noChangeArrowheads="1"/>
          </p:cNvSpPr>
          <p:nvPr/>
        </p:nvSpPr>
        <p:spPr bwMode="auto">
          <a:xfrm>
            <a:off x="250825" y="836613"/>
            <a:ext cx="4537075" cy="5940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оккупации Германии союзниками провозглашались её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денацификация, демилитаризация, демократизация и декартелизация.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провозглашена также цель сохранения единства Германии. В соответствии с соглашением о контрольном механизме в Германии верховная власть в Германии будет осуществляться главнокомандующими вооруженных сил СССР, США, Соединенного Королевства и Французской республики, каждым в своей зоне оккупации, по инструкциям своих соответствующих правительств, а также совместно по вопросам, затрагивающим Германию в целом, действующими в качестве членов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Совета.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3667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2363" y="1557338"/>
            <a:ext cx="3670300" cy="275431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3668" name="Прямоугольник 4"/>
          <p:cNvSpPr/>
          <p:nvPr/>
        </p:nvSpPr>
        <p:spPr>
          <a:xfrm>
            <a:off x="4932363" y="4438650"/>
            <a:ext cx="36718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апелляционного суда Берлина в парке Генриха Клейста, где заседал Контрольный совет</a:t>
            </a:r>
            <a:endParaRPr lang="ru-RU" altLang="ru-RU" sz="16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42988" y="36513"/>
            <a:ext cx="66976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Потстдамская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2099" name="Прямоугольник 1"/>
          <p:cNvSpPr>
            <a:spLocks noChangeArrowheads="1"/>
          </p:cNvSpPr>
          <p:nvPr/>
        </p:nvSpPr>
        <p:spPr bwMode="auto">
          <a:xfrm>
            <a:off x="179388" y="774700"/>
            <a:ext cx="5329238" cy="4094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Потсдамской конференции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восточные границы Германии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перенесены на запад к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Одер-Нейсе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сократило её территорию на 25 % по сравнению с 1937 годом. Большая часть территорий, отторгнутых от Германии, вошла в состав Польши. В состав Советского Союза вместе со столицей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Кёнигсбергом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(который в следующем году был переименован в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Калининград)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вошла одна треть Восточной Пруссии, на территории которой была создана Кёнигсбергская (с марта 1946 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Калининградская) область РСФСР.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4691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1412875"/>
            <a:ext cx="3182938" cy="28289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469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38" y="4818063"/>
            <a:ext cx="5594350" cy="20621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042988" y="36513"/>
            <a:ext cx="66976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Потстдамская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5714" name="Заголовок 3"/>
          <p:cNvSpPr>
            <a:spLocks noGrp="1"/>
          </p:cNvSpPr>
          <p:nvPr>
            <p:ph type="title"/>
          </p:nvPr>
        </p:nvSpPr>
        <p:spPr>
          <a:xfrm rot="-10800000" flipV="1">
            <a:off x="468313" y="1417638"/>
            <a:ext cx="8218487" cy="66675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глав союзных держав в годы войны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5715" name="Picture 2" descr="C:\Users\Фирдаус\Desktop\великая отеч. война\конференции.jpg"/>
          <p:cNvPicPr>
            <a:picLocks noChangeAspect="1"/>
          </p:cNvPicPr>
          <p:nvPr/>
        </p:nvPicPr>
        <p:blipFill>
          <a:blip r:embed="rId1"/>
          <a:srcRect t="63194" b="1810"/>
          <a:stretch>
            <a:fillRect/>
          </a:stretch>
        </p:blipFill>
        <p:spPr>
          <a:xfrm>
            <a:off x="144463" y="2205038"/>
            <a:ext cx="8748712" cy="4176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42988" y="36513"/>
            <a:ext cx="66976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Потстдамская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738" name="Прямоугольник 1"/>
          <p:cNvSpPr/>
          <p:nvPr/>
        </p:nvSpPr>
        <p:spPr>
          <a:xfrm>
            <a:off x="1042988" y="2951163"/>
            <a:ext cx="7058025" cy="3859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Разгром милитаристской Японии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7219" name="Прямоугольник 1"/>
          <p:cNvSpPr>
            <a:spLocks noChangeArrowheads="1"/>
          </p:cNvSpPr>
          <p:nvPr/>
        </p:nvSpPr>
        <p:spPr bwMode="auto">
          <a:xfrm>
            <a:off x="179388" y="765175"/>
            <a:ext cx="4284663" cy="4400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Потсдамской конфер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енции Сталин подтвердил своё обязательство не позднее трёх месяцев после капитуляции Германии объявить войну Японии. Воюющие с Японией США, Великобритания и Китай также подписали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Потсдамскую декларацию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(опубликована 26 июля), потребовавшую от Японии безоговорочной капитуляции. 8 августа (после конференции) к декларации присоединился СССР и объявил Японии войну.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7763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050" y="655638"/>
            <a:ext cx="4248150" cy="2921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7764" name="Прямоугольник 6"/>
          <p:cNvSpPr/>
          <p:nvPr/>
        </p:nvSpPr>
        <p:spPr>
          <a:xfrm>
            <a:off x="4213225" y="3592513"/>
            <a:ext cx="4751388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фронт, командующий маршал Р. Я. Малиновский; </a:t>
            </a:r>
            <a:endParaRPr lang="ru-RU" alt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Дальневосточный фронт, командующий маршал К. А. Мерецков; </a:t>
            </a:r>
            <a:endParaRPr lang="ru-RU" alt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Дальневосточный фронт, командующий генерал армии М. А. Пуркаев</a:t>
            </a:r>
            <a:endParaRPr lang="ru-RU" altLang="ru-RU" sz="16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878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0" y="2097088"/>
            <a:ext cx="5832475" cy="3600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8787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5" y="2160588"/>
            <a:ext cx="2454275" cy="32400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0294" name="TextBox 5"/>
          <p:cNvSpPr txBox="1">
            <a:spLocks noChangeArrowheads="1"/>
          </p:cNvSpPr>
          <p:nvPr/>
        </p:nvSpPr>
        <p:spPr bwMode="auto">
          <a:xfrm>
            <a:off x="250825" y="630238"/>
            <a:ext cx="8642350" cy="1323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just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Советско-японская война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вооружённый конфликт в августе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 1945 года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Советским Союзом и Монгольской Народной Республикой с одной стороны и императорской Японией и государством Маньчжоу-Го с другой.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938" y="5170488"/>
            <a:ext cx="8640763" cy="101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две недели Советская армия под командованием маршала А.М. Василевского разгромила основные силы японцев. В ходе десантных операций были освобождены Южный Сахалин и Курильские острова.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6386" name="Таблица 16385"/>
          <p:cNvGraphicFramePr/>
          <p:nvPr/>
        </p:nvGraphicFramePr>
        <p:xfrm>
          <a:off x="539750" y="1123950"/>
          <a:ext cx="8353425" cy="4938713"/>
        </p:xfrm>
        <a:graphic>
          <a:graphicData uri="http://schemas.openxmlformats.org/drawingml/2006/table">
            <a:tbl>
              <a:tblPr/>
              <a:tblGrid>
                <a:gridCol w="1052513"/>
                <a:gridCol w="7300912"/>
              </a:tblGrid>
              <a:tr h="8239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Июнь-август 1944 г. - Белорусская наступательная операция («Операция Багратион») 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Июль-август 1944 г. - Льво́вско-Сандоми́рская операция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39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1944 г. - Я́сско-Кишинёвская опера́ция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Сентябрь-ноябрь 1944 г. - Прибалтийская операция</a:t>
                      </a: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39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Сентябрь-октябрь 1944 г. - Восточно-Карпатская операция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10-й удар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>
                          <a:tab pos="0" algn="l"/>
                        </a:tabLst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1944 г. - Петсамо-Киркенесская операция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8" marR="91438" marT="45719" marB="45719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0" y="1527175"/>
            <a:ext cx="3662363" cy="45720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lang="en-US" altLang="x-none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1945 года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американцы сбросили на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Хиросиму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атомную бомбу.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августа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повторили попытку, выбрав объектом город 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Нагасаки.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981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2028825"/>
            <a:ext cx="5054600" cy="40401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4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ru-RU" altLang="ru-RU" dirty="0"/>
          </a:p>
        </p:txBody>
      </p:sp>
      <p:pic>
        <p:nvPicPr>
          <p:cNvPr id="120835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5286375" cy="3514725"/>
          </a:xfrm>
          <a:ln/>
        </p:spPr>
      </p:pic>
      <p:pic>
        <p:nvPicPr>
          <p:cNvPr id="12083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5715000" cy="392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83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4238"/>
            <a:ext cx="4333875" cy="3433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83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763" y="2890838"/>
            <a:ext cx="5202237" cy="3967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8243" name="Прямоугольник 6"/>
          <p:cNvSpPr>
            <a:spLocks noChangeArrowheads="1"/>
          </p:cNvSpPr>
          <p:nvPr/>
        </p:nvSpPr>
        <p:spPr bwMode="auto">
          <a:xfrm>
            <a:off x="323850" y="863600"/>
            <a:ext cx="4572000" cy="3478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Атомные бомбардировки Хиросимы и Нагасаки (6 и 9 августа 1945 года) 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единственных в истории человечества примера боевого применения ядерного оружия. Осуществлены Вооружёнными силами США на завершающем этапе Второй мировой войны с целью ускорить капитуляцию Японии в рамках тихоокеанского театра военных действий Второй мировой войны.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1859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4360863"/>
            <a:ext cx="3460750" cy="229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824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5700" y="981075"/>
            <a:ext cx="3678238" cy="21828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1861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3535363"/>
            <a:ext cx="1981200" cy="15001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" name="Прямоугольник 11"/>
          <p:cNvSpPr/>
          <p:nvPr/>
        </p:nvSpPr>
        <p:spPr>
          <a:xfrm>
            <a:off x="5148263" y="5229225"/>
            <a:ext cx="3744913" cy="923925"/>
          </a:xfrm>
          <a:prstGeom prst="rect">
            <a:avLst/>
          </a:prstGeom>
        </p:spPr>
        <p:txBody>
          <a:bodyPr>
            <a:spAutoFit/>
          </a:bodyPr>
          <a:p>
            <a:pPr algn="ctr" eaLnBrk="1" hangingPunct="1">
              <a:buNone/>
            </a:pPr>
            <a:r>
              <a:rPr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 Тиббетс и бомбардировщик Enola Gay в национальном музее авиации и космонавтики США</a:t>
            </a:r>
            <a:endParaRPr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82" name="Заголовок 1"/>
          <p:cNvSpPr>
            <a:spLocks noGrp="1"/>
          </p:cNvSpPr>
          <p:nvPr>
            <p:ph type="title"/>
          </p:nvPr>
        </p:nvSpPr>
        <p:spPr>
          <a:xfrm>
            <a:off x="539750" y="1052513"/>
            <a:ext cx="8147050" cy="365125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Трагедия 1945 года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0531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этого события до сих пор идет много споров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имел ли этот акт военную целесообразность, заслужила ли Япония за свои преступления столь жестокую кару? Ясно одно: мир вступил в новую эпоху. Очевидно и то, что США не только преследовали чисто военную цель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ускорить разгром Японии, но и стремились показать СССР, что у них есть принципиально новое сверхоружие.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2"/>
          <p:cNvSpPr txBox="1"/>
          <p:nvPr/>
        </p:nvSpPr>
        <p:spPr>
          <a:xfrm>
            <a:off x="287338" y="4730750"/>
            <a:ext cx="8569325" cy="1938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1945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японская делегация на борту американского линкора 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«Миссури» в Токийском заливе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подписала акт о безоговорочной капитуляции. Вторая мировая война завершилась 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полным поражением и капитуляцией тех, кто ее развязал.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3907" name="Picture 8"/>
          <p:cNvPicPr>
            <a:picLocks noChangeAspect="1"/>
          </p:cNvPicPr>
          <p:nvPr/>
        </p:nvPicPr>
        <p:blipFill>
          <a:blip r:embed="rId1"/>
          <a:srcRect b="8128"/>
          <a:stretch>
            <a:fillRect/>
          </a:stretch>
        </p:blipFill>
        <p:spPr>
          <a:xfrm>
            <a:off x="1042988" y="692150"/>
            <a:ext cx="7454900" cy="38814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4930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" y="1125538"/>
            <a:ext cx="4230688" cy="33162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Прямоугольник 2"/>
          <p:cNvSpPr/>
          <p:nvPr/>
        </p:nvSpPr>
        <p:spPr>
          <a:xfrm>
            <a:off x="323850" y="4581525"/>
            <a:ext cx="4572000" cy="1938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Формальная капитуляция подписана </a:t>
            </a:r>
            <a:r>
              <a:rPr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1945 </a:t>
            </a:r>
            <a:r>
              <a:rPr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9:02 по токийскому времени на борту американского линкора «Миссури» в Токийском заливе. Вторая мировая война закончилась.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493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1385888"/>
            <a:ext cx="1871663" cy="24923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4933" name="Прямоугольник 5"/>
          <p:cNvSpPr/>
          <p:nvPr/>
        </p:nvSpPr>
        <p:spPr>
          <a:xfrm>
            <a:off x="5292725" y="4041775"/>
            <a:ext cx="3167063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К.Н. Деревянко -в 1945 году от имени Советского Союза подписал Акт капитуляции Японии.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395288" y="-9525"/>
            <a:ext cx="831691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милитаристской Японии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827088" y="1793875"/>
            <a:ext cx="7561263" cy="830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Изучите по карте ход боевых действий по разгрому Квантунской армии.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7"/>
          <p:cNvSpPr txBox="1"/>
          <p:nvPr/>
        </p:nvSpPr>
        <p:spPr bwMode="auto">
          <a:xfrm>
            <a:off x="1258888" y="115888"/>
            <a:ext cx="68421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–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картой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6978" name="Рисунок 1" descr="https://trojden.com/books/russian-history/russian-history-10-class-part-2-gorinov-2016/russian-history-10-class-part-2-gorinov-2016.files/image04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8888" y="0"/>
            <a:ext cx="6192837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8002" name="Прямоугольник 1"/>
          <p:cNvSpPr/>
          <p:nvPr/>
        </p:nvSpPr>
        <p:spPr>
          <a:xfrm>
            <a:off x="1042988" y="2951163"/>
            <a:ext cx="7058025" cy="3859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Итоги Великой Отечественной и Второй мировой войны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9026" name="Заголовок 1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>
              <a:buClrTx/>
              <a:buSzTx/>
              <a:buFontTx/>
            </a:pPr>
            <a:endParaRPr lang="ru-RU" alt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9028" name="Picture 2" descr="C:\Users\Витек\Desktop\19-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1562" y="0"/>
            <a:ext cx="1086643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3" descr="C:\Users\Витек\Desktop\s15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428625"/>
            <a:ext cx="1573212" cy="1843088"/>
          </a:xfrm>
          <a:prstGeom prst="rect">
            <a:avLst/>
          </a:prstGeom>
          <a:noFill/>
          <a:ln w="793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29" name="Picture 5" descr="C:\Users\Витек\Desktop\s14-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428625"/>
            <a:ext cx="3571875" cy="1857375"/>
          </a:xfrm>
          <a:prstGeom prst="rect">
            <a:avLst/>
          </a:prstGeom>
          <a:noFill/>
          <a:ln w="79248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31" name="Picture 7" descr="C:\Users\Витек\Desktop\s14-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8" y="4286250"/>
            <a:ext cx="1651000" cy="2214563"/>
          </a:xfrm>
          <a:prstGeom prst="rect">
            <a:avLst/>
          </a:prstGeom>
          <a:noFill/>
          <a:ln w="793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32" name="Picture 8" descr="C:\Users\Витек\Desktop\s15-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88" y="4286250"/>
            <a:ext cx="2786062" cy="2228850"/>
          </a:xfrm>
          <a:prstGeom prst="rect">
            <a:avLst/>
          </a:prstGeom>
          <a:noFill/>
          <a:ln w="793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33" name="Picture 9" descr="C:\Users\Витек\Desktop\s13-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4286250"/>
            <a:ext cx="3500438" cy="2225675"/>
          </a:xfrm>
          <a:prstGeom prst="rect">
            <a:avLst/>
          </a:prstGeom>
          <a:noFill/>
          <a:ln w="793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" name="Picture 6" descr="C:\Users\Витек\Desktop\s14-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75" y="428625"/>
            <a:ext cx="2428875" cy="1879600"/>
          </a:xfrm>
          <a:prstGeom prst="rect">
            <a:avLst/>
          </a:prstGeom>
          <a:noFill/>
          <a:ln w="793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" name="Вставай... не перенесен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5812" y="14287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9388" y="2933700"/>
            <a:ext cx="4748213" cy="31813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850" y="612774"/>
            <a:ext cx="255133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Первый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00" y="1184558"/>
            <a:ext cx="728212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Ленинградско</a:t>
            </a: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-Новгородская операция (январь-февраль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3" name="Прямоугольник 3"/>
          <p:cNvSpPr/>
          <p:nvPr/>
        </p:nvSpPr>
        <p:spPr>
          <a:xfrm>
            <a:off x="323850" y="1773238"/>
            <a:ext cx="87122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 разгром группировки немцев под Ленинградом и Новгородом. 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6225" y="2690813"/>
            <a:ext cx="3816350" cy="3416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Взломав мощную долговременную оборону врага на 300-км фронте, советские войска разгромили 18-ю и частично 16-ю немецкие армии группы армий «Север» и к 29 февраля продвинулись на 270 км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8722" name="Прямоугольник 1"/>
          <p:cNvSpPr>
            <a:spLocks noChangeArrowheads="1"/>
          </p:cNvSpPr>
          <p:nvPr/>
        </p:nvSpPr>
        <p:spPr bwMode="auto">
          <a:xfrm>
            <a:off x="298450" y="765175"/>
            <a:ext cx="8594725" cy="2554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Все дальше от нас Великая война с фашизмом. Все больше подводит историческая память взрослых. </a:t>
            </a:r>
            <a:endParaRPr kumimoji="1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 Украине голову поднимает неофашизм, в Европе рушатся памятники советскому солдату.</a:t>
            </a:r>
            <a:endParaRPr kumimoji="1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Идет пересмотр итогов Второй мировой войны. Этой войне даются совершенно немыслимые оценки.</a:t>
            </a:r>
            <a:endParaRPr kumimoji="1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7991" y="3368278"/>
            <a:ext cx="4139505" cy="31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PC\Desktop\Вет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7944" y="3341095"/>
            <a:ext cx="4024535" cy="3282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0053" name="Прямоугольник 2"/>
          <p:cNvSpPr/>
          <p:nvPr/>
        </p:nvSpPr>
        <p:spPr>
          <a:xfrm>
            <a:off x="3994150" y="225425"/>
            <a:ext cx="2257425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ru-RU" altLang="ru-RU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altLang="ru-RU" sz="36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0770" name="TextBox 1"/>
          <p:cNvSpPr txBox="1">
            <a:spLocks noChangeArrowheads="1"/>
          </p:cNvSpPr>
          <p:nvPr/>
        </p:nvSpPr>
        <p:spPr bwMode="auto">
          <a:xfrm>
            <a:off x="323850" y="1052513"/>
            <a:ext cx="8496300" cy="6370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ВНЕШНЕПОЛИТИЧЕСКИЕ ИТОГИ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</a:rPr>
              <a:t>1. </a:t>
            </a:r>
            <a:r>
              <a:rPr lang="ru-RU" altLang="ru-RU" sz="3200" b="1" dirty="0">
                <a:latin typeface="Times New Roman" panose="02020603050405020304" pitchFamily="18" charset="0"/>
                <a:hlinkClick r:id="rId1" action="ppaction://hlinkfile"/>
              </a:rPr>
              <a:t>Победа СССР и поражение Германии </a:t>
            </a:r>
            <a:endParaRPr lang="ru-RU" altLang="ru-RU" sz="3200" b="1" dirty="0">
              <a:latin typeface="Times New Roman" panose="02020603050405020304" pitchFamily="18" charset="0"/>
              <a:hlinkClick r:id="rId1" action="ppaction://hlinkfile"/>
            </a:endParaRPr>
          </a:p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  <a:hlinkClick r:id="rId1" action="ppaction://hlinkfile"/>
              </a:rPr>
              <a:t>и ее союзников.</a:t>
            </a:r>
            <a:br>
              <a:rPr lang="ru-RU" altLang="ru-RU" sz="3200" b="1" dirty="0">
                <a:latin typeface="Times New Roman" panose="02020603050405020304" pitchFamily="18" charset="0"/>
                <a:hlinkClick r:id="rId1" action="ppaction://hlinkfile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>2. Повышение международного авторитета </a:t>
            </a:r>
            <a:endParaRPr lang="ru-RU" altLang="ru-RU" sz="3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</a:rPr>
              <a:t>СССР.</a:t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>3. Сохранение территориальной </a:t>
            </a:r>
            <a:endParaRPr lang="ru-RU" altLang="ru-RU" sz="3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</a:rPr>
              <a:t>целостности и суверенитета СССР.</a:t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</a:rPr>
              <a:t>4. Освобождение народов Европы </a:t>
            </a:r>
            <a:endParaRPr lang="ru-RU" altLang="ru-RU" sz="3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</a:rPr>
              <a:t>от германской оккупации и</a:t>
            </a:r>
            <a:endParaRPr lang="ru-RU" altLang="ru-RU" sz="32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</a:rPr>
              <a:t> восстановление их государственности.</a:t>
            </a:r>
            <a:br>
              <a:rPr lang="ru-RU" altLang="ru-RU" sz="3200" b="1" dirty="0">
                <a:latin typeface="Times New Roman" panose="02020603050405020304" pitchFamily="18" charset="0"/>
              </a:rPr>
            </a:br>
            <a:br>
              <a:rPr lang="ru-RU" altLang="ru-RU" sz="3200" b="1" dirty="0">
                <a:latin typeface="Times New Roman" panose="02020603050405020304" pitchFamily="18" charset="0"/>
              </a:rPr>
            </a:br>
            <a:endParaRPr lang="ru-RU" altLang="ru-RU" sz="3200" dirty="0">
              <a:latin typeface="Times New Roman" panose="02020603050405020304" pitchFamily="18" charset="0"/>
            </a:endParaRPr>
          </a:p>
        </p:txBody>
      </p:sp>
      <p:sp>
        <p:nvSpPr>
          <p:cNvPr id="3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4627" name="Прямоугольник 1"/>
          <p:cNvSpPr>
            <a:spLocks noChangeArrowheads="1"/>
          </p:cNvSpPr>
          <p:nvPr/>
        </p:nvSpPr>
        <p:spPr bwMode="auto">
          <a:xfrm>
            <a:off x="107950" y="765175"/>
            <a:ext cx="5062538" cy="5938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Денацификация Германии.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Инициаторы войны были преданы суду Международного трибунала в Нюрнберге, который работал 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ноября 1945 года.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скамье подсудимых оказались ведущие чиновники и военачальники нацизма, из которых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1946 года 11 были приговорены к смерти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(И. Риббентроп, В. Кейтель, Э. Кальтенбруннер, А. Розенберг, Г. Франк, В. Фрик, Ю. Штрейхер, Ф. Заукель, А. Йодль, А. Зейсс-Инкварт, М. Борман (заочно)), Г. Геринг (покончил жизнь самоубийством)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ru-RU" alt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приговорены к пожизненному заключению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Гесс, В. Функ, Э. Редер). К. Дениц, Б. Ширах, А. Шпеер и К. Нейрат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получили от 10 до 20 лет тюремного заключения, а </a:t>
            </a:r>
            <a:r>
              <a:rPr lang="ru-RU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Я. Шахт, Ф. Папен, Г. Фриче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оправданы. Нацистские и фашистские организации были запрещены.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2099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4788" y="2708275"/>
            <a:ext cx="3578225" cy="24098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100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725" y="836613"/>
            <a:ext cx="3576638" cy="1765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101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25" y="5372100"/>
            <a:ext cx="1308100" cy="11763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2102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763" y="5372100"/>
            <a:ext cx="1944687" cy="117633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Прямоугольник 2"/>
          <p:cNvSpPr/>
          <p:nvPr/>
        </p:nvSpPr>
        <p:spPr>
          <a:xfrm>
            <a:off x="827088" y="188913"/>
            <a:ext cx="6697663" cy="461963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sz="2400" dirty="0">
                <a:solidFill>
                  <a:srgbClr val="7ACBE0"/>
                </a:solidFill>
                <a:latin typeface="Arial Black" panose="020B0A04020102020204" pitchFamily="34" charset="0"/>
              </a:rPr>
              <a:t>             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Нюрнбергский процесс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7" name="Picture 3" descr="C:\Users\PC\Desktop\400px-Здание_суда_присяжных.Нюрнберг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5288" y="404813"/>
            <a:ext cx="2232025" cy="247491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084" name="TextBox 6"/>
          <p:cNvSpPr txBox="1">
            <a:spLocks noChangeArrowheads="1"/>
          </p:cNvSpPr>
          <p:nvPr/>
        </p:nvSpPr>
        <p:spPr bwMode="auto">
          <a:xfrm>
            <a:off x="2771775" y="692150"/>
            <a:ext cx="6048375" cy="954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Международный судебный процесс над бывшими руководителями гитлеровской Германии.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Проходил с 10 часов утра 20 ноября 1945 по 1 октября 1946 года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 Международном военном трибунале в г. Нюрнберг .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3125" name="TextBox 7"/>
          <p:cNvSpPr txBox="1"/>
          <p:nvPr/>
        </p:nvSpPr>
        <p:spPr>
          <a:xfrm>
            <a:off x="323850" y="3068638"/>
            <a:ext cx="2735263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itchFamily="34" charset="-128"/>
              </a:rPr>
              <a:t>Здание суда присяжных г.Нюрнберг (430 км от Берлина)</a:t>
            </a:r>
            <a:endParaRPr lang="ru-RU" altLang="ru-RU" sz="1200" b="1" i="1" dirty="0">
              <a:solidFill>
                <a:srgbClr val="C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74086" name="Прямоугольник 8"/>
          <p:cNvSpPr>
            <a:spLocks noChangeArrowheads="1"/>
          </p:cNvSpPr>
          <p:nvPr/>
        </p:nvSpPr>
        <p:spPr bwMode="auto">
          <a:xfrm>
            <a:off x="2771775" y="1700213"/>
            <a:ext cx="6048375" cy="954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hlinkClick r:id="rId2" tooltip="1 ноября"/>
              </a:rPr>
              <a:t>1 ноября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 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hlinkClick r:id="rId3" tooltip="1943"/>
              </a:rPr>
              <a:t>1943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 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был подписан Секретный протокол Московской конференции Министров иностранных дел СССР, США и Великобритании, 18-м пунктом которого была «Декларация об ответственности гитлеровцев за совершаемые зверства».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4087" name="Прямоугольник 9"/>
          <p:cNvSpPr>
            <a:spLocks noChangeArrowheads="1"/>
          </p:cNvSpPr>
          <p:nvPr/>
        </p:nvSpPr>
        <p:spPr bwMode="auto">
          <a:xfrm>
            <a:off x="3635375" y="3068638"/>
            <a:ext cx="5329238" cy="3878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1" i="0" u="sng" strike="noStrike" kern="1200" cap="none" spc="0" normalizeH="0" baseline="0" noProof="0" dirty="0" smtClean="0">
              <a:ln>
                <a:noFill/>
              </a:ln>
              <a:solidFill>
                <a:srgbClr val="B54A1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B54A1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Военные преступления</a:t>
            </a:r>
            <a:endParaRPr kumimoji="0" lang="ru-RU" altLang="ru-RU" sz="1400" b="1" i="0" u="sng" strike="noStrike" kern="1200" cap="none" spc="0" normalizeH="0" baseline="0" noProof="0" dirty="0" smtClean="0">
              <a:ln>
                <a:noFill/>
              </a:ln>
              <a:solidFill>
                <a:srgbClr val="B54A1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Убийства и жестокое обращение с гражданским населением на оккупированных территориях и в открытом море.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Увод гражданского населения оккупированных территорий в </a:t>
            </a:r>
            <a:r>
              <a:rPr kumimoji="0" lang="ru-RU" alt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hlinkClick r:id="rId4" tooltip="Рабство"/>
              </a:rPr>
              <a:t>рабство</a:t>
            </a:r>
            <a:r>
              <a:rPr kumimoji="0" lang="ru-RU" alt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для других целей.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Убийства и жестокое обращение с военнопленными и военнослужащими стран, с которыми Германия находилась в состоянии войны, а также с лицами, находившимися в плавании в открытом море. </a:t>
            </a: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54A1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endParaRPr kumimoji="0" lang="ru-RU" alt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B54A1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B54A1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Преступления против человечности:</a:t>
            </a:r>
            <a:endParaRPr kumimoji="0" lang="ru-RU" altLang="ru-RU" sz="1400" b="1" i="0" u="sng" strike="noStrike" kern="1200" cap="none" spc="0" normalizeH="0" baseline="0" noProof="0" dirty="0" smtClean="0">
              <a:ln>
                <a:noFill/>
              </a:ln>
              <a:solidFill>
                <a:srgbClr val="B54A1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Обвиняемые проводили политику преследования, репрессий и истребления противников нацистского правительства. Нацисты бросали в тюрьмы людей без судебного процесса, подвергали их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преследованиям, унижениям, порабощению, пыткам, убивали их.</a:t>
            </a: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8" name="Picture 4" descr="C:\Users\PC\Desktop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860800"/>
            <a:ext cx="3024188" cy="230505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29" name="Прямоугольник 10"/>
          <p:cNvSpPr/>
          <p:nvPr/>
        </p:nvSpPr>
        <p:spPr>
          <a:xfrm>
            <a:off x="3198813" y="2924175"/>
            <a:ext cx="2746375" cy="2778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1">
              <a:buNone/>
            </a:pPr>
            <a:r>
              <a:rPr lang="ru-RU" altLang="ru-RU" sz="1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 против мира</a:t>
            </a:r>
            <a:endParaRPr lang="ru-RU" altLang="ru-RU" sz="1200" u="sng" dirty="0">
              <a:solidFill>
                <a:srgbClr val="C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651" name="Прямоугольник 1"/>
          <p:cNvSpPr>
            <a:spLocks noChangeArrowheads="1"/>
          </p:cNvSpPr>
          <p:nvPr/>
        </p:nvSpPr>
        <p:spPr bwMode="auto">
          <a:xfrm>
            <a:off x="395288" y="836613"/>
            <a:ext cx="4770438" cy="5632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Демилитаризация Японии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Подобный процесс над японскими военными преступниками прошел и в Токио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мая 1946 – 12 ноября 1948 года.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29 обвиняемых министр иностранных дел Ёсуке Мацуока и адмирал Осами Ногано умерли. К смертной казни через повешение были приговорены </a:t>
            </a:r>
            <a:r>
              <a:rPr lang="ru-RU" alt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Коки Хироти, Сейсиро Итагаки, Хейтиро Китура, Иване Мацуи, Якиро Муто, Хидеки Тодзио, Кенузи Доихара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повешены 23 декабря 1948 года. К пожизненному заключению были приговорены 16 человек. Подсудимый Сюмей Окава признан умалишенным, в связи с чем его дело было прекращено до его выздоровления. Все, кто не умер в тюрьме до 1955 года, были помилованы.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4147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6050" y="3146425"/>
            <a:ext cx="3319463" cy="22145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4148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741363"/>
            <a:ext cx="3325813" cy="2260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4149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5529263"/>
            <a:ext cx="1512888" cy="1101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4150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50" y="5540375"/>
            <a:ext cx="1355725" cy="10779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6675" name="Прямоугольник 1"/>
          <p:cNvSpPr>
            <a:spLocks noChangeArrowheads="1"/>
          </p:cNvSpPr>
          <p:nvPr/>
        </p:nvSpPr>
        <p:spPr bwMode="auto">
          <a:xfrm>
            <a:off x="395288" y="765175"/>
            <a:ext cx="4403725" cy="4094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Распад колониальной системы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Второй мировой войны, когда была одержана победа над режимами, исповедующими расизм, идеологию господства одних народов над другими, сохранение колониальной системы стало анахронизмом. Страны Запада были заинтересованы в изменении форм своего господства в Азии и Африке с прямого управления и подавления на экономическую зависимость «третьего мира» от развитых капиталистических стран.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5171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8575" y="765175"/>
            <a:ext cx="3527425" cy="25288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517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4859338"/>
            <a:ext cx="1419225" cy="189071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5173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125" y="3409950"/>
            <a:ext cx="3616325" cy="19796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6679" name="Прямоугольник 7"/>
          <p:cNvSpPr>
            <a:spLocks noChangeArrowheads="1"/>
          </p:cNvSpPr>
          <p:nvPr/>
        </p:nvSpPr>
        <p:spPr bwMode="auto">
          <a:xfrm>
            <a:off x="1908175" y="5497513"/>
            <a:ext cx="7037388" cy="1323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народы колониальных стран усилили свою борьбу за освобождение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Демократические и социалистические идеи, господствовавшие в Европе и Америке, проникли в Азию и Африку. 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539750" y="1484313"/>
            <a:ext cx="8353425" cy="30654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lnSpc>
                <a:spcPct val="115000"/>
              </a:lnSpc>
              <a:buNone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ВНУТРИПОЛИТИЧЕСКИЕ ИТОГИ</a:t>
            </a:r>
            <a:endParaRPr lang="en-US" altLang="x-none" sz="28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None/>
            </a:pPr>
            <a:endParaRPr lang="en-US" altLang="x-none" sz="2800" b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None/>
            </a:pPr>
            <a:r>
              <a:rPr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1. Вхождение в состав СССР новых территорий (Восточная Пруссия, южная часть Сахалина, Курильские острова).</a:t>
            </a:r>
            <a:endParaRPr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None/>
            </a:pPr>
            <a:r>
              <a:rPr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 2. Наличие у СССР самой мощной армии в мире.</a:t>
            </a:r>
            <a:endParaRPr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Текст 2"/>
          <p:cNvSpPr>
            <a:spLocks noGrp="1"/>
          </p:cNvSpPr>
          <p:nvPr>
            <p:ph type="body" sz="half" idx="1"/>
          </p:nvPr>
        </p:nvSpPr>
        <p:spPr>
          <a:xfrm>
            <a:off x="611188" y="981075"/>
            <a:ext cx="8389938" cy="511016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ЭКОНОМИЧЕСКИЕ ИТОГИ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Сожжено и разграблено:</a:t>
            </a:r>
            <a:br>
              <a:rPr sz="2400" b="1" u="sng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   1710 городов, </a:t>
            </a:r>
            <a:endParaRPr sz="24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   70 тыс. сел и деревень, </a:t>
            </a:r>
            <a:endParaRPr sz="24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   40 тыс. больниц, </a:t>
            </a:r>
            <a:endParaRPr sz="24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   43 тыс. библиотек, </a:t>
            </a:r>
            <a:endParaRPr sz="24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   427 музеев.</a:t>
            </a:r>
            <a:endParaRPr sz="24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Результат войны </a:t>
            </a:r>
            <a:r>
              <a:rPr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- слабость экономики СССР, </a:t>
            </a:r>
            <a:endParaRPr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разруха и нужда в послевоенные годы, </a:t>
            </a:r>
            <a:endParaRPr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 eaLnBrk="1" hangingPunct="1">
              <a:lnSpc>
                <a:spcPct val="115000"/>
              </a:lnSpc>
              <a:buClrTx/>
              <a:buSzTx/>
              <a:buFont typeface="Arial" panose="020B0604020202020204" pitchFamily="34" charset="0"/>
              <a:buNone/>
            </a:pPr>
            <a:r>
              <a:rPr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милитаризация экономики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ClrTx/>
              <a:buSzTx/>
              <a:buFont typeface="Arial" panose="020B0604020202020204" pitchFamily="34" charset="0"/>
            </a:pPr>
            <a:endParaRPr sz="2000" dirty="0"/>
          </a:p>
        </p:txBody>
      </p:sp>
      <p:sp>
        <p:nvSpPr>
          <p:cNvPr id="3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03" name="Прямоугольник 1"/>
          <p:cNvSpPr>
            <a:spLocks noChangeArrowheads="1"/>
          </p:cNvSpPr>
          <p:nvPr/>
        </p:nvSpPr>
        <p:spPr bwMode="auto">
          <a:xfrm>
            <a:off x="107950" y="769938"/>
            <a:ext cx="4572000" cy="6002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войны.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расходы и военные убытки составили 4 трлн долларов, что составило 60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70 % национального дохода воевавших государств. К концу войны огромное пространство от Сталинграда до Нормандии было разрушено. Однако восстановление разрушенных промышленности и жилья стали огромным рынком, который способствовал экономическому подъему в конце 40-х годов. Вторым фактором такого подъема стала гонка вооружений.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8243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0" y="981075"/>
            <a:ext cx="3881438" cy="233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38244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725" y="4149725"/>
            <a:ext cx="3265488" cy="23415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926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150" y="2565400"/>
            <a:ext cx="5545138" cy="1008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84213" y="1322388"/>
            <a:ext cx="7775575" cy="4294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lnSpc>
                <a:spcPct val="115000"/>
              </a:lnSpc>
              <a:buNone/>
            </a:pPr>
            <a:r>
              <a:rPr lang="ru-RU" altLang="ru-RU" sz="2400" b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СОЦИАЛЬНЫЕ ИТОГИ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None/>
            </a:pPr>
            <a:br>
              <a:rPr lang="ru-RU" altLang="ru-RU" sz="2800" b="1" u="sng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Calibri" panose="020F0502020204030204" pitchFamily="34" charset="0"/>
              </a:rPr>
            </a:br>
            <a:r>
              <a:rPr lang="ru-RU" altLang="ru-RU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1. Значительное сокращение взрослого трудоспособного населения, мужского населения. </a:t>
            </a:r>
            <a:endParaRPr lang="ru-RU" altLang="ru-RU"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2. Огромные людские потери </a:t>
            </a:r>
            <a:endParaRPr lang="ru-RU" altLang="ru-RU"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Понадобилось 10 лет, чтобы население СССР достигло довоенного уровня</a:t>
            </a:r>
            <a:endParaRPr lang="ru-RU" altLang="ru-RU"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buNone/>
            </a:pPr>
            <a:endParaRPr lang="ru-RU" altLang="ru-RU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92275" y="2708275"/>
            <a:ext cx="6215063" cy="37988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0825" y="692150"/>
            <a:ext cx="8569325" cy="1939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just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успешного осуществления первого удара полностью ликвидирована блокада Ленинграда и освобождена Ленинградская область. Были созданы благоприятные условия для освобождения Прибалтики и разгрома противника в Карелии.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2579" name="Прямоугольник 2"/>
          <p:cNvSpPr>
            <a:spLocks noChangeArrowheads="1"/>
          </p:cNvSpPr>
          <p:nvPr/>
        </p:nvSpPr>
        <p:spPr bwMode="auto">
          <a:xfrm>
            <a:off x="250825" y="630238"/>
            <a:ext cx="5937250" cy="6308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Мобилизация и потери</a:t>
            </a:r>
            <a:r>
              <a:rPr lang="ru-RU" alt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вооружённые силы было мобилизовано 110 млн человек.  Погибло до 65 млн чел., из них на фронтах – до 27 млн человек. СССР потерял более 8,9 млн военных и от 11 до 18 млн мирных жителей. Германия – около 5 млн  военных и около полутора миллионов мирных жителей. Китай – 3,8 млн военных и от 8 до 30 млн мирных жителей. Япония – почти 2 млн военных и 690 тыс. мирных жителей. Польша – 425 тыс. военных и 5,6 млн мирных жителей. Франция – 253 тыс. военных и 412 тыс. мирных жителей. Великобритания – более 286 тыс. военных и 96,7 тыс. мирных жителей. США – 405,4 тыс. военных и 3 тыс. мирных жителей.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0291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9025" y="3284538"/>
            <a:ext cx="2943225" cy="19510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0292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075" y="765175"/>
            <a:ext cx="2955925" cy="19605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7699" name="Прямоугольник 1"/>
          <p:cNvSpPr>
            <a:spLocks noChangeArrowheads="1"/>
          </p:cNvSpPr>
          <p:nvPr/>
        </p:nvSpPr>
        <p:spPr bwMode="auto">
          <a:xfrm>
            <a:off x="250825" y="642938"/>
            <a:ext cx="4392613" cy="5324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Научно-технические достижения.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дала сильный импульс развитию науки и техники. Радиолокация, реактивная авиация, баллистические ракеты, антибиотики, электронно-вычислительные машины и многие другие изобретения и открытия были сделаны или вошли в широкое употребление во время войны. К военному времени относится начало овладения атомной энергией, благодаря которой ХХ в. часто называют атомным веком. Именно тогда были заложены основы научно-технической революции, которая преобразила и продолжает преображать послевоенный мир.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1315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0" y="3573463"/>
            <a:ext cx="3930650" cy="27955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1316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88" y="1125538"/>
            <a:ext cx="2657475" cy="1724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9987" name="Прямоугольник 4"/>
          <p:cNvSpPr>
            <a:spLocks noChangeArrowheads="1"/>
          </p:cNvSpPr>
          <p:nvPr/>
        </p:nvSpPr>
        <p:spPr bwMode="auto">
          <a:xfrm>
            <a:off x="250825" y="908050"/>
            <a:ext cx="8642350" cy="23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два символа победы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 Т-34 и реактивный миномет «Катюша». 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дизеля В-2 для Т-34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Челпан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разработчик ракеты для «Катюши»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Лангемак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расстреляны в 1938 году. После смерти Сталина посмертно реабилитированы.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2339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3500438"/>
            <a:ext cx="1622425" cy="24463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2340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63" y="3668713"/>
            <a:ext cx="1852612" cy="2520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50825" y="476250"/>
            <a:ext cx="8424863" cy="54737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3363" name="Picture 4" descr="F:\проверка\егоров и кантария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Текст 2"/>
          <p:cNvSpPr>
            <a:spLocks noGrp="1"/>
          </p:cNvSpPr>
          <p:nvPr>
            <p:ph type="body" sz="half" idx="1"/>
          </p:nvPr>
        </p:nvSpPr>
        <p:spPr>
          <a:xfrm>
            <a:off x="1042988" y="1196975"/>
            <a:ext cx="7848600" cy="467995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 algn="ctr" eaLnBrk="1" hangingPunct="1">
              <a:buClrTx/>
              <a:buSzTx/>
              <a:buFont typeface="Arial" panose="020B0604020202020204" pitchFamily="34" charset="0"/>
              <a:buNone/>
            </a:pP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ClrTx/>
              <a:buSzTx/>
              <a:buFont typeface="Arial" panose="020B0604020202020204" pitchFamily="34" charset="0"/>
              <a:buNone/>
            </a:pP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Источниками победы были, прежде всего: 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героизм, мужество и вера в Победу многонационального народа  СССР, полководческий талант  и успехи Красной армии.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ClrTx/>
              <a:buSzTx/>
              <a:buFont typeface="Arial" panose="020B0604020202020204" pitchFamily="34" charset="0"/>
            </a:pPr>
            <a:endParaRPr sz="4400" dirty="0"/>
          </a:p>
        </p:txBody>
      </p:sp>
      <p:sp>
        <p:nvSpPr>
          <p:cNvPr id="3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07375" cy="5256213"/>
          </a:xfrm>
          <a:solidFill>
            <a:schemeClr val="bg1"/>
          </a:solidFill>
          <a:ln w="38100"/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5411" name="Picture 4" descr="F:\проверка\166901_original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8050"/>
            <a:ext cx="9144000" cy="5949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6434" name="Прямоугольник 1"/>
          <p:cNvSpPr/>
          <p:nvPr/>
        </p:nvSpPr>
        <p:spPr>
          <a:xfrm>
            <a:off x="457200" y="2057400"/>
            <a:ext cx="7467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</a:rPr>
              <a:t> 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  <p:sp>
        <p:nvSpPr>
          <p:cNvPr id="9" name="Rectangle 13"/>
          <p:cNvSpPr txBox="1">
            <a:spLocks noChangeArrowheads="1"/>
          </p:cNvSpPr>
          <p:nvPr/>
        </p:nvSpPr>
        <p:spPr>
          <a:xfrm>
            <a:off x="457200" y="765175"/>
            <a:ext cx="8229600" cy="53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>
            <a:flatTx/>
          </a:bodyPr>
          <a:p>
            <a:pPr algn="ctr">
              <a:buNone/>
            </a:pP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Победы: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6436" name="Содержимое 10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ru-RU" altLang="ru-RU" dirty="0"/>
          </a:p>
        </p:txBody>
      </p:sp>
      <p:sp>
        <p:nvSpPr>
          <p:cNvPr id="12" name="Текст 11"/>
          <p:cNvSpPr txBox="1"/>
          <p:nvPr/>
        </p:nvSpPr>
        <p:spPr bwMode="auto">
          <a:xfrm>
            <a:off x="457200" y="1676400"/>
            <a:ext cx="8153400" cy="495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 и сплоченность народа.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Окрепшая в войне сила Красной Армии, выросшее военное искусство полководцев.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Единство фронта и тыла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Чувство патриотизма, сплочение всех национальностей.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Героическая борьба партизанских соединений и подполья.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Жестко централизованная экономика СССР.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антигитлеровской коалиции, открытие второго фронта.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0" y="192088"/>
            <a:ext cx="9144000" cy="461963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sz="2400" dirty="0">
                <a:solidFill>
                  <a:srgbClr val="227A8F"/>
                </a:solidFill>
                <a:latin typeface="Arial Black" panose="020B0A04020102020204" pitchFamily="34" charset="0"/>
              </a:rPr>
              <a:t> 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Второй мировой войны глазами граждан разных стран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3313" y="142875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kern="1200" cap="none" spc="0" normalizeH="0" baseline="0" noProof="0" dirty="0">
              <a:solidFill>
                <a:prstClr val="black"/>
              </a:solidFill>
              <a:latin typeface="Lucida Sans Unicode" panose="020B060203050402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75" y="1285875"/>
            <a:ext cx="1712913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Южная Корея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61" name="Прямоугольник 5"/>
          <p:cNvSpPr/>
          <p:nvPr/>
        </p:nvSpPr>
        <p:spPr>
          <a:xfrm>
            <a:off x="214313" y="1143000"/>
            <a:ext cx="2071687" cy="2062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Разгром стран оси, создание двухполярной системы международных отношений. Холодная война. Создание ООН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357438" y="1751013"/>
            <a:ext cx="1714500" cy="1508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Многие страны, такие как Корея, Израиль и другие обрели независимость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5" y="1214438"/>
            <a:ext cx="1214438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Греция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66" name="Прямоугольник 11"/>
          <p:cNvSpPr/>
          <p:nvPr/>
        </p:nvSpPr>
        <p:spPr>
          <a:xfrm>
            <a:off x="4500563" y="1571625"/>
            <a:ext cx="200025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Крах Германии. Раздел мира на три зоны влияния: СССР, Великобритании и США. Начало холодной войны.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6572250" y="857250"/>
            <a:ext cx="2071688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68" name="Прямоугольник 13"/>
          <p:cNvSpPr/>
          <p:nvPr/>
        </p:nvSpPr>
        <p:spPr>
          <a:xfrm>
            <a:off x="6643688" y="1285875"/>
            <a:ext cx="1928812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Раскол Германии,    предпосылки для формирования Европейского союза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7072313" y="2714625"/>
            <a:ext cx="1357313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Болгария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70" name="Прямоугольник 15"/>
          <p:cNvSpPr/>
          <p:nvPr/>
        </p:nvSpPr>
        <p:spPr>
          <a:xfrm>
            <a:off x="6786563" y="3143250"/>
            <a:ext cx="2143125" cy="280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Создано еврейское государство, Иерусалим отнят у арабов. Влияние в мире поделено между двумя державами. Разработано и использовано самое смертоносное оружие в истории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571500" y="3741738"/>
            <a:ext cx="1500188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72" name="Прямоугольник 17"/>
          <p:cNvSpPr/>
          <p:nvPr/>
        </p:nvSpPr>
        <p:spPr>
          <a:xfrm rot="-10800000" flipV="1">
            <a:off x="285750" y="4095750"/>
            <a:ext cx="2143125" cy="1814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Результатом стало установление мира в Европе, разгром нацистов. В Азии - ядерный удар по Японии и падение империи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86063" y="3429000"/>
            <a:ext cx="1357313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74" name="Прямоугольник 19"/>
          <p:cNvSpPr/>
          <p:nvPr/>
        </p:nvSpPr>
        <p:spPr>
          <a:xfrm rot="-10800000" flipV="1">
            <a:off x="2500313" y="3806825"/>
            <a:ext cx="2214562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Холодная война, экономический подъем Западной Европы, новые границы стран, например, Польши. Некоторые страны исчезли (на время), такие как страны Балтии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0800000" flipH="1" flipV="1">
            <a:off x="4997450" y="3619500"/>
            <a:ext cx="1003300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7476" name="Прямоугольник 21"/>
          <p:cNvSpPr/>
          <p:nvPr/>
        </p:nvSpPr>
        <p:spPr>
          <a:xfrm>
            <a:off x="4714875" y="4071938"/>
            <a:ext cx="2000250" cy="2554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Японии сменился политический режим. Германия распалась на две части. США начали контролировать весь западный мир. Холодная война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50" y="785813"/>
            <a:ext cx="1571625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Белоруссия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4220647" flipH="1">
            <a:off x="2526506" y="427831"/>
            <a:ext cx="225425" cy="1049338"/>
          </a:xfrm>
          <a:prstGeom prst="downArrow">
            <a:avLst>
              <a:gd name="adj1" fmla="val 50000"/>
              <a:gd name="adj2" fmla="val 84809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Стрелка вниз 24"/>
          <p:cNvSpPr/>
          <p:nvPr/>
        </p:nvSpPr>
        <p:spPr>
          <a:xfrm flipH="1">
            <a:off x="4429125" y="3429000"/>
            <a:ext cx="214313" cy="9779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Стрелка вниз 25"/>
          <p:cNvSpPr/>
          <p:nvPr/>
        </p:nvSpPr>
        <p:spPr>
          <a:xfrm rot="20055203">
            <a:off x="6138863" y="766763"/>
            <a:ext cx="158750" cy="97948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2051050" y="260350"/>
            <a:ext cx="5473700" cy="1508125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ООН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sz="3200" dirty="0">
              <a:solidFill>
                <a:srgbClr val="227A8F"/>
              </a:solidFill>
              <a:latin typeface="Arial Black" panose="020B0A04020102020204" pitchFamily="34" charset="0"/>
            </a:endParaRPr>
          </a:p>
          <a:p>
            <a:pPr algn="ctr">
              <a:buNone/>
            </a:pPr>
            <a:endParaRPr sz="3200" dirty="0">
              <a:solidFill>
                <a:srgbClr val="227A8F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116013" y="822325"/>
            <a:ext cx="7343775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24 октября 1945 год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День организации Объединенных Наций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8484" name="TextBox 3"/>
          <p:cNvSpPr txBox="1"/>
          <p:nvPr/>
        </p:nvSpPr>
        <p:spPr>
          <a:xfrm>
            <a:off x="179388" y="1196975"/>
            <a:ext cx="4105275" cy="4278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Генеральный секретарь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    избирается на 5 лет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Секретариат  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обеспечивает работу ООН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Генеральная Ассамблея ООН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1 страна – один голос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Сессии: сентябрь – декабрь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Специализированные учреждения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Юнеско ВОЗ ФАО МОТ МАГАТЭ ВТО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Программы и фонды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ЮНИСЕФ – Детский фонд ООН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ЮНКТАД – Конференция ООН по торговле и развитию и др.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48485" name="TextBox 4"/>
          <p:cNvSpPr txBox="1"/>
          <p:nvPr/>
        </p:nvSpPr>
        <p:spPr>
          <a:xfrm>
            <a:off x="3924300" y="1196975"/>
            <a:ext cx="5219700" cy="57546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Совет Безопасности  (15 стран):мир и безопасность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 Ввод санкций, военные операции, ввод                                           миротворческих сил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 </a:t>
            </a:r>
            <a:r>
              <a:rPr lang="ru-RU" altLang="ru-RU" sz="1600" b="1" i="1" u="sng" dirty="0">
                <a:latin typeface="Times New Roman" panose="02020603050405020304" pitchFamily="18" charset="0"/>
                <a:ea typeface="Arial Unicode MS" pitchFamily="34" charset="-128"/>
              </a:rPr>
              <a:t>Постоянные члены ООН </a:t>
            </a:r>
            <a:endParaRPr lang="ru-RU" altLang="ru-RU" sz="1600" b="1" i="1" u="sng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algn="ctr"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  Россия, США, Франция, Германия, Китай                                право вето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  </a:t>
            </a:r>
            <a:r>
              <a:rPr lang="ru-RU" altLang="ru-RU" sz="1600" b="1" i="1" u="sng" dirty="0">
                <a:latin typeface="Times New Roman" panose="02020603050405020304" pitchFamily="18" charset="0"/>
                <a:ea typeface="Arial Unicode MS" pitchFamily="34" charset="-128"/>
              </a:rPr>
              <a:t>Временные члены</a:t>
            </a:r>
            <a:r>
              <a:rPr lang="ru-RU" altLang="ru-RU" sz="1600" b="1" i="1" dirty="0">
                <a:latin typeface="Times New Roman" panose="02020603050405020304" pitchFamily="18" charset="0"/>
                <a:ea typeface="Arial Unicode MS" pitchFamily="34" charset="-128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избираются на 2 года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Международный суд ООН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Цель - разрешение международных споров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Экономический и социальный совет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Цель – координация сотрудничества внутри ООН по вопросам экономики и социальной политики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r>
              <a:rPr lang="ru-RU" altLang="ru-RU" sz="1600" b="1" dirty="0">
                <a:latin typeface="Times New Roman" panose="02020603050405020304" pitchFamily="18" charset="0"/>
                <a:ea typeface="Arial Unicode MS" pitchFamily="34" charset="-128"/>
              </a:rPr>
              <a:t>Оказание гуманитарной помощи</a:t>
            </a: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b="1" dirty="0">
              <a:latin typeface="Times New Roman" panose="02020603050405020304" pitchFamily="18" charset="0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dirty="0">
              <a:solidFill>
                <a:srgbClr val="227A8F"/>
              </a:solidFill>
              <a:latin typeface="Arial Unicode MS" pitchFamily="34" charset="-128"/>
              <a:ea typeface="Arial Unicode MS" pitchFamily="34" charset="-128"/>
            </a:endParaRPr>
          </a:p>
          <a:p>
            <a:pPr eaLnBrk="1" hangingPunct="1">
              <a:buNone/>
            </a:pPr>
            <a:endParaRPr lang="ru-RU" altLang="ru-RU" sz="1600" dirty="0">
              <a:solidFill>
                <a:srgbClr val="227A8F"/>
              </a:solidFill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2275" y="6021388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kern="1200" cap="none" spc="0" normalizeH="0" baseline="0" noProof="0" dirty="0">
              <a:solidFill>
                <a:prstClr val="black"/>
              </a:solidFill>
              <a:latin typeface="Lucida Sans Unicode" panose="020B0602030504020204"/>
              <a:ea typeface="+mn-ea"/>
              <a:cs typeface="+mn-cs"/>
            </a:endParaRPr>
          </a:p>
        </p:txBody>
      </p:sp>
      <p:graphicFrame>
        <p:nvGraphicFramePr>
          <p:cNvPr id="148487" name="Таблица 148486"/>
          <p:cNvGraphicFramePr/>
          <p:nvPr/>
        </p:nvGraphicFramePr>
        <p:xfrm>
          <a:off x="0" y="5661025"/>
          <a:ext cx="9144000" cy="1198563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11985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b="1" dirty="0">
                          <a:solidFill>
                            <a:srgbClr val="252525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ЦЕЛЬ – поддержание и укрепление международного мира и безопасности, </a:t>
                      </a:r>
                      <a:r>
                        <a:rPr b="1" dirty="0">
                          <a:solidFill>
                            <a:srgbClr val="252525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развития сотрудничества между государствами.</a:t>
                      </a:r>
                      <a:endParaRPr b="1" dirty="0">
                        <a:solidFill>
                          <a:srgbClr val="252525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b="1" dirty="0">
                          <a:solidFill>
                            <a:srgbClr val="252525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                                                        Всего 193 государства</a:t>
                      </a:r>
                      <a:endParaRPr lang="ru-RU" altLang="en-US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9506" name="Прямоугольник 1"/>
          <p:cNvSpPr/>
          <p:nvPr/>
        </p:nvSpPr>
        <p:spPr>
          <a:xfrm>
            <a:off x="0" y="18891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 – историческое значение победы СССР 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и Второй мировой войне 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9507" name="Прямоугольник 2"/>
          <p:cNvSpPr/>
          <p:nvPr/>
        </p:nvSpPr>
        <p:spPr>
          <a:xfrm>
            <a:off x="395288" y="908050"/>
            <a:ext cx="2808287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Красная Армия уничтожила международные силы фашизма и реакции.</a:t>
            </a: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49508" name="Прямоугольник 3"/>
          <p:cNvSpPr/>
          <p:nvPr/>
        </p:nvSpPr>
        <p:spPr>
          <a:xfrm>
            <a:off x="3132138" y="836613"/>
            <a:ext cx="2879725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СССР внес решающий вклад в избавление мира от угрозы фашистского порабощения</a:t>
            </a: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5445125"/>
            <a:ext cx="8675688" cy="1354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 panose="020B0602030504020204"/>
                <a:ea typeface="+mn-ea"/>
                <a:cs typeface="+mn-cs"/>
              </a:rPr>
              <a:t>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A1F2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 советско-германском фронте Красная армия и Военно-морской флот разгромили главные силы вермахта – 607дивизий (в Северной Америке, Италии и Западной Европе воевали 176 германских дивизий). Советские войска уничтожили 72%  живой силы противника,                до 75% его танков и штурмовых орудий, свыше 75% авиации, 74%     артиллерийских орудий.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DA1F28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9510" name="Прямоугольник 5"/>
          <p:cNvSpPr/>
          <p:nvPr/>
        </p:nvSpPr>
        <p:spPr>
          <a:xfrm>
            <a:off x="6084888" y="908050"/>
            <a:ext cx="2808287" cy="2062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Разгромив основные силы фашистского блока, советский народ не только отстоял свою свободу и суверенитет государства, но и принес освобождение сотням миллионов людей Европы и Азии.</a:t>
            </a: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49511" name="Прямоугольник 6"/>
          <p:cNvSpPr/>
          <p:nvPr/>
        </p:nvSpPr>
        <p:spPr>
          <a:xfrm>
            <a:off x="611188" y="3789363"/>
            <a:ext cx="2447925" cy="1322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Победа в Великой Отечественной войне оказала определяющее воздействие на мировое развитие</a:t>
            </a:r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79388" y="5040313"/>
            <a:ext cx="7056438" cy="368300"/>
          </a:xfrm>
          <a:prstGeom prst="rect">
            <a:avLst/>
          </a:prstGeom>
        </p:spPr>
        <p:txBody>
          <a:bodyPr>
            <a:spAutoFit/>
          </a:bodyPr>
          <a:p>
            <a:pPr>
              <a:buNone/>
            </a:pPr>
            <a:r>
              <a:rPr dirty="0">
                <a:solidFill>
                  <a:srgbClr val="000000"/>
                </a:solidFill>
                <a:latin typeface="Lucida Sans Unicode" panose="020B0602030504020204" pitchFamily="34" charset="0"/>
              </a:rPr>
              <a:t>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 величайшая заслуга перед человечеством!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9513" name="Прямоугольник 8"/>
          <p:cNvSpPr/>
          <p:nvPr/>
        </p:nvSpPr>
        <p:spPr>
          <a:xfrm>
            <a:off x="3203575" y="2997200"/>
            <a:ext cx="2736850" cy="1846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Повысился престиж и морально-политический авторитет Советского Союза, возросло его международное влияние, окрепли международные связи нашего государства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t>.</a:t>
            </a: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pic>
        <p:nvPicPr>
          <p:cNvPr id="149514" name="Picture 2" descr="C:\Users\PC\Desktop\20080922_kukryniksy_destroy_enemy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1916113"/>
            <a:ext cx="2089150" cy="185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515" name="Picture 3" descr="C:\Users\PC\Desktop\1304839770_golovanov-l.f.-krasnoj-armii-sl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488" y="2924175"/>
            <a:ext cx="1871662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516" name="Picture 4" descr="C:\Users\PC\Desktop\9-May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38" y="1989138"/>
            <a:ext cx="3048000" cy="996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4413250" y="3933825"/>
            <a:ext cx="4606925" cy="23415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9" y="620688"/>
            <a:ext cx="2480355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Второй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104144"/>
            <a:ext cx="6753067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Днепровско</a:t>
            </a: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-Карпатская операция (февраль-март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61" name="Прямоугольник 3"/>
          <p:cNvSpPr/>
          <p:nvPr/>
        </p:nvSpPr>
        <p:spPr>
          <a:xfrm>
            <a:off x="323850" y="1565275"/>
            <a:ext cx="8712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освобождение Правобережной Украины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625" y="2027238"/>
            <a:ext cx="9023350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была уничтожена группировка немцев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дивизий) в районе Корсунь-Шевченковский.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самый разгар весенней распутицы было развернуто широкомасштабное наступление. 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1625" y="3597275"/>
            <a:ext cx="3932238" cy="2678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столь неожиданно для немцев, что они, спасаясь бегством, бросали технику и вооружение из-за непроходимости дорог, и отступили за р. Буг и Днестр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0530" name="Rectangle 3"/>
          <p:cNvSpPr>
            <a:spLocks noGrp="1"/>
          </p:cNvSpPr>
          <p:nvPr>
            <p:ph type="body" sz="half" idx="2"/>
          </p:nvPr>
        </p:nvSpPr>
        <p:spPr>
          <a:ln/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“Не было в мире такой силы, которая могла сломить и сокрушить германскую армию и нанести ей такие колоссальные потери, как это сделали русские, Советская Армия”.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У.Черчилль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премьер-министр Англии.</a:t>
            </a:r>
            <a:endParaRPr lang="ru-RU" alt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0531" name="Rectangle 13"/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DDDDDD">
                  <a:alpha val="100000"/>
                </a:srgbClr>
              </a:gs>
              <a:gs pos="100000">
                <a:schemeClr val="bg1">
                  <a:alpha val="100000"/>
                </a:schemeClr>
              </a:gs>
            </a:gsLst>
            <a:lin ang="5400000" scaled="1"/>
            <a:tileRect/>
          </a:gradFill>
          <a:ln/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vert="horz" wrap="square" lIns="91440" tIns="45720" rIns="91440" bIns="45720" anchor="ctr" anchorCtr="0">
            <a:flatTx/>
          </a:bodyPr>
          <a:p>
            <a:pPr eaLnBrk="1" hangingPunct="1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1941-1945гг.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0532" name="Рисунок 3" descr="lent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304800"/>
            <a:ext cx="1905000" cy="1066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45" name="Текст 11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953000"/>
          </a:xfr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>
            <a:solidFill>
              <a:srgbClr val="2F2F98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altLang="ru-RU" sz="36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648" y="1772816"/>
            <a:ext cx="3188581" cy="4241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Прямоугольник 1"/>
          <p:cNvSpPr/>
          <p:nvPr/>
        </p:nvSpPr>
        <p:spPr>
          <a:xfrm>
            <a:off x="446088" y="846138"/>
            <a:ext cx="8302625" cy="5065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altLang="ru-RU" b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РЕЧИ И. В. СТАЛИНА НА ПРИЁМЕ В ЧЕСТЬ КОМАНДИРОВ КРАСНОЙ АРМИИ. 24 МАЯ 1945 г.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нашего правительства было немало ошибок, были у нас моменты отчаянного положения в 1941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1942 годах, когда наша армия отступала, покидала родные нам сёла и города... потому что не было другого выхода. Иной народ мог бы сказать правду правительству: «Вы не оправдали наших ожиданий, уходите прочь, мы поставим другое правительство, которое заключит мир с Германией и обеспечит нам покой». Но русский народ не пошёл на это, ибо он верил в правильность политики своего правительства и пошёл на жертвы, чтобы обеспечить разгром Германии. И это доверие русского народа Советскому правительству оказалось той решающей силой, которая обеспечила историческую победу над врагом человечества 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фашизмом. Спасибо ему, русскому народу, за доверие!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Историки продолжают дискутировать по вопросу об источниках победы СССР в Великой Отечественной войне. Какие аргументы в этом споре даёт речь Сталина, произнесённая 24 мая 1945 г.?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7"/>
          <p:cNvSpPr txBox="1"/>
          <p:nvPr/>
        </p:nvSpPr>
        <p:spPr bwMode="auto">
          <a:xfrm>
            <a:off x="115888" y="128588"/>
            <a:ext cx="878522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–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документом, стр. 66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2578" name="Picture 3" descr="F:\78131716d6d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-1587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оберт Рождественский - Помните! Через века, через года,  помните!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25" y="58801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>
          <a:xfrm>
            <a:off x="107950" y="4575175"/>
            <a:ext cx="9036050" cy="720725"/>
          </a:xfrm>
        </p:spPr>
        <p:txBody>
          <a:bodyPr vert="horz" wrap="square" lIns="91440" tIns="45720" rIns="91440" bIns="45720" numCol="1" anchor="t" anchorCtr="0" compatLnSpc="1"/>
          <a:p>
            <a:pPr marL="0" indent="0" eaLnBrk="1" hangingPunct="1">
              <a:buClrTx/>
              <a:buSzTx/>
              <a:buFont typeface="Arial" panose="020B0604020202020204" pitchFamily="34" charset="0"/>
              <a:buNone/>
            </a:pPr>
            <a:r>
              <a:rPr sz="3000" b="1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Имя твое неизвестно, подвиг твой бессмертен...»</a:t>
            </a:r>
            <a:endParaRPr sz="3000" b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ClrTx/>
              <a:buSzTx/>
              <a:buFont typeface="Arial" panose="020B0604020202020204" pitchFamily="34" charset="0"/>
            </a:pP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611188" y="1052513"/>
            <a:ext cx="8135938" cy="2952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Союз и его Вооружённые Силы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внесли решающий вклад в разгром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главных сил Германии, Японии и их союзников.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многонационального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народа в самой кровавой и жестокой войне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истории человечества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наиболее выдающимся событием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нашей страны в XX в.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Подвиг победителей никогда не будет забыт.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2195513" y="115888"/>
            <a:ext cx="467995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solidFill>
                  <a:srgbClr val="1F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sz="3200" b="1" dirty="0">
              <a:solidFill>
                <a:srgbClr val="1F1E1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04" name="Picture 3" descr="F:\4.02\1304759867_c0d670a559f39376f3b3fcb3561b333b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7800" y="4221163"/>
            <a:ext cx="3924300" cy="29543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/>
          <a:srcRect t="2649"/>
          <a:stretch>
            <a:fillRect/>
          </a:stretch>
        </p:blipFill>
        <p:spPr bwMode="auto">
          <a:xfrm>
            <a:off x="1403350" y="2133600"/>
            <a:ext cx="6192838" cy="41751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188" y="692150"/>
            <a:ext cx="8137525" cy="120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Правобережная Украина была освобождена от врага. Советские войска вступили на территорию Молдавии, а 26 марта вышли на границу с Румынией.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323529" y="739364"/>
            <a:ext cx="247910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Третий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237493"/>
            <a:ext cx="5751318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Одесская операция  (26 марта-16 апреля 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760538"/>
            <a:ext cx="3529013" cy="4894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разгром приморской группировки противника между реками Южный Буг и Днестр, освобождение северо-западного побережья Черного моря, включая город-порт Одессу и выход к линии государственной границы СССР с Румынией.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44925" y="2349500"/>
            <a:ext cx="5089525" cy="35401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2"/>
          <p:cNvSpPr txBox="1"/>
          <p:nvPr/>
        </p:nvSpPr>
        <p:spPr>
          <a:xfrm>
            <a:off x="4788023" y="836711"/>
            <a:ext cx="312040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Крымская операция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апреля – 12 мая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1" name="Прямоугольник 3"/>
          <p:cNvSpPr/>
          <p:nvPr/>
        </p:nvSpPr>
        <p:spPr>
          <a:xfrm>
            <a:off x="192088" y="1385888"/>
            <a:ext cx="8713787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освобождение Крыма.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38288" y="3335338"/>
            <a:ext cx="6499225" cy="30638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7000" y="1835150"/>
            <a:ext cx="8947150" cy="120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операция завершилась полным разгромом 17-й немецкой армии, только безвозвратные потери которой в ходе боев составили от 120 тысяч человек (из них 61580 пленными).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63713" y="2565400"/>
            <a:ext cx="5446713" cy="40846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4213" y="908050"/>
            <a:ext cx="8134350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была снята угроза южному крылу советского-германского фронта, а также возвращена главная военно-морская база Черноморского флота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Севастополь (9 мая 1944 г.)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 rot="10800000" flipV="1">
            <a:off x="663189" y="906832"/>
            <a:ext cx="2468651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Четвертый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7919" y="1091498"/>
            <a:ext cx="455496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Выборгско</a:t>
            </a: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-Петрозаводская операция 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(10 июня – 9 августа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0" name="Прямоугольник 3"/>
          <p:cNvSpPr/>
          <p:nvPr/>
        </p:nvSpPr>
        <p:spPr>
          <a:xfrm>
            <a:off x="125413" y="2090738"/>
            <a:ext cx="57912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поддержать высадку англо-американского десанта союзников через Ла-Манш. 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950" y="3500438"/>
            <a:ext cx="5903913" cy="23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Задействовано 450 тыс. советских войск.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прорвана «линия Маннергейма», освобождены города Выборг, Петрозаводск и большая часть Карело-Финской ССР. Поражение заставило правительство Финляндии выйти из войны. 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43613" y="2420938"/>
            <a:ext cx="2822575" cy="41830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95288" y="981075"/>
            <a:ext cx="8291513" cy="5145088"/>
          </a:xfrm>
        </p:spPr>
        <p:txBody>
          <a:bodyPr vert="horz" wrap="square" lIns="91440" tIns="45720" rIns="91440" bIns="45720" numCol="1" anchor="t" anchorCtr="0" compatLnSpc="1"/>
          <a:p>
            <a:pPr marL="0" indent="0" algn="ctr" eaLnBrk="1" hangingPunct="1">
              <a:buNone/>
            </a:pP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освобождения территории СССР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ударов». 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Европе. 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Потсдамская конференция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Разгром милитаристской Японии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AutoNum type="arabicPeriod"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Отечественной и Второй мировой войны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Прямоугольник 6"/>
          <p:cNvSpPr/>
          <p:nvPr/>
        </p:nvSpPr>
        <p:spPr>
          <a:xfrm>
            <a:off x="323850" y="1052513"/>
            <a:ext cx="4572000" cy="4524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>
              <a:buNone/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file"/>
              </a:rPr>
              <a:t>Нормандская операция, или операция «Оверлорд»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стратегическая операция союзников по высадке войск в Нормандии (Франция), начавшаяся рано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6 июня 1944 года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закончившаяся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августа 1944 года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после чего союзники пересекли реку Сену, освободили Париж и продолжили наступление к французско-германской границе.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1047750"/>
            <a:ext cx="3748088" cy="287337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4221163"/>
            <a:ext cx="2878138" cy="219392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539552" y="611804"/>
            <a:ext cx="212891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Пятый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089290"/>
            <a:ext cx="6192529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Операция «Багратион» (23 июня -29 августа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1550988"/>
            <a:ext cx="8789988" cy="830263"/>
          </a:xfrm>
          <a:prstGeom prst="rect">
            <a:avLst/>
          </a:prstGeom>
        </p:spPr>
        <p:txBody>
          <a:bodyPr>
            <a:spAutoFit/>
          </a:bodyPr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освобождение Белоруссии. Одна из крупнейших военных операций за всю историю человечества</a:t>
            </a:r>
            <a:r>
              <a:rPr sz="2400" b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rgbClr val="00206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2708275"/>
            <a:ext cx="6210300" cy="2678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советской стороны в операции участвовало 1 млн 200 тыс. человек (без учёта тыловых частей).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немецкой стороны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составе группы армий «Центр»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850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 тыс. человек (включая примерно 400 тыс. в тыловых частях). 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16688" y="2433638"/>
            <a:ext cx="2087563" cy="30765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1" name="Прямоугольник 6"/>
          <p:cNvSpPr/>
          <p:nvPr/>
        </p:nvSpPr>
        <p:spPr>
          <a:xfrm>
            <a:off x="4787900" y="5534025"/>
            <a:ext cx="447357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Антонов, 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Генерального штаба РККА, ведущий разработчик плана операции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2"/>
          <p:cNvSpPr txBox="1">
            <a:spLocks noChangeArrowheads="1"/>
          </p:cNvSpPr>
          <p:nvPr/>
        </p:nvSpPr>
        <p:spPr>
          <a:xfrm rot="10800000" flipV="1">
            <a:off x="250825" y="873125"/>
            <a:ext cx="4608513" cy="719138"/>
          </a:xfrm>
          <a:prstGeom prst="rect">
            <a:avLst/>
          </a:prstGeom>
        </p:spPr>
        <p:txBody>
          <a:bodyPr/>
          <a:p>
            <a:pPr algn="ctr" eaLnBrk="1" hangingPunct="1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«Багратион»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9750" y="1733550"/>
            <a:ext cx="4537075" cy="48990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51500" y="836613"/>
            <a:ext cx="3313113" cy="30464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Крупномасштабная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наступательная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Великой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войны,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проводившаяся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июня - 29 августа 1944 года. </a:t>
            </a:r>
            <a:endParaRPr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5313" y="3954463"/>
            <a:ext cx="3289300" cy="2678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удар был  нанесен на центральном  направлении, где из-за  обилия озер и болот противник не ожидал  наступления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3850" y="549275"/>
            <a:ext cx="3887788" cy="25781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617913"/>
            <a:ext cx="3254375" cy="20843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950" y="3321050"/>
            <a:ext cx="5256213" cy="2678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освобождены Белорусская ССР, большая часть Литовской ССР и значительная часть Польши. Советские войска форсировали Неман, вышли к Висле и непосредственно к границам Германии - Восточной Пруссии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7875" y="555625"/>
            <a:ext cx="4581525" cy="23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Восточнее Минска окружены и уничтожены 30 дивизий противника. Практически полностью разгромлена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германская группа армий «Центр»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395536" y="836712"/>
            <a:ext cx="24244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Шестой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692696"/>
            <a:ext cx="559923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Львовско-</a:t>
            </a:r>
            <a:r>
              <a:rPr kumimoji="0" lang="ru-RU" sz="20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Сандомировская</a:t>
            </a: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операция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(13 июля – 29 августа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0" name="Прямоугольник 3"/>
          <p:cNvSpPr/>
          <p:nvPr/>
        </p:nvSpPr>
        <p:spPr>
          <a:xfrm>
            <a:off x="123825" y="1341438"/>
            <a:ext cx="879157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освобождение Западной Украины и занятие Юго-Восточной Польши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913" y="2224088"/>
            <a:ext cx="4330700" cy="29924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87900" y="2492375"/>
            <a:ext cx="4162425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освобождена Западная Украина, форсирована Висла и создан мощный плацдарм западнее города Сандомир.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3825" y="5373688"/>
            <a:ext cx="9201150" cy="120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дивизии германских войск (включая дивизию украинских коллаборационистов СС «Галичина») потеряли от 50 до 70 процентов состава, а 8 дивизий были полностью уничтожены</a:t>
            </a:r>
            <a:r>
              <a:rPr sz="2400" b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b="1" dirty="0">
              <a:solidFill>
                <a:srgbClr val="00206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944181" y="764704"/>
            <a:ext cx="1755611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Седьмой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764704"/>
            <a:ext cx="466313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Ясско-Кишиневская  операция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 – 29 августа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1793875"/>
            <a:ext cx="2713038" cy="4156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 крупной немецко-румынской группировки, прикрывавшей балканское направление, освобождение Молдавии  и вывода Румынии из войны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171825" y="1989138"/>
            <a:ext cx="5938838" cy="45021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3568" y="957888"/>
            <a:ext cx="2705906" cy="2016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154488" y="981075"/>
            <a:ext cx="4989513" cy="1938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освобождена Молдавская ССР. Затем, уже в рамках Румынской операции, была оказана поддержка антифашистскому восстанию в Румынии 23 августа. 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500" y="3141663"/>
            <a:ext cx="9017000" cy="3292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советских дивизии остались уничтожать окруженную кишиневскую группировку противника, а 50 дивизий - в основном 3-го Украинского фронта - перешли границу Румынии, заняли порт Констанца, Плоешти и ряд других городов и освободили значительные румынские территории.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Происшедшее вывело из строя союзниц Германии - Румынию и Болгарию и открыло для Советских войск путь на Венгрию и Балканы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611561" y="836712"/>
            <a:ext cx="272911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Восьмой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548680"/>
            <a:ext cx="466313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Прибалтийская  операция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(14 сентября – 24 ноября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772" name="Прямоугольник 3"/>
          <p:cNvSpPr/>
          <p:nvPr/>
        </p:nvSpPr>
        <p:spPr>
          <a:xfrm>
            <a:off x="96838" y="1446213"/>
            <a:ext cx="5483225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освобождение от немецких войск Эстонии, Латвии и Литвы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8" y="2413000"/>
            <a:ext cx="4572000" cy="1200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длилась 71 день, ширина фронта достигала 1000 км, а глубина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км.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70500" y="1341438"/>
            <a:ext cx="3605213" cy="52133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8438" y="3789363"/>
            <a:ext cx="4949825" cy="23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Прибалтийской операции были разгромлены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дивизий группы армий «Север» и 3 дивизии уничтожены полностью. Оставшиеся дивизии заблокированы в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Курляндии.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182043" y="697480"/>
            <a:ext cx="3190466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Девятый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3768" y="548680"/>
            <a:ext cx="472132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Восточно-Карпатская  операция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– 28 сентября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796" name="Прямоугольник 3"/>
          <p:cNvSpPr/>
          <p:nvPr/>
        </p:nvSpPr>
        <p:spPr>
          <a:xfrm>
            <a:off x="153988" y="1219200"/>
            <a:ext cx="83629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оказание помощи Словацкому восстанию</a:t>
            </a:r>
            <a:r>
              <a:rPr lang="ru-RU" altLang="ru-RU" sz="2400" b="1" i="1" dirty="0">
                <a:latin typeface="Arial" panose="020B0604020202020204" pitchFamily="34" charset="0"/>
              </a:rPr>
              <a:t>.</a:t>
            </a:r>
            <a:endParaRPr lang="ru-RU" altLang="ru-RU" sz="2400" b="1" i="1" dirty="0">
              <a:latin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1763" y="2217738"/>
            <a:ext cx="3933825" cy="29543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8" name="Прямоугольник 6"/>
          <p:cNvSpPr/>
          <p:nvPr/>
        </p:nvSpPr>
        <p:spPr>
          <a:xfrm>
            <a:off x="153988" y="5319713"/>
            <a:ext cx="38242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на месте боёв за Дуклинский перевал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4488" y="1692275"/>
            <a:ext cx="5060950" cy="4524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сентября 1944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Красная Армия вышла к чехословацкой границе.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сентября советские войска освободили первую чехословацкую деревню </a:t>
            </a:r>
            <a:r>
              <a:rPr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Калинов.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октября 1-й чехословацкий армейский корпус, овладев вместе с советскими войсками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Дуклинским перевалом,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вступил на родную землю, освободив деревню Вышный Комарник</a:t>
            </a:r>
            <a:r>
              <a:rPr sz="2400" i="1" dirty="0">
                <a:latin typeface="Arial" panose="020B0604020202020204" pitchFamily="34" charset="0"/>
              </a:rPr>
              <a:t>.</a:t>
            </a:r>
            <a:endParaRPr sz="2400" i="1" dirty="0">
              <a:latin typeface="Arial" panose="020B0604020202020204" pitchFamily="34" charset="0"/>
            </a:endParaRPr>
          </a:p>
        </p:txBody>
      </p:sp>
      <p:sp>
        <p:nvSpPr>
          <p:cNvPr id="9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388" y="836613"/>
            <a:ext cx="5040313" cy="57610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Девятый удар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(Восточно-Карпатская операция)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был осуществлён в октябре</a:t>
            </a:r>
            <a:r>
              <a:rPr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декабре 1944 года. Он включил в себя наступательные операции 2-го, 3-го и 4-го Украинских фронтов, проведённые в северной части Карпат, между реками Тиса и Дунай, и в восточной части Югославии.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Итог: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очищена большая часть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территории Венгрии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освобождена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Закарпатская Украина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оказана помощь в освобождении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Чехословакии и Югославии</a:t>
            </a:r>
            <a:endParaRPr sz="24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6" name="Рисунок 5" descr="https://trojden.com/books/russian-history/russian-history-10-class-part-2-gorinov-2016/russian-history-10-class-part-2-gorinov-2016.files/image040.jpg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08625" y="2744788"/>
            <a:ext cx="2959100" cy="19446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642938" y="428625"/>
            <a:ext cx="7858125" cy="5929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Периодизация Великой Отечественной войны</a:t>
            </a:r>
            <a:endParaRPr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algn="ctr" eaLnBrk="1" hangingPunct="1">
              <a:buNone/>
            </a:pPr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период: 22 июня 1941г. – 18 ноября 1942г.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период: 19 ноября 1942г. – конец 1943г.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период: начало 1944г. – 9 мая 1945г.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x-non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период: 8 августа 1945г. – 2 сентября 1945г.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750" y="285750"/>
            <a:ext cx="1695450" cy="152400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43500"/>
            <a:ext cx="1000125" cy="13446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5643563"/>
            <a:ext cx="1262063" cy="9763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5786438"/>
            <a:ext cx="1071563" cy="90487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Заголовок 7"/>
          <p:cNvSpPr txBox="1"/>
          <p:nvPr/>
        </p:nvSpPr>
        <p:spPr bwMode="auto">
          <a:xfrm>
            <a:off x="323850" y="115888"/>
            <a:ext cx="6696075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знаний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403648" y="764704"/>
            <a:ext cx="6840760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Белградская операция (октябрь-декабрь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35150" y="1268413"/>
            <a:ext cx="4967288" cy="34020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0825" y="4797425"/>
            <a:ext cx="9001125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Белградской операции была разгромлена армейская группа «Сербия», фронт группы армий «Ф» был отодвинут к северу более чем на 200 км. Были созданы благоприятные условия для проведения Будапештской операции.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539553" y="908720"/>
            <a:ext cx="268733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Десятый удар</a:t>
            </a:r>
            <a:endParaRPr kumimoji="0" lang="ru-RU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764704"/>
            <a:ext cx="52920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Петсамо-Киркенесская</a:t>
            </a: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операция 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0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(7 – 29 октября 1944 г.)</a:t>
            </a:r>
            <a:endParaRPr kumimoji="0" lang="ru-RU" sz="2000" b="1" i="1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075" y="1647825"/>
            <a:ext cx="3294063" cy="3786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Наступательные боевые действия войск Карельского фронта и Северного флота ВМФ СССР против войск вермахта на севере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Финляндии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Петсамо и на севере Норвегии с 7 октября по 1 ноября 1944 года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00475" y="1844675"/>
            <a:ext cx="5194300" cy="35623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111125" y="836613"/>
            <a:ext cx="9032875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освобождено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Советское Заполярье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ликвидирована угроза порту Мурманск, разгромлены войска противника в Северной Финляндии, освобожден район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Печенги, взят город Петсамо (Печенга).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войска вступили в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Северную Норвегию. 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24300" y="2492375"/>
            <a:ext cx="5005388" cy="33131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3711575"/>
            <a:ext cx="4610100" cy="28860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Прямоугольник 1"/>
          <p:cNvSpPr/>
          <p:nvPr/>
        </p:nvSpPr>
        <p:spPr>
          <a:xfrm>
            <a:off x="2141538" y="285750"/>
            <a:ext cx="5559425" cy="5238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Наступательные операции 1944г.</a:t>
            </a:r>
            <a:endParaRPr lang="ru-RU" alt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Лидия\Documents\11 класс\ВОВ\1944-1945г\1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08050"/>
            <a:ext cx="3735388" cy="5429250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51275" y="857250"/>
            <a:ext cx="5292725" cy="5354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блокады Ленинграда (январь-февраль)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Корсунь - Шевченковская операция (февраль – март)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Одесская (март – апрель) и Крымская (апрель – май) операции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 – Петрозаводская операция (июнь – июль)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«Багратион», освобождение Белоруссии (июнь – июль)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Львовско – Сандомирская операция (июль – август)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Ясско – Кишиневская и Румынская операции ( август – сентябрь)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Прибалтийская операция (сентябрь – октябрь)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 – Карпатская и Белградская операции (октябрь – декабрь)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Calibri" panose="020F0502020204030204" pitchFamily="34" charset="0"/>
              <a:buAutoNum type="arabicPeriod"/>
            </a:pP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Петсамо – Киркенесская операция (октябрь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107950" y="714375"/>
            <a:ext cx="6858000" cy="520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десяти ударов советских войск были разбиты и выведены из строя 136 дивизий противника, из них около 70 дивизий были окружены и уничтожены. Под ударами Советской Армии окончательно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развалился блок стран «Оси»; были выведены из строя союзницы Германии 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Румыния, Болгария, Финляндия, Венгрия.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1944 году почти вся территория СССР была освобождена от захватчиков, и военные действия были перенесены на территорию Германии и её союзников. Успехи Советской Армии в 1944 году предрешили окончательный разгром нацистской Германии в 1945 году.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sz="2000" b="1" dirty="0">
              <a:latin typeface="Calibri" panose="020F0502020204030204" pitchFamily="34" charset="0"/>
            </a:endParaRPr>
          </a:p>
        </p:txBody>
      </p:sp>
      <p:pic>
        <p:nvPicPr>
          <p:cNvPr id="38917" name="Picture 5" descr="C:\Users\Лидия\Documents\11 класс\ВОВ\1944-1945г\1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00875" y="1714500"/>
            <a:ext cx="1987550" cy="132397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918" name="Picture 6" descr="C:\Users\Лидия\Documents\11 класс\ВОВ\1944-1945г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34925"/>
            <a:ext cx="2341563" cy="1500188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920" name="Picture 8" descr="C:\Users\Лидия\Documents\11 класс\ВОВ\1944-1945г\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925" y="3181350"/>
            <a:ext cx="1714500" cy="24606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640873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«Десять сталинских ударов»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Рисунок 1" descr="ww2_ussr194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Рисунок 13" descr="250px-Nazi_Swastika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4313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Rectangle 6"/>
          <p:cNvSpPr/>
          <p:nvPr/>
        </p:nvSpPr>
        <p:spPr>
          <a:xfrm>
            <a:off x="2411413" y="404813"/>
            <a:ext cx="14128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Финляндия</a:t>
            </a:r>
            <a:endParaRPr lang="ru-RU" altLang="ru-RU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rot="10800000">
            <a:off x="3419475" y="404813"/>
            <a:ext cx="1714500" cy="1428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43500" y="214313"/>
            <a:ext cx="5715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4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rot="10800000">
            <a:off x="4071938" y="857250"/>
            <a:ext cx="1071563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4938" y="785813"/>
            <a:ext cx="5715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1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rot="10800000">
            <a:off x="2714625" y="2071688"/>
            <a:ext cx="1071563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708400" y="2060575"/>
            <a:ext cx="5715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8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 flipV="1">
            <a:off x="3500438" y="3000375"/>
            <a:ext cx="1571625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43500" y="2786063"/>
            <a:ext cx="5715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5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pic>
        <p:nvPicPr>
          <p:cNvPr id="40973" name="Рисунок 10" descr="250px-Nazi_Swastika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928938"/>
            <a:ext cx="547688" cy="5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Ink 9"/>
          <p:cNvPicPr>
            <a:picLocks noRot="1" noChangeAspect="1" noEditPoint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2516188"/>
            <a:ext cx="2005013" cy="339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75" name="TextBox 26"/>
          <p:cNvSpPr txBox="1"/>
          <p:nvPr/>
        </p:nvSpPr>
        <p:spPr>
          <a:xfrm>
            <a:off x="0" y="3786188"/>
            <a:ext cx="235743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32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lang="ru-RU" altLang="ru-RU" sz="32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87675" y="3933825"/>
            <a:ext cx="3603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6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sp>
        <p:nvSpPr>
          <p:cNvPr id="40977" name="TextBox 14"/>
          <p:cNvSpPr txBox="1"/>
          <p:nvPr/>
        </p:nvSpPr>
        <p:spPr>
          <a:xfrm>
            <a:off x="3419475" y="3933825"/>
            <a:ext cx="1143000" cy="823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alt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78" name="TextBox 15"/>
          <p:cNvSpPr txBox="1"/>
          <p:nvPr/>
        </p:nvSpPr>
        <p:spPr>
          <a:xfrm>
            <a:off x="4357688" y="3786188"/>
            <a:ext cx="11430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alt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79" name="TextBox 16"/>
          <p:cNvSpPr txBox="1"/>
          <p:nvPr/>
        </p:nvSpPr>
        <p:spPr>
          <a:xfrm>
            <a:off x="5715000" y="3643313"/>
            <a:ext cx="11430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alt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80" name="TextBox 20"/>
          <p:cNvSpPr txBox="1"/>
          <p:nvPr/>
        </p:nvSpPr>
        <p:spPr>
          <a:xfrm>
            <a:off x="7000875" y="3500438"/>
            <a:ext cx="11430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alt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00750" y="4357688"/>
            <a:ext cx="5715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2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225" y="4797425"/>
            <a:ext cx="5715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3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rot="10800000" flipV="1">
            <a:off x="3714750" y="4643438"/>
            <a:ext cx="2214563" cy="857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>
            <a:off x="5036344" y="5107781"/>
            <a:ext cx="1428750" cy="1071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85" name="Ink 8"/>
          <p:cNvPicPr>
            <a:picLocks noRot="1" noChangeAspect="1" noEditPoint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163" y="962025"/>
            <a:ext cx="1300162" cy="480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" name="TextBox 57"/>
          <p:cNvSpPr txBox="1"/>
          <p:nvPr/>
        </p:nvSpPr>
        <p:spPr>
          <a:xfrm>
            <a:off x="3786188" y="5786438"/>
            <a:ext cx="5715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7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pic>
        <p:nvPicPr>
          <p:cNvPr id="40987" name="Рисунок 12" descr="250px-Nazi_Swastika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13" y="5715000"/>
            <a:ext cx="357187" cy="357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8" name="TextBox 29"/>
          <p:cNvSpPr txBox="1"/>
          <p:nvPr/>
        </p:nvSpPr>
        <p:spPr>
          <a:xfrm>
            <a:off x="2286000" y="6215063"/>
            <a:ext cx="1357313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1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Румыния</a:t>
            </a:r>
            <a:endParaRPr lang="ru-RU" altLang="ru-RU" sz="16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rot="10800000" flipV="1">
            <a:off x="2643188" y="5857875"/>
            <a:ext cx="1071563" cy="4286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90" name="Ink 16"/>
          <p:cNvPicPr>
            <a:picLocks noRot="1" noChangeAspect="1" noEditPoint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5988" y="5003800"/>
            <a:ext cx="1814512" cy="132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" name="TextBox 59"/>
          <p:cNvSpPr txBox="1"/>
          <p:nvPr/>
        </p:nvSpPr>
        <p:spPr>
          <a:xfrm>
            <a:off x="2051050" y="5300663"/>
            <a:ext cx="5715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Arial" panose="020B0604020202020204" pitchFamily="34" charset="0"/>
              </a:rPr>
              <a:t>9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pic>
        <p:nvPicPr>
          <p:cNvPr id="40992" name="Рисунок 11" descr="250px-Nazi_Swastika.sv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625" y="5072063"/>
            <a:ext cx="428625" cy="4286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9" name="Прямая со стрелкой 48"/>
          <p:cNvCxnSpPr/>
          <p:nvPr/>
        </p:nvCxnSpPr>
        <p:spPr>
          <a:xfrm rot="10800000">
            <a:off x="1042988" y="5084763"/>
            <a:ext cx="1071563" cy="9286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994" name="TextBox 28"/>
          <p:cNvSpPr txBox="1"/>
          <p:nvPr/>
        </p:nvSpPr>
        <p:spPr>
          <a:xfrm>
            <a:off x="468313" y="5445125"/>
            <a:ext cx="1285875" cy="338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1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</a:t>
            </a:r>
            <a:endParaRPr lang="ru-RU" altLang="ru-RU" sz="16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95" name="TextBox 27"/>
          <p:cNvSpPr txBox="1"/>
          <p:nvPr/>
        </p:nvSpPr>
        <p:spPr>
          <a:xfrm>
            <a:off x="571500" y="4643438"/>
            <a:ext cx="1214438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16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Словакия</a:t>
            </a:r>
            <a:endParaRPr lang="ru-RU" altLang="ru-RU" sz="1600" b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96" name="TextBox 21"/>
          <p:cNvSpPr txBox="1"/>
          <p:nvPr/>
        </p:nvSpPr>
        <p:spPr>
          <a:xfrm>
            <a:off x="5715000" y="2214563"/>
            <a:ext cx="100012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7" name="Рисунок 16" descr="Sovietflag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3563" y="1928813"/>
            <a:ext cx="361950" cy="25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8" name="Ink 15"/>
          <p:cNvPicPr>
            <a:picLocks noRot="1" noChangeAspect="1" noEditPoints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8650" y="2266950"/>
            <a:ext cx="636588" cy="26987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5" name="Прямая со стрелкой 44"/>
          <p:cNvCxnSpPr/>
          <p:nvPr/>
        </p:nvCxnSpPr>
        <p:spPr>
          <a:xfrm rot="10800000">
            <a:off x="1857375" y="3786188"/>
            <a:ext cx="1071563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2" grpId="0"/>
      <p:bldP spid="59" grpId="0"/>
      <p:bldP spid="57" grpId="0"/>
      <p:bldP spid="53" grpId="0"/>
      <p:bldP spid="54" grpId="0"/>
      <p:bldP spid="58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Прямоугольник 1"/>
          <p:cNvSpPr/>
          <p:nvPr/>
        </p:nvSpPr>
        <p:spPr>
          <a:xfrm>
            <a:off x="1331913" y="2951163"/>
            <a:ext cx="6840537" cy="3748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Боевые действия в Восточной и Центральной Европе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Rectangle 5"/>
          <p:cNvSpPr/>
          <p:nvPr/>
        </p:nvSpPr>
        <p:spPr>
          <a:xfrm>
            <a:off x="395288" y="692150"/>
            <a:ext cx="8424862" cy="360363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algn="ctr"/>
            <a:r>
              <a:rPr lang="ru-RU" altLang="ru-RU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освобождения европейских стран в 1944 г.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23850" y="3500438"/>
            <a:ext cx="4248150" cy="29575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268413"/>
            <a:ext cx="3590925" cy="482441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3013" name="Рисунок 8" descr="Coat_of_Arms_of_Kingdom_of_Bulgaria_(1927-1946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992188"/>
            <a:ext cx="792163" cy="99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Рисунок 9" descr="Romania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263" y="1042988"/>
            <a:ext cx="739775" cy="100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Рисунок 10" descr="yug-a1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7825" y="2112963"/>
            <a:ext cx="792163" cy="960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Рисунок 11" descr="64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4388" y="3373438"/>
            <a:ext cx="614362" cy="12954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323850" y="1700213"/>
            <a:ext cx="1008063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3850" y="2205038"/>
            <a:ext cx="1008063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619250" y="1916113"/>
            <a:ext cx="1008063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15913" y="2852738"/>
            <a:ext cx="115093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763713" y="2852738"/>
            <a:ext cx="100806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50825" y="3357563"/>
            <a:ext cx="100806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476375" y="3355975"/>
            <a:ext cx="352742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024" name="TextBox 1"/>
          <p:cNvSpPr txBox="1"/>
          <p:nvPr/>
        </p:nvSpPr>
        <p:spPr>
          <a:xfrm>
            <a:off x="323850" y="1265238"/>
            <a:ext cx="1223963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Болгария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25" name="TextBox 12"/>
          <p:cNvSpPr txBox="1"/>
          <p:nvPr/>
        </p:nvSpPr>
        <p:spPr>
          <a:xfrm>
            <a:off x="323850" y="1797050"/>
            <a:ext cx="12652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Румыния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26" name="TextBox 14"/>
          <p:cNvSpPr txBox="1"/>
          <p:nvPr/>
        </p:nvSpPr>
        <p:spPr>
          <a:xfrm>
            <a:off x="1628775" y="1457325"/>
            <a:ext cx="12382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27" name="TextBox 18"/>
          <p:cNvSpPr txBox="1"/>
          <p:nvPr/>
        </p:nvSpPr>
        <p:spPr>
          <a:xfrm>
            <a:off x="250825" y="2405063"/>
            <a:ext cx="1512888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Югославия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28" name="TextBox 22"/>
          <p:cNvSpPr txBox="1"/>
          <p:nvPr/>
        </p:nvSpPr>
        <p:spPr>
          <a:xfrm>
            <a:off x="323850" y="3003550"/>
            <a:ext cx="11350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29" name="TextBox 23"/>
          <p:cNvSpPr txBox="1"/>
          <p:nvPr/>
        </p:nvSpPr>
        <p:spPr>
          <a:xfrm>
            <a:off x="1792288" y="2455863"/>
            <a:ext cx="114141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30" name="TextBox 24"/>
          <p:cNvSpPr txBox="1"/>
          <p:nvPr/>
        </p:nvSpPr>
        <p:spPr>
          <a:xfrm>
            <a:off x="1547813" y="2987675"/>
            <a:ext cx="35274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1944г. – февраль 1945г. 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438" y="908050"/>
            <a:ext cx="4733925" cy="55451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Освободив территорию СССР, Советская Армия начала освободительный поход в Европу. После победоносного завершения операции «Багратион» советские войска летом 1944 г. вступили на территорию Польши</a:t>
            </a:r>
            <a:r>
              <a:rPr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Ещё до этого на территории Западной Украины и Западной Белоруссии, а также Литвы советские войска встретились с формированиями польской партизанской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Армии Крайовой (АК)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которая подчинялась польскому правительству в изгнании. </a:t>
            </a: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4288" y="908050"/>
            <a:ext cx="3790950" cy="232568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4036" name="TextBox 5"/>
          <p:cNvSpPr txBox="1"/>
          <p:nvPr/>
        </p:nvSpPr>
        <p:spPr>
          <a:xfrm>
            <a:off x="5724525" y="3500438"/>
            <a:ext cx="3605213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Бойцы Армии Крайовой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4300" y="981075"/>
            <a:ext cx="5040313" cy="540067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августа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когда передовые силы РККА приближались к столице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Польши Варшаве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Армия Крайова подняла восстание в городе. Повстанцы два месяца сражались с превосходящими силами немецких войск, но 2 октября были вынуждены капитулировать. 1-й Белорусский фронт не оказал существенную помощь восставшим </a:t>
            </a:r>
            <a:r>
              <a:rPr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преодолев в Белорусской операции до 600 км, он встретил под Варшавой упорное сопротивление противника и перешёл к обороне.</a:t>
            </a:r>
            <a:endParaRPr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3730" name="Picture 2" descr="https://www.syl.ru/misc/i/ai/389514/255425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950" y="2349500"/>
            <a:ext cx="3752850" cy="27622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extBox 1"/>
          <p:cNvSpPr txBox="1"/>
          <p:nvPr/>
        </p:nvSpPr>
        <p:spPr>
          <a:xfrm>
            <a:off x="571500" y="214313"/>
            <a:ext cx="8358188" cy="50158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 !  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роль сыграла Красная Армия на завершающем этапе Второй мировой войны?</a:t>
            </a:r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2"/>
          <p:cNvSpPr txBox="1"/>
          <p:nvPr/>
        </p:nvSpPr>
        <p:spPr>
          <a:xfrm>
            <a:off x="428625" y="1285875"/>
            <a:ext cx="1857375" cy="830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Болгария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Румыния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2500313" y="1214438"/>
            <a:ext cx="500063" cy="1071563"/>
          </a:xfrm>
          <a:prstGeom prst="rightBrac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084" name="TextBox 4"/>
          <p:cNvSpPr txBox="1"/>
          <p:nvPr/>
        </p:nvSpPr>
        <p:spPr>
          <a:xfrm>
            <a:off x="3143250" y="1500188"/>
            <a:ext cx="2214563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1944г.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085" name="TextBox 5"/>
          <p:cNvSpPr txBox="1"/>
          <p:nvPr/>
        </p:nvSpPr>
        <p:spPr>
          <a:xfrm>
            <a:off x="428625" y="2714625"/>
            <a:ext cx="6015038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Югославия – октябрь 1944г.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086" name="TextBox 6"/>
          <p:cNvSpPr txBox="1"/>
          <p:nvPr/>
        </p:nvSpPr>
        <p:spPr>
          <a:xfrm>
            <a:off x="428625" y="3286125"/>
            <a:ext cx="7815263" cy="4000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 – октябрь 1944г. – февраль 1945г.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4040" name="Picture 2" descr="C:\Users\Лидия\Documents\11 класс\ВОВ\1944-1945г\2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57250" y="3857625"/>
            <a:ext cx="3646488" cy="236220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4041" name="Picture 3" descr="C:\Users\Лидия\Documents\11 класс\ВОВ\1944-1945г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3786188"/>
            <a:ext cx="3643313" cy="23971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6089" name="TextBox 9"/>
          <p:cNvSpPr txBox="1"/>
          <p:nvPr/>
        </p:nvSpPr>
        <p:spPr>
          <a:xfrm>
            <a:off x="1500188" y="6215063"/>
            <a:ext cx="1785937" cy="369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Югославия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090" name="TextBox 10"/>
          <p:cNvSpPr txBox="1"/>
          <p:nvPr/>
        </p:nvSpPr>
        <p:spPr>
          <a:xfrm>
            <a:off x="5786438" y="6286500"/>
            <a:ext cx="1714500" cy="369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Болгария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Заголовок 4"/>
          <p:cNvSpPr>
            <a:spLocks noGrp="1"/>
          </p:cNvSpPr>
          <p:nvPr>
            <p:ph type="title"/>
          </p:nvPr>
        </p:nvSpPr>
        <p:spPr>
          <a:xfrm>
            <a:off x="755650" y="188913"/>
            <a:ext cx="7931150" cy="1228725"/>
          </a:xfrm>
        </p:spPr>
        <p:txBody>
          <a:bodyPr vert="horz" wrap="square" lIns="91440" tIns="45720" rIns="91440" bIns="45720" numCol="1" anchor="ctr" anchorCtr="0" compatLnSpc="1"/>
          <a:p>
            <a:pPr>
              <a:buNone/>
            </a:pPr>
            <a:b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Ясско-Кишиневская операция </a:t>
            </a:r>
            <a:b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советских войск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7107" name="Содержимое 6" descr="Наступление советских войск. Ясско-Кишиневская операция.pn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00113" y="1916113"/>
            <a:ext cx="7208837" cy="4816475"/>
          </a:xfrm>
          <a:ln/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Заголовок 1"/>
          <p:cNvSpPr>
            <a:spLocks noGrp="1"/>
          </p:cNvSpPr>
          <p:nvPr>
            <p:ph type="ctrTitle"/>
          </p:nvPr>
        </p:nvSpPr>
        <p:spPr>
          <a:xfrm rot="-10800000" flipV="1">
            <a:off x="866775" y="6308725"/>
            <a:ext cx="7920038" cy="144463"/>
          </a:xfrm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ru-RU" alt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Диктатор Румынии </a:t>
            </a:r>
            <a:br>
              <a:rPr lang="ru-RU" alt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Антонеску и Гитлер в июне 1941 г.</a:t>
            </a:r>
            <a:endParaRPr lang="ru-RU" altLang="ru-RU" sz="18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Рисунок 3" descr="Антонеску и Гитлер 1941 г.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6300" y="765175"/>
            <a:ext cx="7410450" cy="5203825"/>
          </a:xfrm>
          <a:prstGeom prst="rect">
            <a:avLst/>
          </a:prstGeom>
          <a:noFill/>
          <a:ln w="114300" cmpd="tri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TextBox 4"/>
          <p:cNvSpPr txBox="1"/>
          <p:nvPr/>
        </p:nvSpPr>
        <p:spPr>
          <a:xfrm>
            <a:off x="4859338" y="2636838"/>
            <a:ext cx="407035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Король Румынии Михай </a:t>
            </a:r>
            <a:r>
              <a:rPr lang="en-US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9155" name="Содержимое 3" descr="король Михай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213" y="1484313"/>
            <a:ext cx="3860800" cy="4846637"/>
          </a:xfrm>
          <a:prstGeom prst="rect">
            <a:avLst/>
          </a:prstGeom>
          <a:noFill/>
          <a:ln w="76200" cap="flat" cmpd="tri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261938" y="763588"/>
            <a:ext cx="4572000" cy="1938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на южном направлении Красная Армия разгромила в районе Кишинёва немецко-румынские войска. В результате рухнул весь южный фланг немецкой армии.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войны против СССР вышла Румыния. 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388" y="5229225"/>
            <a:ext cx="4572000" cy="708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>
              <a:buNone/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Армия перешла границу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Болгарии. 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850" y="2987675"/>
            <a:ext cx="4572000" cy="1939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>
              <a:buNone/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октября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совместными усилиями войск 3-го Украинского фронта и Народно-освободительной армии Югославии </a:t>
            </a: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освобождён Белград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Румыния и Болгария вступили в войну с Германией.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8263" y="625475"/>
            <a:ext cx="3455988" cy="19431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75" y="2701925"/>
            <a:ext cx="3457575" cy="193516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675" y="4637088"/>
            <a:ext cx="3457575" cy="213042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9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Рисунок 1" descr="Иосип Броз Тито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412875"/>
            <a:ext cx="3892550" cy="5340350"/>
          </a:xfrm>
          <a:prstGeom prst="rect">
            <a:avLst/>
          </a:prstGeom>
          <a:noFill/>
          <a:ln w="88900" cap="flat" cmpd="tri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03" name="TextBox 2"/>
          <p:cNvSpPr txBox="1"/>
          <p:nvPr/>
        </p:nvSpPr>
        <p:spPr>
          <a:xfrm>
            <a:off x="4859338" y="2852738"/>
            <a:ext cx="40703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Командующий Народно-освободительной армии Югославии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Иосип Броз Тито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Рисунок 1" descr="44-g-v_osvobogdennom_belgrade._oktabri_1944_g.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1125538"/>
            <a:ext cx="7524750" cy="4872037"/>
          </a:xfrm>
          <a:prstGeom prst="rect">
            <a:avLst/>
          </a:prstGeom>
          <a:noFill/>
          <a:ln w="76200" cap="flat" cmpd="tri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2227" name="TextBox 2"/>
          <p:cNvSpPr txBox="1"/>
          <p:nvPr/>
        </p:nvSpPr>
        <p:spPr>
          <a:xfrm>
            <a:off x="428625" y="6072188"/>
            <a:ext cx="5359400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 на стенах освобождённого Белграда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549275"/>
            <a:ext cx="4752975" cy="547211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Операция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«Панцерфауст» </a:t>
            </a:r>
            <a:r>
              <a:rPr sz="24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оккупация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Венгрии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немецкими войсками во время Второй мировой войны в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октябре 1944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года с целью не допустить выхода Венгрии из войны. Когда Адольф Гитлер получил информацию, что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регент Венгрии адмирал Хорти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тайно ведет переговоры о капитуляции с СССР, он отправил в Венгрию командира спецподразделений войск СС оберштурмбаннфюрера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Отто Скорцени и барона Адриана фон Фёлькерзама. </a:t>
            </a:r>
            <a:endParaRPr sz="2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3251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0" y="765175"/>
            <a:ext cx="3251200" cy="424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TextBox 5"/>
          <p:cNvSpPr txBox="1"/>
          <p:nvPr/>
        </p:nvSpPr>
        <p:spPr>
          <a:xfrm>
            <a:off x="5292725" y="5373688"/>
            <a:ext cx="302418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Венгерский диктатор 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Миклош Хорти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08625" y="1565275"/>
            <a:ext cx="3462338" cy="452596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Сын Хорти был избит и похищен. А сам адмирал Хорти был вынужден передать власть венгерскому нацисту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Салаши</a:t>
            </a:r>
            <a:r>
              <a:rPr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Венгрия продолжила войну. Это стоило 180 тысяч жизней советских солдат и офицеров.</a:t>
            </a:r>
            <a:endParaRPr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7675" y="4292600"/>
            <a:ext cx="1584325" cy="210343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1412875"/>
            <a:ext cx="3746500" cy="266382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4277" name="TextBox 6"/>
          <p:cNvSpPr txBox="1"/>
          <p:nvPr/>
        </p:nvSpPr>
        <p:spPr>
          <a:xfrm>
            <a:off x="1042988" y="5589588"/>
            <a:ext cx="158432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Салаши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TextBox 1"/>
          <p:cNvSpPr txBox="1"/>
          <p:nvPr/>
        </p:nvSpPr>
        <p:spPr>
          <a:xfrm>
            <a:off x="3857625" y="2643188"/>
            <a:ext cx="12477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Будапешт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55299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088" y="1268413"/>
            <a:ext cx="7275512" cy="4024312"/>
          </a:xfrm>
          <a:prstGeom prst="rect">
            <a:avLst/>
          </a:prstGeom>
          <a:noFill/>
          <a:ln w="101600" cap="flat" cmpd="tri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5300" name="TextBox 3"/>
          <p:cNvSpPr txBox="1"/>
          <p:nvPr/>
        </p:nvSpPr>
        <p:spPr>
          <a:xfrm>
            <a:off x="1143000" y="5500688"/>
            <a:ext cx="6742113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Будапешта  13 февраля 1945 года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611188" y="2090738"/>
            <a:ext cx="7705725" cy="280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marL="742950" indent="-742950" algn="ctr" eaLnBrk="1" hangingPunct="1">
              <a:spcBef>
                <a:spcPct val="20000"/>
              </a:spcBef>
              <a:buAutoNum type="arabicPeriod"/>
            </a:pPr>
            <a:r>
              <a:rPr lang="ru-RU" alt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освобождения территории СССР</a:t>
            </a: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eaLnBrk="1" hangingPunct="1">
              <a:spcBef>
                <a:spcPct val="20000"/>
              </a:spcBef>
              <a:buNone/>
            </a:pP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eaLnBrk="1" hangingPunct="1">
              <a:spcBef>
                <a:spcPct val="20000"/>
              </a:spcBef>
              <a:buChar char="•"/>
            </a:pPr>
            <a:endParaRPr lang="ru-RU" alt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2" name="Picture 2" descr="C:\Users\Фирдаус\Desktop\великая отеч. война\итоги 44 г..jpg"/>
          <p:cNvPicPr>
            <a:picLocks noChangeAspect="1"/>
          </p:cNvPicPr>
          <p:nvPr/>
        </p:nvPicPr>
        <p:blipFill>
          <a:blip r:embed="rId1"/>
          <a:srcRect l="887" r="1926"/>
          <a:stretch>
            <a:fillRect/>
          </a:stretch>
        </p:blipFill>
        <p:spPr>
          <a:xfrm>
            <a:off x="250825" y="476250"/>
            <a:ext cx="8569325" cy="612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Рисунок 1" descr="28ca07d5f79b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313" y="765175"/>
            <a:ext cx="8461375" cy="4287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0" y="5300663"/>
            <a:ext cx="9144000" cy="1044575"/>
          </a:xfrm>
          <a:prstGeom prst="rect">
            <a:avLst/>
          </a:prstGeom>
          <a:noFill/>
          <a:ln w="38100" algn="ctr">
            <a:noFill/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p>
            <a:pPr algn="ctr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Командующие советскими фронтами  на конец 1944 года. 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И,Конев, А.Василевский, Г.Жуков, К.Рокоссовский, К.Мерецков, Ф.Толбухин, Р.Малиновский, Л.Говоров, А.Еременко, И.Баграмян.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TextBox 5"/>
          <p:cNvSpPr txBox="1"/>
          <p:nvPr/>
        </p:nvSpPr>
        <p:spPr>
          <a:xfrm>
            <a:off x="785813" y="857250"/>
            <a:ext cx="4429125" cy="7080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 – Одерская операция – 12 января -3 февраля 1945г.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flipH="1">
            <a:off x="2500313" y="1643063"/>
            <a:ext cx="285750" cy="50006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2" name="TextBox 7"/>
          <p:cNvSpPr txBox="1"/>
          <p:nvPr/>
        </p:nvSpPr>
        <p:spPr>
          <a:xfrm>
            <a:off x="1000125" y="2143125"/>
            <a:ext cx="3929063" cy="1016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Польши и перенос действий на территорию Германии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5062" name="Picture 3" descr="C:\Users\Лидия\Documents\11 класс\ВОВ\1944-1945г\2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643563" y="1000125"/>
            <a:ext cx="3119438" cy="2116138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8374" name="TextBox 8"/>
          <p:cNvSpPr txBox="1"/>
          <p:nvPr/>
        </p:nvSpPr>
        <p:spPr>
          <a:xfrm>
            <a:off x="5500688" y="3214688"/>
            <a:ext cx="3286125" cy="6461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и польские офицеры на улицах Варшавы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8375" name="Picture 4" descr="C:\Users\Лидия\Documents\11 класс\ВОВ\1944-1945г\25 освенци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3429000"/>
            <a:ext cx="3714750" cy="26066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8376" name="TextBox 10"/>
          <p:cNvSpPr txBox="1"/>
          <p:nvPr/>
        </p:nvSpPr>
        <p:spPr>
          <a:xfrm>
            <a:off x="642938" y="6072188"/>
            <a:ext cx="3571875" cy="6461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Освобожденные узники Освенцима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5066" name="Picture 5" descr="C:\Users\Лидия\Documents\11 класс\ВОВ\1944-1945г\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4775" y="3981450"/>
            <a:ext cx="3071813" cy="1998663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8378" name="TextBox 12"/>
          <p:cNvSpPr txBox="1"/>
          <p:nvPr/>
        </p:nvSpPr>
        <p:spPr>
          <a:xfrm>
            <a:off x="5000625" y="6143625"/>
            <a:ext cx="3071813" cy="369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Бои у г. Познань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0" y="893763"/>
            <a:ext cx="6643688" cy="233362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 – Одерская военная операция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( 12 января – 3 февраля 1945 года)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341438"/>
            <a:ext cx="6643688" cy="530225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pPr>
              <a:buClrTx/>
              <a:buSzTx/>
              <a:buFont typeface="Wingdings" panose="05000000000000000000" pitchFamily="2" charset="2"/>
              <a:buChar char="Ø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Стратегическое наступление советских войск на правом фланге советско-германского фронта  проводилась силами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1-го Белорусского (командующий </a:t>
            </a:r>
            <a:r>
              <a:rPr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маршал Советского Союза Георгий Жуков) и 1-го Украинского фронтов (маршал Советского Союза Иван Конев).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SzTx/>
              <a:buFont typeface="Wingdings" panose="05000000000000000000" pitchFamily="2" charset="2"/>
              <a:buChar char="Ø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Висло-Одерской операции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немецких войск была очищена территория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Польши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западу от Вислы и захвачен плацдарм на правом берегу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Одера,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использованный впоследствии при наступлении на 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Операция вошла в военную историю человечества как самое стремительное наступление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протяжении 20 суток советские войска продвигались на расстояние от 20 до 30 км в день. За это время они преодолели 7 укреплённых рубежей противника и 2 крупные водные преграды.</a:t>
            </a:r>
            <a:b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16713" y="1341438"/>
            <a:ext cx="2284413" cy="1658938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63" y="3429000"/>
            <a:ext cx="2214563" cy="2768600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b="11249"/>
          <a:stretch>
            <a:fillRect/>
          </a:stretch>
        </p:blipFill>
        <p:spPr bwMode="auto">
          <a:xfrm>
            <a:off x="6786563" y="3249613"/>
            <a:ext cx="2125663" cy="3144838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25538"/>
            <a:ext cx="5651500" cy="358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Freeform 5"/>
          <p:cNvSpPr/>
          <p:nvPr/>
        </p:nvSpPr>
        <p:spPr>
          <a:xfrm>
            <a:off x="4356100" y="1341438"/>
            <a:ext cx="649288" cy="3095625"/>
          </a:xfrm>
          <a:custGeom>
            <a:avLst/>
            <a:gdLst>
              <a:gd name="txL" fmla="*/ 0 w 463"/>
              <a:gd name="txT" fmla="*/ 0 h 2112"/>
              <a:gd name="txR" fmla="*/ 463 w 463"/>
              <a:gd name="txB" fmla="*/ 2112 h 2112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63" h="2112">
                <a:moveTo>
                  <a:pt x="283" y="0"/>
                </a:moveTo>
                <a:cubicBezTo>
                  <a:pt x="244" y="9"/>
                  <a:pt x="225" y="19"/>
                  <a:pt x="197" y="48"/>
                </a:cubicBezTo>
                <a:cubicBezTo>
                  <a:pt x="194" y="57"/>
                  <a:pt x="192" y="68"/>
                  <a:pt x="187" y="76"/>
                </a:cubicBezTo>
                <a:cubicBezTo>
                  <a:pt x="182" y="84"/>
                  <a:pt x="172" y="88"/>
                  <a:pt x="168" y="96"/>
                </a:cubicBezTo>
                <a:cubicBezTo>
                  <a:pt x="159" y="114"/>
                  <a:pt x="155" y="134"/>
                  <a:pt x="149" y="153"/>
                </a:cubicBezTo>
                <a:cubicBezTo>
                  <a:pt x="144" y="168"/>
                  <a:pt x="93" y="246"/>
                  <a:pt x="82" y="268"/>
                </a:cubicBezTo>
                <a:cubicBezTo>
                  <a:pt x="63" y="305"/>
                  <a:pt x="66" y="321"/>
                  <a:pt x="24" y="336"/>
                </a:cubicBezTo>
                <a:cubicBezTo>
                  <a:pt x="18" y="345"/>
                  <a:pt x="6" y="353"/>
                  <a:pt x="5" y="364"/>
                </a:cubicBezTo>
                <a:cubicBezTo>
                  <a:pt x="0" y="413"/>
                  <a:pt x="25" y="501"/>
                  <a:pt x="63" y="537"/>
                </a:cubicBezTo>
                <a:cubicBezTo>
                  <a:pt x="74" y="559"/>
                  <a:pt x="79" y="583"/>
                  <a:pt x="91" y="604"/>
                </a:cubicBezTo>
                <a:cubicBezTo>
                  <a:pt x="108" y="634"/>
                  <a:pt x="138" y="658"/>
                  <a:pt x="149" y="691"/>
                </a:cubicBezTo>
                <a:cubicBezTo>
                  <a:pt x="155" y="710"/>
                  <a:pt x="162" y="729"/>
                  <a:pt x="168" y="748"/>
                </a:cubicBezTo>
                <a:cubicBezTo>
                  <a:pt x="171" y="758"/>
                  <a:pt x="178" y="777"/>
                  <a:pt x="178" y="777"/>
                </a:cubicBezTo>
                <a:cubicBezTo>
                  <a:pt x="183" y="809"/>
                  <a:pt x="174" y="850"/>
                  <a:pt x="197" y="873"/>
                </a:cubicBezTo>
                <a:cubicBezTo>
                  <a:pt x="207" y="883"/>
                  <a:pt x="308" y="891"/>
                  <a:pt x="312" y="892"/>
                </a:cubicBezTo>
                <a:cubicBezTo>
                  <a:pt x="343" y="903"/>
                  <a:pt x="399" y="940"/>
                  <a:pt x="399" y="940"/>
                </a:cubicBezTo>
                <a:cubicBezTo>
                  <a:pt x="405" y="961"/>
                  <a:pt x="425" y="977"/>
                  <a:pt x="427" y="998"/>
                </a:cubicBezTo>
                <a:cubicBezTo>
                  <a:pt x="441" y="1117"/>
                  <a:pt x="429" y="1228"/>
                  <a:pt x="456" y="1344"/>
                </a:cubicBezTo>
                <a:cubicBezTo>
                  <a:pt x="450" y="1380"/>
                  <a:pt x="463" y="1411"/>
                  <a:pt x="418" y="1411"/>
                </a:cubicBezTo>
                <a:cubicBezTo>
                  <a:pt x="388" y="1411"/>
                  <a:pt x="368" y="1398"/>
                  <a:pt x="341" y="1392"/>
                </a:cubicBezTo>
                <a:cubicBezTo>
                  <a:pt x="309" y="1385"/>
                  <a:pt x="245" y="1372"/>
                  <a:pt x="245" y="1372"/>
                </a:cubicBezTo>
                <a:cubicBezTo>
                  <a:pt x="210" y="1375"/>
                  <a:pt x="173" y="1371"/>
                  <a:pt x="139" y="1382"/>
                </a:cubicBezTo>
                <a:cubicBezTo>
                  <a:pt x="129" y="1385"/>
                  <a:pt x="132" y="1401"/>
                  <a:pt x="130" y="1411"/>
                </a:cubicBezTo>
                <a:cubicBezTo>
                  <a:pt x="125" y="1443"/>
                  <a:pt x="131" y="1477"/>
                  <a:pt x="120" y="1507"/>
                </a:cubicBezTo>
                <a:cubicBezTo>
                  <a:pt x="116" y="1516"/>
                  <a:pt x="100" y="1512"/>
                  <a:pt x="91" y="1516"/>
                </a:cubicBezTo>
                <a:cubicBezTo>
                  <a:pt x="78" y="1522"/>
                  <a:pt x="66" y="1529"/>
                  <a:pt x="53" y="1536"/>
                </a:cubicBezTo>
                <a:cubicBezTo>
                  <a:pt x="0" y="1614"/>
                  <a:pt x="47" y="1666"/>
                  <a:pt x="120" y="1689"/>
                </a:cubicBezTo>
                <a:cubicBezTo>
                  <a:pt x="149" y="1708"/>
                  <a:pt x="178" y="1718"/>
                  <a:pt x="207" y="1737"/>
                </a:cubicBezTo>
                <a:cubicBezTo>
                  <a:pt x="221" y="1799"/>
                  <a:pt x="235" y="1860"/>
                  <a:pt x="255" y="1920"/>
                </a:cubicBezTo>
                <a:cubicBezTo>
                  <a:pt x="268" y="1958"/>
                  <a:pt x="274" y="1997"/>
                  <a:pt x="303" y="2025"/>
                </a:cubicBezTo>
                <a:cubicBezTo>
                  <a:pt x="308" y="2040"/>
                  <a:pt x="321" y="2112"/>
                  <a:pt x="351" y="2112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5129" name="Freeform 9"/>
          <p:cNvSpPr/>
          <p:nvPr/>
        </p:nvSpPr>
        <p:spPr>
          <a:xfrm>
            <a:off x="539750" y="1125538"/>
            <a:ext cx="2808288" cy="3382962"/>
          </a:xfrm>
          <a:custGeom>
            <a:avLst/>
            <a:gdLst>
              <a:gd name="txL" fmla="*/ 0 w 1902"/>
              <a:gd name="txT" fmla="*/ 0 h 2324"/>
              <a:gd name="txR" fmla="*/ 1902 w 1902"/>
              <a:gd name="txB" fmla="*/ 2324 h 232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902" h="2324">
                <a:moveTo>
                  <a:pt x="912" y="0"/>
                </a:moveTo>
                <a:cubicBezTo>
                  <a:pt x="897" y="49"/>
                  <a:pt x="872" y="36"/>
                  <a:pt x="826" y="48"/>
                </a:cubicBezTo>
                <a:cubicBezTo>
                  <a:pt x="816" y="54"/>
                  <a:pt x="808" y="62"/>
                  <a:pt x="797" y="67"/>
                </a:cubicBezTo>
                <a:cubicBezTo>
                  <a:pt x="778" y="75"/>
                  <a:pt x="739" y="86"/>
                  <a:pt x="739" y="86"/>
                </a:cubicBezTo>
                <a:cubicBezTo>
                  <a:pt x="708" y="118"/>
                  <a:pt x="666" y="121"/>
                  <a:pt x="624" y="134"/>
                </a:cubicBezTo>
                <a:cubicBezTo>
                  <a:pt x="523" y="131"/>
                  <a:pt x="254" y="100"/>
                  <a:pt x="125" y="144"/>
                </a:cubicBezTo>
                <a:cubicBezTo>
                  <a:pt x="109" y="191"/>
                  <a:pt x="87" y="223"/>
                  <a:pt x="39" y="240"/>
                </a:cubicBezTo>
                <a:cubicBezTo>
                  <a:pt x="32" y="246"/>
                  <a:pt x="23" y="251"/>
                  <a:pt x="19" y="259"/>
                </a:cubicBezTo>
                <a:cubicBezTo>
                  <a:pt x="10" y="277"/>
                  <a:pt x="0" y="317"/>
                  <a:pt x="0" y="317"/>
                </a:cubicBezTo>
                <a:cubicBezTo>
                  <a:pt x="25" y="356"/>
                  <a:pt x="43" y="354"/>
                  <a:pt x="87" y="365"/>
                </a:cubicBezTo>
                <a:cubicBezTo>
                  <a:pt x="123" y="390"/>
                  <a:pt x="129" y="400"/>
                  <a:pt x="115" y="442"/>
                </a:cubicBezTo>
                <a:cubicBezTo>
                  <a:pt x="145" y="526"/>
                  <a:pt x="102" y="432"/>
                  <a:pt x="279" y="480"/>
                </a:cubicBezTo>
                <a:cubicBezTo>
                  <a:pt x="289" y="483"/>
                  <a:pt x="276" y="502"/>
                  <a:pt x="269" y="509"/>
                </a:cubicBezTo>
                <a:cubicBezTo>
                  <a:pt x="252" y="525"/>
                  <a:pt x="174" y="537"/>
                  <a:pt x="144" y="557"/>
                </a:cubicBezTo>
                <a:cubicBezTo>
                  <a:pt x="123" y="624"/>
                  <a:pt x="182" y="664"/>
                  <a:pt x="231" y="701"/>
                </a:cubicBezTo>
                <a:cubicBezTo>
                  <a:pt x="265" y="812"/>
                  <a:pt x="221" y="642"/>
                  <a:pt x="221" y="758"/>
                </a:cubicBezTo>
                <a:cubicBezTo>
                  <a:pt x="221" y="767"/>
                  <a:pt x="231" y="776"/>
                  <a:pt x="240" y="778"/>
                </a:cubicBezTo>
                <a:cubicBezTo>
                  <a:pt x="278" y="786"/>
                  <a:pt x="317" y="784"/>
                  <a:pt x="355" y="787"/>
                </a:cubicBezTo>
                <a:cubicBezTo>
                  <a:pt x="461" y="809"/>
                  <a:pt x="363" y="780"/>
                  <a:pt x="423" y="816"/>
                </a:cubicBezTo>
                <a:cubicBezTo>
                  <a:pt x="465" y="841"/>
                  <a:pt x="531" y="848"/>
                  <a:pt x="576" y="854"/>
                </a:cubicBezTo>
                <a:cubicBezTo>
                  <a:pt x="631" y="873"/>
                  <a:pt x="652" y="938"/>
                  <a:pt x="672" y="989"/>
                </a:cubicBezTo>
                <a:cubicBezTo>
                  <a:pt x="679" y="1008"/>
                  <a:pt x="677" y="1032"/>
                  <a:pt x="691" y="1046"/>
                </a:cubicBezTo>
                <a:cubicBezTo>
                  <a:pt x="719" y="1074"/>
                  <a:pt x="703" y="1061"/>
                  <a:pt x="739" y="1085"/>
                </a:cubicBezTo>
                <a:cubicBezTo>
                  <a:pt x="807" y="1073"/>
                  <a:pt x="839" y="1054"/>
                  <a:pt x="874" y="1123"/>
                </a:cubicBezTo>
                <a:cubicBezTo>
                  <a:pt x="871" y="1170"/>
                  <a:pt x="831" y="1368"/>
                  <a:pt x="893" y="1411"/>
                </a:cubicBezTo>
                <a:cubicBezTo>
                  <a:pt x="904" y="1418"/>
                  <a:pt x="918" y="1418"/>
                  <a:pt x="931" y="1421"/>
                </a:cubicBezTo>
                <a:cubicBezTo>
                  <a:pt x="972" y="1418"/>
                  <a:pt x="1065" y="1396"/>
                  <a:pt x="1114" y="1411"/>
                </a:cubicBezTo>
                <a:cubicBezTo>
                  <a:pt x="1133" y="1440"/>
                  <a:pt x="1142" y="1465"/>
                  <a:pt x="1152" y="1498"/>
                </a:cubicBezTo>
                <a:cubicBezTo>
                  <a:pt x="1146" y="1537"/>
                  <a:pt x="1133" y="1583"/>
                  <a:pt x="1152" y="1622"/>
                </a:cubicBezTo>
                <a:cubicBezTo>
                  <a:pt x="1157" y="1631"/>
                  <a:pt x="1172" y="1627"/>
                  <a:pt x="1181" y="1632"/>
                </a:cubicBezTo>
                <a:cubicBezTo>
                  <a:pt x="1191" y="1637"/>
                  <a:pt x="1199" y="1649"/>
                  <a:pt x="1210" y="1651"/>
                </a:cubicBezTo>
                <a:cubicBezTo>
                  <a:pt x="1270" y="1659"/>
                  <a:pt x="1331" y="1658"/>
                  <a:pt x="1392" y="1661"/>
                </a:cubicBezTo>
                <a:cubicBezTo>
                  <a:pt x="1458" y="1704"/>
                  <a:pt x="1503" y="1807"/>
                  <a:pt x="1546" y="1872"/>
                </a:cubicBezTo>
                <a:cubicBezTo>
                  <a:pt x="1581" y="1980"/>
                  <a:pt x="1552" y="1878"/>
                  <a:pt x="1575" y="2016"/>
                </a:cubicBezTo>
                <a:cubicBezTo>
                  <a:pt x="1577" y="2026"/>
                  <a:pt x="1576" y="2039"/>
                  <a:pt x="1584" y="2045"/>
                </a:cubicBezTo>
                <a:cubicBezTo>
                  <a:pt x="1594" y="2053"/>
                  <a:pt x="1610" y="2051"/>
                  <a:pt x="1623" y="2054"/>
                </a:cubicBezTo>
                <a:cubicBezTo>
                  <a:pt x="1645" y="2051"/>
                  <a:pt x="1667" y="2045"/>
                  <a:pt x="1690" y="2045"/>
                </a:cubicBezTo>
                <a:cubicBezTo>
                  <a:pt x="1719" y="2045"/>
                  <a:pt x="1737" y="2074"/>
                  <a:pt x="1767" y="2083"/>
                </a:cubicBezTo>
                <a:cubicBezTo>
                  <a:pt x="1798" y="2104"/>
                  <a:pt x="1829" y="2115"/>
                  <a:pt x="1863" y="2131"/>
                </a:cubicBezTo>
                <a:cubicBezTo>
                  <a:pt x="1878" y="2154"/>
                  <a:pt x="1887" y="2162"/>
                  <a:pt x="1891" y="2189"/>
                </a:cubicBezTo>
                <a:cubicBezTo>
                  <a:pt x="1902" y="2259"/>
                  <a:pt x="1901" y="2324"/>
                  <a:pt x="1901" y="226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60421" name="Oval 10"/>
          <p:cNvSpPr/>
          <p:nvPr/>
        </p:nvSpPr>
        <p:spPr>
          <a:xfrm>
            <a:off x="179388" y="1773238"/>
            <a:ext cx="215900" cy="2159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79388" y="4537075"/>
            <a:ext cx="5329238" cy="2246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txBody>
          <a:bodyPr anchor="ctr">
            <a:spAutoFit/>
          </a:bodyPr>
          <a:p>
            <a:pPr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Висло-Одерской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 было полностью разгромлено 35 дивизий противника, ещё 25 потеряли от 50 до 70 % личного состава, было взято в плен около 150 тысяч человек. Советские войска выровняли фронт и вышли на дальние подступы к Берлину. 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042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3" y="3500438"/>
            <a:ext cx="3348037" cy="220186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365125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Восточно-Прусская стратегическая наступательная операция (13.01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25.04.1945)</a:t>
            </a:r>
            <a:b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707" name="Объект 2"/>
          <p:cNvSpPr>
            <a:spLocks noGrp="1"/>
          </p:cNvSpPr>
          <p:nvPr>
            <p:ph sz="half" idx="1"/>
          </p:nvPr>
        </p:nvSpPr>
        <p:spPr>
          <a:xfrm>
            <a:off x="179388" y="1700213"/>
            <a:ext cx="4968875" cy="482441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Удержанию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Восточной Пруссии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германское командование придавало важное значение. Здесь издавна имелись мощные укрепления, которые в последующем совершенствовались и дополнялись. К началу зимнего наступления Красной Армии в 1945 году противник создал мощную систему обороны глубиной до 200 км. Наиболее прочные укрепления имелись на восточных подступах к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Кенигсбергу.</a:t>
            </a:r>
            <a:endParaRPr sz="24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lang="ru-RU" altLang="ru-RU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http://www.biograph.ru/images/stories/soldat/battles/035-kenig.jpg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148263" y="2420938"/>
            <a:ext cx="3887788" cy="27368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2" name="Объект 3"/>
          <p:cNvSpPr>
            <a:spLocks noGrp="1"/>
          </p:cNvSpPr>
          <p:nvPr>
            <p:ph sz="half" idx="2"/>
          </p:nvPr>
        </p:nvSpPr>
        <p:spPr>
          <a:xfrm>
            <a:off x="3492500" y="836613"/>
            <a:ext cx="5543550" cy="55451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Важнейшей целью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Восточно-Прусской стратегической наступательной операции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являлось отсечение находившихся там вражеских войск от главных сил нацистской Германии, рассечение их и уничтожение. В операции принимали участие три фронта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2-й и 3-й Белорусские и 1-й Прибалтийский, которыми командовали маршал К.К. Рокоссовский, генералы И.Д. Черняховский и И.X. Баграмян. Им содействовал Балтийский флот под командованием адмирала В.Ф. Трибуца</a:t>
            </a:r>
            <a:r>
              <a:rPr b="1" kern="1200" dirty="0">
                <a:latin typeface="+mn-lt"/>
                <a:ea typeface="+mn-ea"/>
                <a:cs typeface="+mn-cs"/>
              </a:rPr>
              <a:t>.</a:t>
            </a:r>
            <a:endParaRPr b="1" kern="1200" dirty="0">
              <a:latin typeface="+mn-lt"/>
              <a:ea typeface="+mn-ea"/>
              <a:cs typeface="+mn-cs"/>
            </a:endParaRPr>
          </a:p>
          <a:p>
            <a:pPr marL="0" indent="0">
              <a:buClrTx/>
              <a:buSzTx/>
            </a:pPr>
            <a:endParaRPr lang="ru-RU" altLang="ru-RU" b="1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kenigsberg08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7325" y="1989138"/>
            <a:ext cx="3305175" cy="320040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388" y="836613"/>
            <a:ext cx="4176713" cy="59769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замысел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генерала Черняховского (3 _ Белорусский фронт) 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заключался в нанесении фронтального удара на Кенигсберг в обход мощных укреплений противника севернее Мазурских озер. Конечная цель наступления войск 3-го Белорусского фронта - охватить основные силы восточно-прусской группировки немцев с севера и в последующем совместно со 2-м Белорусским фронтом разгромить их. </a:t>
            </a: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kenigsberg21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356100" y="1341438"/>
            <a:ext cx="4267200" cy="263842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63492" name="TextBox 5"/>
          <p:cNvSpPr txBox="1"/>
          <p:nvPr/>
        </p:nvSpPr>
        <p:spPr>
          <a:xfrm>
            <a:off x="4716463" y="4221163"/>
            <a:ext cx="403225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Командующий войсками 3-го Белорусского фронта генерал армии Черняховский И.Д.</a:t>
            </a:r>
            <a:b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офицерами штаба за разработкой плана наступательной операции</a:t>
            </a:r>
            <a:endParaRPr lang="ru-RU" altLang="ru-RU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397375" cy="514508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апреля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3-й Белорусский фронт начал 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Кенигсбергскую операцию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8 апреля наступавшие с севера и юга войска разрезали группировку противника на две части. </a:t>
            </a:r>
            <a:endParaRPr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апреля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гарнизон Кенигсберга капитулировал. В плену оказались 93 853 солдата и офицера. Около 42 тыс. немецких военнослужащих гарнизона крепости погибли.</a:t>
            </a:r>
            <a:endParaRPr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4163" y="1196975"/>
            <a:ext cx="3024188" cy="450056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838" y="1125538"/>
            <a:ext cx="5184775" cy="500062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Порт </a:t>
            </a:r>
            <a:r>
              <a:rPr sz="20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Пиллау</a:t>
            </a: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был последним пунктом в Восточной Пруссии, откуда можно было эвакуировать население и войска. Сам город являлся крепостью, прикрывавшей военно-морскую базу с моря и суши. Немцы обороняли сухопутные подступы к порту с особым упорством, чему способствовали лесные массивы и ненастье.</a:t>
            </a:r>
            <a:endParaRPr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Оборону удалось прорвать только на третий день. В ожесточенных боях за крепость и порт 11-я гвардейская армия </a:t>
            </a:r>
            <a:r>
              <a:rPr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апреля овладела Пиллау.</a:t>
            </a:r>
            <a:endParaRPr sz="20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этом Восточно-Прусская стратегическая операция завершилась. Она продолжалась 103 дня и была самой длительной операцией последнего года войны.</a:t>
            </a:r>
            <a:endParaRPr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sz="20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 descr="kenigsberg20"/>
          <p:cNvPicPr>
            <a:picLocks noGrp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7950" y="2349500"/>
            <a:ext cx="3506788" cy="2247900"/>
          </a:xfr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9750" y="549275"/>
            <a:ext cx="5832475" cy="127000"/>
          </a:xfrm>
          <a:prstGeom prst="rect">
            <a:avLst/>
          </a:prstGeom>
        </p:spPr>
        <p:txBody>
          <a:bodyPr/>
          <a:p>
            <a:pPr algn="ctr" eaLnBrk="1" hangingPunct="1">
              <a:buNone/>
            </a:pPr>
            <a:r>
              <a:rPr sz="2800" b="1" dirty="0">
                <a:latin typeface="Calibri" panose="020F0502020204030204" pitchFamily="34" charset="0"/>
              </a:rPr>
              <a:t> 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Военно-стратегическая обстановка к началу 1944 г.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688" y="765175"/>
            <a:ext cx="2447925" cy="30464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1944 г. Германия понесла значительные потери, но по-прежнему была сильным противником.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8" name="TextBox 6"/>
          <p:cNvSpPr txBox="1"/>
          <p:nvPr/>
        </p:nvSpPr>
        <p:spPr>
          <a:xfrm>
            <a:off x="395288" y="3500438"/>
            <a:ext cx="741680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Понеся тяжелое поражение в 1943 г.,               германская армия перешла  к стратегической обороне.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0513" y="4270375"/>
            <a:ext cx="4864100" cy="23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Стремясь закрепить военный успех, Ставка Верховного  главнокомандования приказала в 1944 г. обеспечить окончательный разгром немецкой армии и освобождение территории СССР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6063" y="4257675"/>
            <a:ext cx="3849688" cy="232727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1412777"/>
          <a:ext cx="4968551" cy="1993203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641977"/>
                <a:gridCol w="2326574"/>
              </a:tblGrid>
              <a:tr h="66733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численности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1,3 раза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71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орудиям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1,7 раза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159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танкам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1,4 раза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7135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самолётам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2,7 раза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освобождения территории СССР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92613" cy="540067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карте Российской Федерации есть небольшой город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Нестеров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населением чуть более четырех тысяч человек. Это административный центр Нестеровского района и Нестеровского городского поселения Калининградской области. Назван он в честь нашего земляка, уроженца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села Талицкий Чамлык Добринского района Степана Нестерова,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погибшего в боях за этот город 20 октября 1944 года.</a:t>
            </a:r>
            <a:endParaRPr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 descr="http://lit-red.ru/wp-content/uploads/2017/05/38e8c3945731d3e59de86452900b2d67.jpg"/>
          <p:cNvPicPr>
            <a:picLocks noGrp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487863" y="1700213"/>
            <a:ext cx="4038600" cy="2700338"/>
          </a:xfr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538" y="1600200"/>
            <a:ext cx="4537075" cy="452596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Гусев Сергей Иванович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родился 28 августа 1918 года в </a:t>
            </a:r>
            <a:r>
              <a:rPr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Липецке </a:t>
            </a: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семье рабочего-каменотёса.</a:t>
            </a:r>
            <a:endParaRPr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Капитан Сергей Гусев в период с 13 по 18 января 1945 года со своим батальоном принимал участие в боях по прорыву вражеской обороны и погиб в районе города </a:t>
            </a:r>
            <a:r>
              <a:rPr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Гумбиннен (ныне город Гусев Калининградской области).</a:t>
            </a:r>
            <a:endParaRPr sz="2400" b="1" kern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388" y="2492375"/>
            <a:ext cx="4038600" cy="3025775"/>
          </a:xfr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388" y="692150"/>
            <a:ext cx="4316413" cy="5434013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Гурьев Степан Савельевич </a:t>
            </a: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командир 16-го гвардейского Кёнигсбергского Краснознамённого стрелкового корпуса 11-й гвардейской армии 3-го Белорусского фронта, гвардии генерал-майор.</a:t>
            </a:r>
            <a:endParaRPr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Родился в селе </a:t>
            </a:r>
            <a:r>
              <a:rPr sz="20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Романово Липецкого уезда Тамбовской губернии, ныне село Ленино Липецкого района Липецкой области.</a:t>
            </a:r>
            <a:endParaRPr sz="20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 апреля 1945 года в боях за Пиллау Гурьев погиб.</a:t>
            </a:r>
            <a:endParaRPr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память об отважном военачальнике в Калининградской области его именем назван город </a:t>
            </a:r>
            <a:r>
              <a:rPr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Гурьевск (бывший - Нойхаузен)</a:t>
            </a:r>
            <a:endParaRPr sz="2000" b="1" kern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04802" name="Picture 2" descr="http://img1.liveinternet.ru/images/attach/c/3/76/621/76621661_Guriev_SS_Gurievsk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495800" y="1773238"/>
            <a:ext cx="4540250" cy="337820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Боевые действия в Восточной и Центральной Европе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Рисунок 1" descr="https://trojden.com/books/russian-history/russian-history-10-class-part-2-gorinov-2016/russian-history-10-class-part-2-gorinov-2016.files/image04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0"/>
            <a:ext cx="5230813" cy="714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Прямоугольник 1"/>
          <p:cNvSpPr/>
          <p:nvPr/>
        </p:nvSpPr>
        <p:spPr>
          <a:xfrm>
            <a:off x="1042988" y="2951163"/>
            <a:ext cx="7058025" cy="18653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Крымская (Ялтинская) конференция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Picture 2" descr="C:\Users\Фирдаус\Desktop\2 мировая\2 мировая 9\большая тройка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063" y="692150"/>
            <a:ext cx="8215312" cy="5500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7" name="TextBox 2"/>
          <p:cNvSpPr txBox="1"/>
          <p:nvPr/>
        </p:nvSpPr>
        <p:spPr>
          <a:xfrm>
            <a:off x="785813" y="6286500"/>
            <a:ext cx="7643812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buNone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DFKai-SB"/>
              </a:rPr>
              <a:t>Главы союзных держав в Ялте в феврале 1945 года</a:t>
            </a:r>
            <a:endParaRPr lang="ru-RU" altLang="ru-RU" sz="2400" b="1" i="1" dirty="0">
              <a:solidFill>
                <a:srgbClr val="C00000"/>
              </a:solidFill>
              <a:latin typeface="Times New Roman" panose="02020603050405020304" pitchFamily="18" charset="0"/>
              <a:ea typeface="DFKai-SB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4" name="Прямоугольник 2"/>
          <p:cNvSpPr>
            <a:spLocks noChangeArrowheads="1"/>
          </p:cNvSpPr>
          <p:nvPr/>
        </p:nvSpPr>
        <p:spPr bwMode="auto">
          <a:xfrm>
            <a:off x="4067175" y="620713"/>
            <a:ext cx="4968875" cy="6370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Ялтинская (Крымская) конференция союзных держав (4–11 февраля 1945)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file"/>
              </a:rPr>
              <a:t>вторая по счёту многосторонняя встреча лидеров трех стран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антигитлеровской коалиции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СССР, США и Великобритании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Второй мировой войны, посвящённая установлению послевоенного мирового порядка. Конференция проходила в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Ливадийском (Белом) дворце в Ялте,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Крыму и стала последней конференцией лидеров антигитлеровской коалиции «большой тройки» в доядерную эпоху.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6807" name="Picture 7" descr="https://img-fotki.yandex.ru/get/15502/9890207.3/0_12a480_15d13abd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639763"/>
            <a:ext cx="3862388" cy="28971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6809" name="Picture 9" descr="https://icdn.lenta.ru/images/2020/02/10/10/20200210104345970/preview_7284deaa84780dac5ff36dbcac6d7a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8" y="4221163"/>
            <a:ext cx="2928938" cy="19843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388" y="836613"/>
            <a:ext cx="4679950" cy="583247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 algn="just">
              <a:buClrTx/>
              <a:buSzTx/>
              <a:buFont typeface="Arial" panose="020B0604020202020204" pitchFamily="34" charset="0"/>
              <a:buNone/>
            </a:pP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Ялте принимались основные решения </a:t>
            </a: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будущем разделе мира между странами-победительницами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Все решения Ялты в общем и целом касались двух проблем.</a:t>
            </a:r>
            <a:endParaRPr lang="ru-RU" altLang="ru-RU"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ClrTx/>
              <a:buSzTx/>
              <a:buFont typeface="Arial" panose="020B0604020202020204" pitchFamily="34" charset="0"/>
              <a:buNone/>
            </a:pP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Во-первых,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требовалось установить неофициальные, но общепризнанные всеми сторонами демаркационные линии между сферами влияния союзников </a:t>
            </a:r>
            <a:r>
              <a:rPr lang="ru-RU" altLang="ru-RU" sz="20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дело, которое было начато ещё на Тегеранской конференции.</a:t>
            </a:r>
            <a:endParaRPr lang="ru-RU" altLang="ru-RU"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just">
              <a:buClrTx/>
              <a:buSzTx/>
              <a:buFont typeface="Arial" panose="020B0604020202020204" pitchFamily="34" charset="0"/>
              <a:buNone/>
            </a:pP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Во-вторых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союзники осознавали, что после исчезновения общего врага вынужденное объединение Запада и СССР потеряет какой-либо смысл, а поэтому следовало создать процедуры, гарантирующие неизменность проведённых на карте мира разграничительных линий.</a:t>
            </a:r>
            <a:endParaRPr lang="ru-RU" altLang="ru-RU"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sz="20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220162" name="Picture 2" descr="http://xn--80abjd7bf.xn--80acgfbsl1azdqr.xn--p1ai/media/gallery/4/0/4099488e6e9029a4733718b7d0c00ede_900x_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76825" y="2852738"/>
            <a:ext cx="3887788" cy="312102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5778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744538"/>
            <a:ext cx="4822825" cy="36210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5779" name="Прямоугольник 2"/>
          <p:cNvSpPr/>
          <p:nvPr/>
        </p:nvSpPr>
        <p:spPr>
          <a:xfrm>
            <a:off x="5511800" y="2205038"/>
            <a:ext cx="3200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переговоров «Большой тройки». Ливадия, Крым</a:t>
            </a:r>
            <a:endParaRPr lang="ru-RU" altLang="ru-RU" sz="16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7829" name="Прямоугольник 4"/>
          <p:cNvSpPr>
            <a:spLocks noChangeArrowheads="1"/>
          </p:cNvSpPr>
          <p:nvPr/>
        </p:nvSpPr>
        <p:spPr bwMode="auto">
          <a:xfrm>
            <a:off x="250825" y="4365625"/>
            <a:ext cx="8785225" cy="2678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Ялте была 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начата реализация идеи новой Лиги Наций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Союзникам требовалась межгосударственная организация, способная предотвратить попытки изменить установленные границы сфер влияния. Именно на конференциях победителей в Тегеране и Ялте и на промежуточных переговорах в Думбартон-Оксе была сформирована идеология Организации Объединённых Наций.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1" name="Прямоугольник 1"/>
          <p:cNvSpPr>
            <a:spLocks noChangeArrowheads="1"/>
          </p:cNvSpPr>
          <p:nvPr/>
        </p:nvSpPr>
        <p:spPr bwMode="auto">
          <a:xfrm>
            <a:off x="250825" y="765175"/>
            <a:ext cx="8569325" cy="378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принято принципиальное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об оккупации и разделе Германии на оккупационные зоны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 выделении Франции своей зоны. Это решение предопределило раскол страны на долгие десятилетия. В Ялте была также подписана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об освобождённой Европе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определившая принципы политики победителей на отвоёванных у противника территориях. Она предполагала, в частности, восстановление суверенных прав народов этих территорий, а также право союзников совместно «помогать» этим народам «улучшать условия» для осуществления этих самых прав.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6803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0338" y="4540250"/>
            <a:ext cx="3794125" cy="22844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2290" name="Таблица 12289"/>
          <p:cNvGraphicFramePr/>
          <p:nvPr/>
        </p:nvGraphicFramePr>
        <p:xfrm>
          <a:off x="476250" y="3403600"/>
          <a:ext cx="8191500" cy="919163"/>
        </p:xfrm>
        <a:graphic>
          <a:graphicData uri="http://schemas.openxmlformats.org/drawingml/2006/table">
            <a:tbl>
              <a:tblPr/>
              <a:tblGrid>
                <a:gridCol w="2730500"/>
                <a:gridCol w="2730500"/>
                <a:gridCol w="2730500"/>
              </a:tblGrid>
              <a:tr h="184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Показатели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СССР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Германия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84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Личный состав армии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11 млн чел.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 млн чел.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825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Орудия и миномёты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ок. 150 тыс.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68 тыс.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84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Танки и САУ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 тыс.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12 тыс.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84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Боевые самолёты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21 тыс.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5,5 тыс.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16" name="Таблица 12315"/>
          <p:cNvGraphicFramePr/>
          <p:nvPr/>
        </p:nvGraphicFramePr>
        <p:xfrm>
          <a:off x="179388" y="2608263"/>
          <a:ext cx="8713787" cy="3951287"/>
        </p:xfrm>
        <a:graphic>
          <a:graphicData uri="http://schemas.openxmlformats.org/drawingml/2006/table">
            <a:tbl>
              <a:tblPr/>
              <a:tblGrid>
                <a:gridCol w="2905125"/>
                <a:gridCol w="2903538"/>
                <a:gridCol w="2905125"/>
              </a:tblGrid>
              <a:tr h="777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СССР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Германия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1DA"/>
                    </a:solidFill>
                  </a:tcPr>
                </a:tc>
              </a:tr>
              <a:tr h="841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 армии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 млн чел.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 млн чел.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7762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Орудия и миномёты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тыс.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тыс.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777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Танки и САУ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 тыс.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 тыс.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  <a:tr h="777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Боевые самолёты</a:t>
                      </a:r>
                      <a:endParaRPr lang="ru-RU" altLang="en-US" sz="24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 тыс.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750"/>
                        </a:spcAft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 тыс.</a:t>
                      </a:r>
                      <a:endParaRPr lang="ru-RU" altLang="en-US" sz="24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0EC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388" y="584200"/>
            <a:ext cx="8713788" cy="16319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p>
            <a:pPr algn="ctr"/>
            <a:r>
              <a:rPr lang="ru-RU" altLang="ru-RU" sz="2000" b="1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СИЛ СССР И ГЕРМАНИИ К 1.01.1944 г.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dirty="0">
                <a:solidFill>
                  <a:srgbClr val="555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Ценой героических усилий всего советского народа к тому времени было обеспечено превосходство Красной Армии в самолётах, орудиях и миномётах. Лишь по числу танков и самоходных артиллерийских установок силы сторон были примерно равны.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07950" y="36513"/>
            <a:ext cx="8712200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освобождения территории СССР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175" y="981075"/>
            <a:ext cx="4826000" cy="514508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ходе конференции было заключено ещё одно соглашение, которое было очень важно для советской стороны, а именно соглашение по репатриации военных и гражданских лиц, то есть перемещенных лиц </a:t>
            </a:r>
            <a:r>
              <a:rPr lang="ru-RU" altLang="ru-RU" sz="20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лиц, освобожденных (плененных) на территориях, захваченных союзниками. Впоследствии, исполняя это соглашение, англичане передали советской стороне не только советских граждан, но и эмигрантов, никогда не имевших советского гражданства. В том числе была совершена насильственная выдача казаков. По некоторым оценкам, это соглашение коснулось более чем 2 500 000 человек.</a:t>
            </a:r>
            <a:endParaRPr lang="ru-RU" altLang="ru-RU"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221186" name="Picture 2" descr="https://imgtest.mir24.tv/uploaded/images/2020/February/30b9af6d509eca162cb5cdb6376904b47b86c3038f6b11669246abcff2afe03f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5250" y="2060575"/>
            <a:ext cx="3971925" cy="322580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Picture 2" descr="C:\Users\Фирдаус\Desktop\великая отеч. война\конференции.jpg"/>
          <p:cNvPicPr>
            <a:picLocks noChangeAspect="1"/>
          </p:cNvPicPr>
          <p:nvPr/>
        </p:nvPicPr>
        <p:blipFill>
          <a:blip r:embed="rId1"/>
          <a:srcRect l="3819" t="26765" b="36806"/>
          <a:stretch>
            <a:fillRect/>
          </a:stretch>
        </p:blipFill>
        <p:spPr>
          <a:xfrm>
            <a:off x="468313" y="2276475"/>
            <a:ext cx="8496300" cy="4248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Заголовок 7"/>
          <p:cNvSpPr txBox="1"/>
          <p:nvPr/>
        </p:nvSpPr>
        <p:spPr bwMode="auto">
          <a:xfrm>
            <a:off x="611188" y="36513"/>
            <a:ext cx="7561263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(Ялтинская) конференция</a:t>
            </a:r>
            <a:endParaRPr lang="ru-RU" alt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4" name="Прямоугольник 1"/>
          <p:cNvSpPr/>
          <p:nvPr/>
        </p:nvSpPr>
        <p:spPr>
          <a:xfrm>
            <a:off x="1042988" y="2951163"/>
            <a:ext cx="7058025" cy="3859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Битва за Берлин и окончание войны в Европе. 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4210" name="Picture 2" descr="C:\Users\Фирдаус\Desktop\великая отеч. война\45 г.jpg"/>
          <p:cNvPicPr>
            <a:picLocks noChangeAspect="1" noChangeArrowheads="1"/>
          </p:cNvPicPr>
          <p:nvPr/>
        </p:nvPicPr>
        <p:blipFill>
          <a:blip r:embed="rId1"/>
          <a:srcRect b="28168"/>
          <a:stretch>
            <a:fillRect/>
          </a:stretch>
        </p:blipFill>
        <p:spPr bwMode="auto">
          <a:xfrm>
            <a:off x="1042988" y="1844675"/>
            <a:ext cx="7143750" cy="4656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80899" name="Заголовок 3"/>
          <p:cNvSpPr>
            <a:spLocks noGrp="1"/>
          </p:cNvSpPr>
          <p:nvPr>
            <p:ph type="title"/>
          </p:nvPr>
        </p:nvSpPr>
        <p:spPr>
          <a:xfrm>
            <a:off x="539750" y="1268413"/>
            <a:ext cx="8147050" cy="576262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год в истории ВОВ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857250" y="1143000"/>
            <a:ext cx="4500563" cy="1754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Берлина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три фронта: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1-й Белорусский (Жуков)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2-й Белорусский (Рокоссовский)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1-й Украинский (Конев)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813" y="3071813"/>
            <a:ext cx="7500938" cy="3170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>
              <a:buNone/>
            </a:pP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операции: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апреля  – начало битвы за Берлин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апреля – взяты Зееловские высоты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– встреча с союзниками на Эльбе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апреля – штурм Берлина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мая – над Рейхстагом поднято знамя Победы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мая – подписание акта о безоговорочной капитуляции Германии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была ПОБЕДА</a:t>
            </a:r>
            <a:endParaRPr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5-9 мая – освобождение Праги (Чехословакия)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8309" name="Picture 2" descr="C:\Users\Лидия\Documents\11 класс\ВОВ\1944-1945г\2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38838" y="1143000"/>
            <a:ext cx="2419350" cy="3182938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6" name="Picture 2" descr="C:\Users\Фирдаус\Desktop\великая отеч. война\соотношение сил к 45 г..jpg"/>
          <p:cNvPicPr>
            <a:picLocks noChangeAspect="1"/>
          </p:cNvPicPr>
          <p:nvPr/>
        </p:nvPicPr>
        <p:blipFill>
          <a:blip r:embed="rId1"/>
          <a:srcRect l="1691" r="2023" b="3081"/>
          <a:stretch>
            <a:fillRect/>
          </a:stretch>
        </p:blipFill>
        <p:spPr>
          <a:xfrm>
            <a:off x="468313" y="393700"/>
            <a:ext cx="8424862" cy="6275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5" name="Прямоугольник 4"/>
          <p:cNvSpPr>
            <a:spLocks noChangeArrowheads="1"/>
          </p:cNvSpPr>
          <p:nvPr/>
        </p:nvSpPr>
        <p:spPr bwMode="auto">
          <a:xfrm>
            <a:off x="107950" y="836613"/>
            <a:ext cx="4775200" cy="624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Наступление в Арденнах (кодовое наименование нем. Wacht am Rhein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«Вахта на Рейне») 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 немецких войск на Западном фронте в ходе Второй мировой войны.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16 декабря 1944 </a:t>
            </a:r>
            <a:r>
              <a:rPr lang="ru-RU" alt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января 1945 в Арденнах (юго-запад Бельгии)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изменить обстановку на Западном фронте, разгромив англо-американские вооруженные силы в Бельгии и Нидерландах, по возможности склонить США и Англию к сепаратным переговорам о мире и прекращении боевых действий на Западе, тем самым высвободить силы для Восточного фронта. К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января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союзники полностью ликвидировали Арденнский «выступ» и начали вторжение в Германию.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Немецкое контрнаступление закончилось провалом. </a:t>
            </a:r>
            <a:endParaRPr lang="ru-RU" alt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3971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0" y="836613"/>
            <a:ext cx="3859213" cy="2736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3972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50" y="3860800"/>
            <a:ext cx="3859213" cy="2749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9" name="Прямоугольник 1"/>
          <p:cNvSpPr>
            <a:spLocks noChangeArrowheads="1"/>
          </p:cNvSpPr>
          <p:nvPr/>
        </p:nvSpPr>
        <p:spPr bwMode="auto">
          <a:xfrm>
            <a:off x="0" y="765175"/>
            <a:ext cx="4968875" cy="31702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Борьбу против Германии вели 10 советских фронтов в составе 6,7 млн человек, оснащённых 107,3 тыс. орудий и миномётов, 12,1 тыс. танков и САУ, 14,7 тыс. самолётов. К началу апреля были заняты территории Венгрии, Польши и Восточной Пруссии. Развернулась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Сталин приказал взять любой ценой без помощи западных союзников</a:t>
            </a:r>
            <a:endParaRPr lang="ru-RU" alt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4995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8100" y="792163"/>
            <a:ext cx="3805238" cy="2578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6021" name="Прямоугольник 5"/>
          <p:cNvSpPr>
            <a:spLocks noChangeArrowheads="1"/>
          </p:cNvSpPr>
          <p:nvPr/>
        </p:nvSpPr>
        <p:spPr bwMode="auto">
          <a:xfrm>
            <a:off x="4040188" y="4437063"/>
            <a:ext cx="4883150" cy="1938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столицу Германии устремились войска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Белорусского (маршал Г. К. Жуков), 2-го Белорусского (маршал К. К. Рокоссовский) и 1-го Украинского (маршал И. С. Конев)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 общей численностью 2,5 млн человек. 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499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900"/>
            <a:ext cx="1822450" cy="27098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9330" name="Picture 2" descr="C:\Users\Фирдаус\Desktop\великая отеч. война\соотношение под берлином.jpg"/>
          <p:cNvPicPr>
            <a:picLocks noChangeAspect="1" noChangeArrowheads="1"/>
          </p:cNvPicPr>
          <p:nvPr/>
        </p:nvPicPr>
        <p:blipFill>
          <a:blip r:embed="rId1"/>
          <a:srcRect l="1553" t="6171" b="7430"/>
          <a:stretch>
            <a:fillRect/>
          </a:stretch>
        </p:blipFill>
        <p:spPr bwMode="auto">
          <a:xfrm>
            <a:off x="179388" y="2565400"/>
            <a:ext cx="8964613" cy="3024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49155" name="Заголовок 3"/>
          <p:cNvSpPr>
            <a:spLocks noGrp="1"/>
          </p:cNvSpPr>
          <p:nvPr>
            <p:ph type="title"/>
          </p:nvPr>
        </p:nvSpPr>
        <p:spPr>
          <a:xfrm>
            <a:off x="776288" y="1993900"/>
            <a:ext cx="7772400" cy="1143000"/>
          </a:xfrm>
        </p:spPr>
        <p:txBody>
          <a:bodyPr vert="horz" wrap="square" lIns="91440" tIns="45720" rIns="91440" bIns="45720" numCol="1" anchor="ctr" anchorCtr="0" compatLnSpc="1"/>
          <a:p>
            <a:pPr eaLnBrk="1" hangingPunct="1"/>
            <a:r>
              <a:rPr lang="ru-RU" alt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сил перед Берлинской операцией</a:t>
            </a:r>
            <a:br>
              <a:rPr lang="ru-RU" alt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5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2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412875"/>
            <a:ext cx="4608513" cy="511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7043" name="TextBox 8"/>
          <p:cNvSpPr txBox="1"/>
          <p:nvPr/>
        </p:nvSpPr>
        <p:spPr>
          <a:xfrm>
            <a:off x="468313" y="476250"/>
            <a:ext cx="8424862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16.04 - 8.05 1945 г. - Берлинская стратегическая наступательная операция 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0357" name="TextBox 10"/>
          <p:cNvSpPr txBox="1">
            <a:spLocks noChangeArrowheads="1"/>
          </p:cNvSpPr>
          <p:nvPr/>
        </p:nvSpPr>
        <p:spPr bwMode="auto">
          <a:xfrm>
            <a:off x="4932363" y="1631950"/>
            <a:ext cx="3816350" cy="4892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апреля кольцо советских войск вокруг Берлина сомкнулось.  </a:t>
            </a:r>
            <a:endParaRPr lang="ru-RU" alt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спасения столицы Гитлер  стал снимать войска с Западного  фронта, чем облегчил задачу  англо-американских дивизий.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Уже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соединились с советскими частями на 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Эльбе 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Торгау.</a:t>
            </a:r>
            <a:endParaRPr lang="ru-RU" alt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Прямоугольник 1"/>
          <p:cNvSpPr/>
          <p:nvPr/>
        </p:nvSpPr>
        <p:spPr>
          <a:xfrm>
            <a:off x="1042988" y="2951163"/>
            <a:ext cx="7058025" cy="197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spcBef>
                <a:spcPct val="20000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«Десять сталинских ударов». </a:t>
            </a: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3" name="Прямоугольник 1"/>
          <p:cNvSpPr>
            <a:spLocks noChangeArrowheads="1"/>
          </p:cNvSpPr>
          <p:nvPr/>
        </p:nvSpPr>
        <p:spPr bwMode="auto">
          <a:xfrm>
            <a:off x="250825" y="836613"/>
            <a:ext cx="4159250" cy="2843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12 часов утра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6-й гвардейский мехкорпус 4-й гвардейской танковой армии 1-го Украинского фронта форсировал реку Хафель и соединился с частями 328-й дивизии 47-й армии 1-го Белорусского фронта,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замкнув тем самым кольцо окружения вокруг Берлина. 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8067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650" y="908050"/>
            <a:ext cx="3994150" cy="2727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7045" name="Прямоугольник 4"/>
          <p:cNvSpPr>
            <a:spLocks noChangeArrowheads="1"/>
          </p:cNvSpPr>
          <p:nvPr/>
        </p:nvSpPr>
        <p:spPr bwMode="auto">
          <a:xfrm>
            <a:off x="4551363" y="3833813"/>
            <a:ext cx="4341813" cy="2863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1945 года недалеко от города Торгау на реке Эльба </a:t>
            </a:r>
            <a:r>
              <a:rPr lang="ru-RU" alt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войска 1-го Украинского фронта армии СССР встретились с войсками 1-й армии США.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встречи войск союзников остатки вооружённых сил Германии были расколоты на две части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северную и южную.</a:t>
            </a: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8069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3833813"/>
            <a:ext cx="3673475" cy="2825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9090" name="Рисунок 1" descr="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-46037"/>
            <a:ext cx="4951413" cy="6570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1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3" y="5445125"/>
            <a:ext cx="431800" cy="227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2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13" y="5157788"/>
            <a:ext cx="431800" cy="28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093" name="AutoShape 11"/>
          <p:cNvSpPr/>
          <p:nvPr/>
        </p:nvSpPr>
        <p:spPr>
          <a:xfrm>
            <a:off x="1979613" y="5589588"/>
            <a:ext cx="215900" cy="215900"/>
          </a:xfrm>
          <a:prstGeom prst="diamond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89094" name="Rectangle 12"/>
          <p:cNvSpPr/>
          <p:nvPr/>
        </p:nvSpPr>
        <p:spPr>
          <a:xfrm>
            <a:off x="1547813" y="5734050"/>
            <a:ext cx="1068387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ct val="30000"/>
              </a:spcBef>
            </a:pPr>
            <a:r>
              <a:rPr lang="ru-RU" altLang="ru-RU" sz="2000" i="1" dirty="0">
                <a:latin typeface="Arial" panose="020B0604020202020204" pitchFamily="34" charset="0"/>
              </a:rPr>
              <a:t>Торгау</a:t>
            </a:r>
            <a:endParaRPr lang="ru-RU" altLang="ru-RU" sz="2000" i="1" dirty="0">
              <a:latin typeface="Arial" panose="020B0604020202020204" pitchFamily="34" charset="0"/>
            </a:endParaRPr>
          </a:p>
        </p:txBody>
      </p:sp>
      <p:sp>
        <p:nvSpPr>
          <p:cNvPr id="89095" name="Rectangle 14"/>
          <p:cNvSpPr/>
          <p:nvPr/>
        </p:nvSpPr>
        <p:spPr>
          <a:xfrm>
            <a:off x="5364163" y="1052513"/>
            <a:ext cx="23907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ct val="30000"/>
              </a:spcBef>
            </a:pPr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апреля 1945 года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909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163" y="1557338"/>
            <a:ext cx="3240087" cy="2176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163" y="4005263"/>
            <a:ext cx="3384550" cy="2609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0114" name="Рисунок 1" descr="1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0"/>
            <a:ext cx="4951413" cy="6570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1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13" y="1052513"/>
            <a:ext cx="3773487" cy="5454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38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873125"/>
            <a:ext cx="4679950" cy="2932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39" name="Rectangle 5"/>
          <p:cNvSpPr/>
          <p:nvPr/>
        </p:nvSpPr>
        <p:spPr>
          <a:xfrm>
            <a:off x="971550" y="3935413"/>
            <a:ext cx="3313113" cy="7286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30000"/>
              </a:spcBef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штурма Берлина. 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30000"/>
              </a:spcBef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 за Зееловские высоты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1140" name="Rectangle 6"/>
          <p:cNvSpPr/>
          <p:nvPr/>
        </p:nvSpPr>
        <p:spPr>
          <a:xfrm>
            <a:off x="2195513" y="5805488"/>
            <a:ext cx="23907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ct val="30000"/>
              </a:spcBef>
            </a:pPr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апреля 1945 года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114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3186113"/>
            <a:ext cx="3744913" cy="2460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TextBox 2"/>
          <p:cNvSpPr txBox="1"/>
          <p:nvPr/>
        </p:nvSpPr>
        <p:spPr>
          <a:xfrm>
            <a:off x="857250" y="2928938"/>
            <a:ext cx="11080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ru-RU" altLang="ru-RU" dirty="0">
                <a:latin typeface="Arial" panose="020B0604020202020204" pitchFamily="34" charset="0"/>
              </a:rPr>
              <a:t>	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92163" name="Рисунок 4" descr="88a50e9f9cd9e0173bdb887d6fa037a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42875"/>
            <a:ext cx="8072438" cy="6102350"/>
          </a:xfrm>
          <a:prstGeom prst="rect">
            <a:avLst/>
          </a:prstGeom>
          <a:noFill/>
          <a:ln w="101600" cap="flat" cmpd="tri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2164" name="TextBox 5"/>
          <p:cNvSpPr txBox="1"/>
          <p:nvPr/>
        </p:nvSpPr>
        <p:spPr>
          <a:xfrm>
            <a:off x="642938" y="6357938"/>
            <a:ext cx="76438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Начало штурма Берлина 16 апреля 1945 года 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3186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2150" y="1196975"/>
            <a:ext cx="3025775" cy="4425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0116" name="Прямоугольник 6"/>
          <p:cNvSpPr>
            <a:spLocks noChangeArrowheads="1"/>
          </p:cNvSpPr>
          <p:nvPr/>
        </p:nvSpPr>
        <p:spPr bwMode="auto">
          <a:xfrm>
            <a:off x="371475" y="709613"/>
            <a:ext cx="5400675" cy="5632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Адольф Гитлер совершил самоубийство в понедельник 30 апреля 1945 года,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застрелившись из огнестрельного оружия в своём фюрербункере в Берлине (примерно в это же время Красная армия взяла под контроль первый этаж Рейхстага, и находилась всего в 700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750 метрах от рейхсканцелярии). Его жена Ева Браун также совершила самоубийство, приняв цианистый калий. В тот же день в их тела вынесли по лестнице через запасной выход бункера, облили бензином и подожгли в саду за пределами бункер.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7" name="Прямоугольник 1"/>
          <p:cNvSpPr>
            <a:spLocks noChangeArrowheads="1"/>
          </p:cNvSpPr>
          <p:nvPr/>
        </p:nvSpPr>
        <p:spPr bwMode="auto">
          <a:xfrm>
            <a:off x="250825" y="687388"/>
            <a:ext cx="4556125" cy="6002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Берлинская группировка, по оценке советского командования, насчитывала около 200 тыс. солдат и офицеров, 3 тыс. орудий и 250 танков, включая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фольксштурм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народное ополчение. Оборона города была тщательно продумана и отлично подготовлена. В основе лежала система сильного огня, опорных пунктов и узлов сопротивления. В Берлине было создано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секторов обороны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восемь по окружности и один в центре. Чем ближе к центру города, тем оборона становилась плотнее.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4211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687388"/>
            <a:ext cx="4000500" cy="2876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4212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8" y="3789363"/>
            <a:ext cx="3979862" cy="27908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397375" cy="511175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 algn="ctr"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Адольф Гитлер </a:t>
            </a:r>
            <a:r>
              <a:rPr lang="ru-RU" altLang="ru-RU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случайно поручил помощнику избавиться от его с любимой </a:t>
            </a:r>
            <a:r>
              <a:rPr lang="ru-RU" altLang="ru-RU"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Евой Браун </a:t>
            </a:r>
            <a:r>
              <a:rPr lang="ru-RU" altLang="ru-RU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трупов с помощью канистры с бензином - фюрер уже знал, как поступил народ с телами его ближайшего единомышленника </a:t>
            </a:r>
            <a:r>
              <a:rPr lang="ru-RU" altLang="ru-RU"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Бенито Муссолини </a:t>
            </a:r>
            <a:r>
              <a:rPr lang="ru-RU" altLang="ru-RU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его любовницы </a:t>
            </a:r>
            <a:r>
              <a:rPr lang="ru-RU" altLang="ru-RU" sz="24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Клары Петаччи.</a:t>
            </a:r>
            <a:endParaRPr lang="ru-RU" altLang="ru-RU" sz="2400" b="1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 algn="ctr"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Конец главного фашиста Италии был страшен и поучителен.</a:t>
            </a:r>
            <a:endParaRPr lang="ru-RU" altLang="ru-RU"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5235" name="Рисунок 12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648200" y="2601913"/>
            <a:ext cx="4038600" cy="2524125"/>
          </a:xfrm>
          <a:ln>
            <a:solidFill>
              <a:srgbClr val="000000">
                <a:alpha val="100000"/>
              </a:srgbClr>
            </a:solidFill>
            <a:miter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Штурм Берлина 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(16 апреля – 2 мая 1945 года)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>
            <a:normAutofit fontScale="925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Кребс передал Чуйкову предложение нового правительства Германии заключить перемирие. Сообщение тут же было передано Жукову, который сам позвонил в Москву. Сталин подтвердил категорическое требование о безоговорочной капитуляции.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 18.00 1 мая новое правительство Германии отклонило требование о безоговорочной капитуляции, и советские войска с новой силой возобновили штурм города.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619750" cy="368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0"/>
            <a:ext cx="4857750" cy="3684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875"/>
            <a:ext cx="4905375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3133725"/>
            <a:ext cx="5238750" cy="3724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004888"/>
            <a:ext cx="8291513" cy="412750"/>
          </a:xfrm>
        </p:spPr>
        <p:txBody>
          <a:bodyPr vert="horz" wrap="square" lIns="91440" tIns="45720" rIns="91440" bIns="45720" numCol="1" anchor="ctr" anchorCtr="0" compatLnSpc="1"/>
          <a:p>
            <a:pPr>
              <a:buNone/>
            </a:pP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 Берлина </a:t>
            </a:r>
            <a:b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 апреля – 2 мая 1945 года)</a:t>
            </a:r>
            <a:endParaRPr sz="25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989138"/>
            <a:ext cx="6464300" cy="41100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lnSpc>
                <a:spcPct val="90000"/>
              </a:lnSpc>
              <a:buClrTx/>
              <a:buSzTx/>
              <a:buFont typeface="Arial" panose="020B0604020202020204" pitchFamily="34" charset="0"/>
              <a:buNone/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 вечером 30 апреля немецкая сторона запросила о прекращении огня для переговоров. В штаб 8-й гвардейской армии генерала </a:t>
            </a:r>
            <a:r>
              <a:rPr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Чуйкова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прибыл начальник генерального штаба немецких сухопутных войск генерал </a:t>
            </a:r>
            <a:r>
              <a:rPr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Кребс,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сообщивший о самоубийстве Гитлера и зачитавший его завещание.</a:t>
            </a:r>
            <a:endParaRPr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728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0875" y="1428750"/>
            <a:ext cx="1595438" cy="22907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728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13" y="4143375"/>
            <a:ext cx="1630362" cy="2286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Содержимое 7"/>
          <p:cNvSpPr>
            <a:spLocks noGrp="1"/>
          </p:cNvSpPr>
          <p:nvPr>
            <p:ph sz="half" idx="2"/>
          </p:nvPr>
        </p:nvSpPr>
        <p:spPr>
          <a:xfrm>
            <a:off x="4284663" y="1981200"/>
            <a:ext cx="4391025" cy="4114800"/>
          </a:xfrm>
          <a:ln/>
        </p:spPr>
        <p:txBody>
          <a:bodyPr vert="horz" wrap="square" lIns="91440" tIns="45720" rIns="91440" bIns="45720" anchor="t" anchorCtr="0"/>
          <a:p>
            <a:pPr algn="ctr" eaLnBrk="1" hangingPunct="1">
              <a:buClrTx/>
              <a:buSzTx/>
              <a:buFontTx/>
              <a:buNone/>
            </a:pPr>
            <a:r>
              <a:rPr lang="ru-RU" altLang="ru-RU" sz="6000" kern="1200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«Десять сталинских ударов». </a:t>
            </a:r>
            <a:endParaRPr lang="ru-RU" altLang="ru-RU" sz="6000" kern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4339" name="Рисунок 5" descr="10_udarov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1714500"/>
            <a:ext cx="3214688" cy="4672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9" name="Прямоугольник 1"/>
          <p:cNvSpPr>
            <a:spLocks noChangeArrowheads="1"/>
          </p:cNvSpPr>
          <p:nvPr/>
        </p:nvSpPr>
        <p:spPr bwMode="auto">
          <a:xfrm>
            <a:off x="3816350" y="660400"/>
            <a:ext cx="5219700" cy="60023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Ранним утром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мая над рейхстагом был поднят штурмовой флаг 150-й стрелковой дивизии,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бой за рейхстаг продолжался ещё весь день и только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ночь на 2 мая гарнизон рейхстага капитулировал</a:t>
            </a:r>
            <a:r>
              <a:rPr lang="ru-RU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(А.П. Берест погиб 3 ноября 1970 года, спасая девочку из-под колёс скорого поезда «Москва-Баку».  М.А. Егоров погиб 20 июня 1975 года в автомобильной катастрофе. М.В. Кантария  был вынужден уехать из родных мест из-за грузино-абхазской войны и умер 26 декабря 1993 года в городской клинической больнице № 64 города Москвы). </a:t>
            </a:r>
            <a:endParaRPr lang="ru-RU" altLang="ru-RU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8307" name="Рисунок 5" descr="hea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" y="2420938"/>
            <a:ext cx="3951288" cy="2962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9330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288" y="800100"/>
            <a:ext cx="3927475" cy="54006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933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549275"/>
            <a:ext cx="3600450" cy="19605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645" name="TextBox 5"/>
          <p:cNvSpPr txBox="1">
            <a:spLocks noChangeArrowheads="1"/>
          </p:cNvSpPr>
          <p:nvPr/>
        </p:nvSpPr>
        <p:spPr bwMode="auto">
          <a:xfrm>
            <a:off x="4859338" y="2636838"/>
            <a:ext cx="3889375" cy="3786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апреля 1945 г. бойцы 150-й стрелковой дивизии А.П.Берест. М.А. Егоров  и М.В. Кантария и  водрузили над Рейхстагом Красное знамя Победы.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тот же день покончил жизнь  самоубийством Гитлер.  Берлинский гарнизон  капитулировал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500438"/>
            <a:ext cx="4608513" cy="30495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9334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-49212"/>
            <a:ext cx="8742362" cy="757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5375" y="2708275"/>
            <a:ext cx="5238750" cy="37623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035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628775"/>
            <a:ext cx="4103688" cy="27590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0356" name="Rectangle 8"/>
          <p:cNvSpPr/>
          <p:nvPr/>
        </p:nvSpPr>
        <p:spPr>
          <a:xfrm>
            <a:off x="323850" y="1052513"/>
            <a:ext cx="84248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30000"/>
              </a:spcBef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Берлин капитулировал 2 мая 1945 года</a:t>
            </a:r>
            <a:endParaRPr lang="ru-RU" altLang="ru-RU" sz="24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0357" name="Rectangle 9"/>
          <p:cNvSpPr/>
          <p:nvPr/>
        </p:nvSpPr>
        <p:spPr>
          <a:xfrm>
            <a:off x="0" y="4508500"/>
            <a:ext cx="37084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30000"/>
              </a:spcBef>
            </a:pPr>
            <a:r>
              <a:rPr lang="ru-RU" altLang="ru-RU" b="1" i="1" dirty="0">
                <a:latin typeface="Arial" panose="020B0604020202020204" pitchFamily="34" charset="0"/>
              </a:rPr>
              <a:t>М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Егоров и М. В. Кантария 30 апреля 1945 года водрузили Красное знамя Победы над рейхстагом.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p>
            <a:pPr marL="0" indent="0">
              <a:buClrTx/>
              <a:buSzTx/>
              <a:buFont typeface="Arial" panose="020B0604020202020204" pitchFamily="34" charset="0"/>
              <a:buNone/>
            </a:pP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 о капитуляции 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был подписан 7 мая в 02:41 по центральноевропейскому времени </a:t>
            </a:r>
            <a:r>
              <a:rPr lang="ru-RU" altLang="ru-RU" sz="200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Реймсе (Франция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 По требованию Сталина состоялось </a:t>
            </a: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вторичное подписание капитуляции в ночь с 8 на 9 мая в пригороде Берлина Карлсхорсте ( с советской стороны подписал Г.К. Жуков).</a:t>
            </a:r>
            <a:r>
              <a:rPr lang="ru-RU" altLang="ru-RU" sz="2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Даты официального объявления главами государств о подписании капитуляции </a:t>
            </a: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lang="ru-RU" altLang="ru-RU" sz="2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мая в странах Европы и 9 мая в СССР </a:t>
            </a:r>
            <a:r>
              <a:rPr lang="ru-RU" altLang="ru-RU" sz="2000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—</a:t>
            </a:r>
            <a:r>
              <a:rPr lang="ru-RU" altLang="ru-RU" sz="20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стали отмечаться в соответствующих странах как День Победы.</a:t>
            </a:r>
            <a:endParaRPr lang="ru-RU" altLang="ru-RU" sz="20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ClrTx/>
              <a:buSzTx/>
            </a:pPr>
            <a:endParaRPr sz="2000" kern="12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1379" name="Рисунок 7"/>
          <p:cNvPicPr>
            <a:picLocks noGrp="1"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4900613" y="2555875"/>
            <a:ext cx="3533775" cy="2614613"/>
          </a:xfrm>
          <a:ln>
            <a:solidFill>
              <a:srgbClr val="000000">
                <a:alpha val="100000"/>
              </a:srgbClr>
            </a:solidFill>
            <a:miter/>
          </a:ln>
        </p:spPr>
      </p:pic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дату: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0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ctr" eaLnBrk="1" hangingPunct="1">
              <a:buFontTx/>
              <a:buNone/>
            </a:pPr>
            <a:r>
              <a:rPr lang="ru-RU" alt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мая 1945 год </a:t>
            </a:r>
            <a:r>
              <a:rPr lang="ru-RU" altLang="ru-RU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акт капитуляции Германии.</a:t>
            </a:r>
            <a:endParaRPr lang="ru-RU" altLang="ru-RU" sz="5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91512" cy="652463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акта о безоговорочной капитуляции Германии 8 мая 1945 года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Время подписания: 7 мая в 02:41 (по среднеевропейскому времени) Немецкий генерал Йодль подписал Акт капитуляции Германии, как представитель вермахта. Акт о капитуляции приняли: от союзной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стороны-генерал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Беддел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­ Смит, от СССР — советский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генерал-майо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Суслопаров­ (представитель Сталина при союзном командовании).­ Капитуляция нацистской Германии вступила в силу 8 мая в 23:01 (по среднеевропейскому времени).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Документ был написан на 4-х языках, а дата вступления документа в силу стала Днём Победы в Европе.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3" y="1700213"/>
            <a:ext cx="6072187" cy="4878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259513" y="1746250"/>
            <a:ext cx="2857500" cy="4786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Генерал-полковник Альфред Йодль подписывает Акт о капитуляции в Реймсе</a:t>
            </a:r>
            <a:endParaRPr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Rectangle 2"/>
          <p:cNvSpPr>
            <a:spLocks noGrp="1"/>
          </p:cNvSpPr>
          <p:nvPr>
            <p:ph type="title"/>
          </p:nvPr>
        </p:nvSpPr>
        <p:spPr>
          <a:xfrm>
            <a:off x="36513" y="765175"/>
            <a:ext cx="9144000" cy="1143000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акта </a:t>
            </a:r>
            <a:b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безоговорочной капитуляции Германии </a:t>
            </a:r>
            <a:b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4451" name="Rectangle 4"/>
          <p:cNvSpPr/>
          <p:nvPr/>
        </p:nvSpPr>
        <p:spPr>
          <a:xfrm>
            <a:off x="1331913" y="5949950"/>
            <a:ext cx="4702175" cy="4000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ru-RU" alt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file"/>
              </a:rPr>
              <a:t>Карлсхорст, ночь с 8 на 9 мая 1945 года</a:t>
            </a:r>
            <a:endParaRPr lang="ru-RU" alt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445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8" y="1773238"/>
            <a:ext cx="7561262" cy="40005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47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213" y="1268413"/>
            <a:ext cx="3311525" cy="2354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75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860800"/>
            <a:ext cx="316865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7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38" y="1268413"/>
            <a:ext cx="3819525" cy="5040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77" name="Прямоугольник 1"/>
          <p:cNvSpPr/>
          <p:nvPr/>
        </p:nvSpPr>
        <p:spPr>
          <a:xfrm>
            <a:off x="3032125" y="6399213"/>
            <a:ext cx="247967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ct val="30000"/>
              </a:spcBef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Берлин. Май 1945 года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498" name="Picture 2" descr="C:\Users\Фирдаус\Desktop\великая отеч. война\45 г.jpg"/>
          <p:cNvPicPr>
            <a:picLocks noChangeAspect="1"/>
          </p:cNvPicPr>
          <p:nvPr/>
        </p:nvPicPr>
        <p:blipFill>
          <a:blip r:embed="rId1"/>
          <a:srcRect t="70721"/>
          <a:stretch>
            <a:fillRect/>
          </a:stretch>
        </p:blipFill>
        <p:spPr>
          <a:xfrm>
            <a:off x="327025" y="4668838"/>
            <a:ext cx="8561388" cy="2160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787" name="Прямоугольник 1"/>
          <p:cNvSpPr>
            <a:spLocks noChangeArrowheads="1"/>
          </p:cNvSpPr>
          <p:nvPr/>
        </p:nvSpPr>
        <p:spPr bwMode="auto">
          <a:xfrm>
            <a:off x="179388" y="692150"/>
            <a:ext cx="8856663" cy="4894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p>
            <a:r>
              <a:rPr lang="ru-RU" altLang="ru-RU" sz="20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Пра́жская наступа́тельная опера́ция 6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ма́я 1945 го́да</a:t>
            </a: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последняя стратегическая операция Красной армии в Великой Отечественной войне, в ходе которой была уничтожена немецкая группа армий «Центр» и часть сил группы армий «Юг», от немецких войск была освобождена 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Чехословакия и её столица Прага.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этапе Пражского восстания (5-8 мая) в боях на стороне восставших жителей Праги приняли участие части 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1-й пехотной дивизии РОА (Русской освободительной армии)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, впоследствии покинувшие город по требованию Чешского национального совета.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России на законодательном уровне установлена оговорка, юридически продлевающая Великую Отечественную войну до 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мая 1945 года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участников операции.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522" name="Рисунок 1" descr="8_4435717592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938" y="715963"/>
            <a:ext cx="8031162" cy="5557837"/>
          </a:xfrm>
          <a:prstGeom prst="rect">
            <a:avLst/>
          </a:prstGeom>
          <a:noFill/>
          <a:ln w="101600" cap="flat" cmpd="tri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7523" name="TextBox 2"/>
          <p:cNvSpPr txBox="1"/>
          <p:nvPr/>
        </p:nvSpPr>
        <p:spPr>
          <a:xfrm>
            <a:off x="285750" y="6273800"/>
            <a:ext cx="85010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Прага встречает советских воинов-осовободителей 9 мая 1945 года</a:t>
            </a:r>
            <a:endParaRPr lang="ru-RU" altLang="ru-RU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Заголовок 7"/>
          <p:cNvSpPr txBox="1"/>
          <p:nvPr/>
        </p:nvSpPr>
        <p:spPr bwMode="auto">
          <a:xfrm>
            <a:off x="179388" y="36513"/>
            <a:ext cx="8713788" cy="5762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Берлин и окончание войны в Европе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47922</Words>
  <Application>WPS Presentation</Application>
  <PresentationFormat>Экран (4:3)</PresentationFormat>
  <Paragraphs>1124</Paragraphs>
  <Slides>143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143</vt:i4>
      </vt:variant>
    </vt:vector>
  </HeadingPairs>
  <TitlesOfParts>
    <vt:vector size="158" baseType="lpstr">
      <vt:lpstr>Arial</vt:lpstr>
      <vt:lpstr>SimSun</vt:lpstr>
      <vt:lpstr>Wingdings</vt:lpstr>
      <vt:lpstr>Calibri</vt:lpstr>
      <vt:lpstr>Times New Roman</vt:lpstr>
      <vt:lpstr>Garamond</vt:lpstr>
      <vt:lpstr>Segoe Print</vt:lpstr>
      <vt:lpstr>DFKai-SB</vt:lpstr>
      <vt:lpstr>Arial Unicode MS</vt:lpstr>
      <vt:lpstr>Arial Black</vt:lpstr>
      <vt:lpstr>Lucida Sans Unicode</vt:lpstr>
      <vt:lpstr>Microsoft YaHei</vt:lpstr>
      <vt:lpstr>Arial Unicode MS</vt:lpstr>
      <vt:lpstr>Lucida Sans Unicode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sadfd</cp:lastModifiedBy>
  <cp:revision>853</cp:revision>
  <dcterms:created xsi:type="dcterms:W3CDTF">2011-07-08T12:28:39Z</dcterms:created>
  <dcterms:modified xsi:type="dcterms:W3CDTF">2025-02-25T05:14:41Z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91283FCBA3C7452A9CD79ABAF2DD9DAC_12</vt:lpwstr>
  </property>
  <property fmtid="{D5CDD505-2E9C-101B-9397-08002B2CF9AE}" pid="3" name="KSOProductBuildVer">
    <vt:lpwstr>1049-12.2.0.19805</vt:lpwstr>
  </property>
</Properties>
</file>