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96" r:id="rId17"/>
    <p:sldId id="275" r:id="rId18"/>
    <p:sldId id="274" r:id="rId19"/>
    <p:sldId id="276" r:id="rId20"/>
    <p:sldId id="277" r:id="rId21"/>
    <p:sldId id="270" r:id="rId22"/>
    <p:sldId id="279" r:id="rId23"/>
    <p:sldId id="278" r:id="rId24"/>
    <p:sldId id="280" r:id="rId25"/>
    <p:sldId id="283" r:id="rId26"/>
    <p:sldId id="282" r:id="rId27"/>
    <p:sldId id="281" r:id="rId28"/>
    <p:sldId id="285" r:id="rId29"/>
    <p:sldId id="287" r:id="rId30"/>
    <p:sldId id="288" r:id="rId31"/>
    <p:sldId id="289" r:id="rId32"/>
    <p:sldId id="308" r:id="rId33"/>
    <p:sldId id="290" r:id="rId34"/>
    <p:sldId id="291" r:id="rId35"/>
    <p:sldId id="292" r:id="rId36"/>
    <p:sldId id="294" r:id="rId37"/>
    <p:sldId id="295" r:id="rId38"/>
    <p:sldId id="300" r:id="rId39"/>
    <p:sldId id="302" r:id="rId40"/>
    <p:sldId id="297" r:id="rId41"/>
    <p:sldId id="303" r:id="rId42"/>
    <p:sldId id="305" r:id="rId43"/>
    <p:sldId id="306" r:id="rId44"/>
    <p:sldId id="304" r:id="rId45"/>
    <p:sldId id="307" r:id="rId46"/>
    <p:sldId id="299" r:id="rId47"/>
    <p:sldId id="309" r:id="rId48"/>
    <p:sldId id="324" r:id="rId49"/>
    <p:sldId id="312" r:id="rId50"/>
    <p:sldId id="313" r:id="rId51"/>
    <p:sldId id="314" r:id="rId52"/>
    <p:sldId id="315" r:id="rId53"/>
    <p:sldId id="322" r:id="rId54"/>
    <p:sldId id="316" r:id="rId55"/>
    <p:sldId id="317" r:id="rId56"/>
    <p:sldId id="318" r:id="rId57"/>
    <p:sldId id="319" r:id="rId58"/>
    <p:sldId id="320" r:id="rId59"/>
    <p:sldId id="321" r:id="rId60"/>
    <p:sldId id="323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10" r:id="rId69"/>
    <p:sldId id="332" r:id="rId70"/>
    <p:sldId id="311" r:id="rId71"/>
    <p:sldId id="333" r:id="rId72"/>
    <p:sldId id="335" r:id="rId73"/>
    <p:sldId id="336" r:id="rId74"/>
    <p:sldId id="337" r:id="rId75"/>
    <p:sldId id="338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5DEB77-D402-4A67-B894-5DAAE5880D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63525" y="1598613"/>
            <a:ext cx="3616325" cy="449738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4B57-CB4D-4E7D-AF2F-9F4D4981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" Target="slide17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7" name="Picture 11" descr="Средиземноморье ЕВР"/>
          <p:cNvPicPr>
            <a:picLocks noChangeAspect="1" noChangeArrowheads="1"/>
          </p:cNvPicPr>
          <p:nvPr/>
        </p:nvPicPr>
        <p:blipFill>
          <a:blip r:embed="rId2" cstate="print">
            <a:lum bright="24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1655" cy="1077218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B42200"/>
                </a:solidFill>
                <a:latin typeface="Arial" charset="0"/>
              </a:rPr>
              <a:t>Россия в Первой мировой войне 1914 </a:t>
            </a:r>
            <a:r>
              <a:rPr lang="ru-RU" sz="3200" b="1" dirty="0">
                <a:solidFill>
                  <a:srgbClr val="B42200"/>
                </a:solidFill>
                <a:latin typeface="Arial" charset="0"/>
              </a:rPr>
              <a:t>– 1918 гг.</a:t>
            </a:r>
          </a:p>
        </p:txBody>
      </p:sp>
      <p:pic>
        <p:nvPicPr>
          <p:cNvPr id="475140" name="Picture 4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324100" y="3705225"/>
            <a:ext cx="304800" cy="285750"/>
          </a:xfrm>
          <a:noFill/>
          <a:ln/>
        </p:spPr>
      </p:pic>
      <p:pic>
        <p:nvPicPr>
          <p:cNvPr id="475144" name="Picture 8" descr="Изменение размера Турок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7235825" y="3500438"/>
            <a:ext cx="1014413" cy="2346325"/>
          </a:xfrm>
          <a:prstGeom prst="rect">
            <a:avLst/>
          </a:prstGeom>
          <a:noFill/>
        </p:spPr>
      </p:pic>
      <p:pic>
        <p:nvPicPr>
          <p:cNvPr id="475145" name="Picture 9" descr="Изменение размера 1МВ германец 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125538"/>
            <a:ext cx="1711325" cy="2759075"/>
          </a:xfrm>
          <a:prstGeom prst="rect">
            <a:avLst/>
          </a:prstGeom>
          <a:noFill/>
        </p:spPr>
      </p:pic>
      <p:pic>
        <p:nvPicPr>
          <p:cNvPr id="475146" name="Picture 10" descr="Изменение размера Австро венгрия 1м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1773238"/>
            <a:ext cx="1155700" cy="2636837"/>
          </a:xfrm>
          <a:prstGeom prst="rect">
            <a:avLst/>
          </a:prstGeom>
          <a:noFill/>
        </p:spPr>
      </p:pic>
      <p:pic>
        <p:nvPicPr>
          <p:cNvPr id="475150" name="Picture 14" descr="Изменение размера Бельгия 1м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700338" y="2636838"/>
            <a:ext cx="628650" cy="1347787"/>
          </a:xfrm>
          <a:prstGeom prst="rect">
            <a:avLst/>
          </a:prstGeom>
          <a:noFill/>
        </p:spPr>
      </p:pic>
      <p:pic>
        <p:nvPicPr>
          <p:cNvPr id="475151" name="Picture 15" descr="Изменение размера Италия 1мв  бб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933825"/>
            <a:ext cx="982662" cy="2271713"/>
          </a:xfrm>
          <a:prstGeom prst="rect">
            <a:avLst/>
          </a:prstGeom>
          <a:noFill/>
        </p:spPr>
      </p:pic>
      <p:pic>
        <p:nvPicPr>
          <p:cNvPr id="475152" name="Picture 16" descr="Изменение размера Румын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781300"/>
            <a:ext cx="655637" cy="1787525"/>
          </a:xfrm>
          <a:prstGeom prst="rect">
            <a:avLst/>
          </a:prstGeom>
          <a:noFill/>
        </p:spPr>
      </p:pic>
      <p:pic>
        <p:nvPicPr>
          <p:cNvPr id="475153" name="Picture 17" descr="Изменение размера Серб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5148263" y="3573463"/>
            <a:ext cx="814387" cy="1417637"/>
          </a:xfrm>
          <a:prstGeom prst="rect">
            <a:avLst/>
          </a:prstGeom>
          <a:noFill/>
        </p:spPr>
      </p:pic>
      <p:pic>
        <p:nvPicPr>
          <p:cNvPr id="475157" name="Picture 21" descr="Изменение размера Англичанин О д ВС 5 0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96975"/>
            <a:ext cx="850900" cy="2336800"/>
          </a:xfrm>
          <a:prstGeom prst="rect">
            <a:avLst/>
          </a:prstGeom>
          <a:noFill/>
        </p:spPr>
      </p:pic>
      <p:pic>
        <p:nvPicPr>
          <p:cNvPr id="475148" name="Picture 12" descr="Изменение размера Француз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420938"/>
            <a:ext cx="1109663" cy="2767012"/>
          </a:xfrm>
          <a:prstGeom prst="rect">
            <a:avLst/>
          </a:prstGeom>
          <a:noFill/>
        </p:spPr>
      </p:pic>
      <p:pic>
        <p:nvPicPr>
          <p:cNvPr id="475149" name="Picture 13" descr="Изменение размера 1МВ русскийй рядовой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77780">
            <a:off x="6443663" y="692150"/>
            <a:ext cx="1385887" cy="3027363"/>
          </a:xfrm>
          <a:prstGeom prst="rect">
            <a:avLst/>
          </a:prstGeom>
          <a:noFill/>
        </p:spPr>
      </p:pic>
      <p:pic>
        <p:nvPicPr>
          <p:cNvPr id="475159" name="Picture 23" descr="США и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781300"/>
            <a:ext cx="1146175" cy="2347913"/>
          </a:xfrm>
          <a:prstGeom prst="rect">
            <a:avLst/>
          </a:prstGeom>
          <a:noFill/>
        </p:spPr>
      </p:pic>
      <p:pic>
        <p:nvPicPr>
          <p:cNvPr id="475143" name="Picture 7" descr="Изменение размера Болгарин 1мв  бб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213100"/>
            <a:ext cx="760413" cy="189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ПОДГОТОВКА РОССИИ К ВОЙНЕ И ПЛАНЫ СТОРОН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4134931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157192"/>
            <a:ext cx="417646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После объявления Германией войны России. Уличная сцена на Невском проспекте. Санкт-Петербург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1" y="1340768"/>
            <a:ext cx="4542635" cy="3744416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99992" y="5229200"/>
            <a:ext cx="4644008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Манифестация в день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объявления войны. Москва. 1914г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5510416" cy="2764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924944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Следуя историческим своим заветам, Россия, единственная по вере и крови со славянскими народами, никогда не взирала на их судьбу безучастно. С полным единодушием и особой силой пробудились братские чувства русского народа к славянам в последние дни, когда Австро-Венгрия предъявила Сербии заведомо неприемлемые для державного государства требования….</a:t>
            </a:r>
          </a:p>
          <a:p>
            <a:r>
              <a:rPr lang="ru-RU" dirty="0" smtClean="0"/>
              <a:t>Вынужденные в силу создавшихся условий принять необходимые меры предосторожности, Мы повелеваем привести армию и флот на военное положение, но, дорожа кровью и достоянием наших подданных, прилагали все усилия к мирному исходу начавшихся переговоров…</a:t>
            </a:r>
          </a:p>
          <a:p>
            <a:r>
              <a:rPr lang="ru-RU" dirty="0" smtClean="0"/>
              <a:t>Ныне предстоит уже не заступаться за несправедливо обиженную родственную нам страну, но оградить честь , достоинство, целостность России и положение её среди Великих Держав. Мы непоколебимо верим, что  на защиту Русской земли дружно и самоотверженно встанут все верные наши подданные.</a:t>
            </a:r>
          </a:p>
          <a:p>
            <a:pPr algn="ctr"/>
            <a:r>
              <a:rPr lang="ru-RU" dirty="0" smtClean="0"/>
              <a:t>Из высочайшего Манифеста императора Никола </a:t>
            </a:r>
            <a:r>
              <a:rPr lang="en-US" dirty="0" smtClean="0"/>
              <a:t> II</a:t>
            </a:r>
            <a:r>
              <a:rPr lang="ru-RU" dirty="0" smtClean="0"/>
              <a:t> 20 июля 1914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919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</a:rPr>
              <a:t>Царь Николай </a:t>
            </a:r>
            <a:r>
              <a:rPr lang="en-US" sz="2000" b="1" dirty="0" smtClean="0">
                <a:solidFill>
                  <a:srgbClr val="0070C0"/>
                </a:solidFill>
              </a:rPr>
              <a:t>II </a:t>
            </a:r>
            <a:r>
              <a:rPr lang="ru-RU" sz="2000" b="1" dirty="0" smtClean="0">
                <a:solidFill>
                  <a:srgbClr val="0070C0"/>
                </a:solidFill>
              </a:rPr>
              <a:t>благословляет русских солдат перед их отправкой на фронт. 1914г 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268760"/>
            <a:ext cx="8573130" cy="4104456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51520" y="5445224"/>
            <a:ext cx="871296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1907 г.  - В Росси вступила в силу программа модернизации </a:t>
            </a:r>
            <a:r>
              <a:rPr lang="ru-RU" sz="2200" dirty="0" err="1" smtClean="0"/>
              <a:t>военно</a:t>
            </a:r>
            <a:r>
              <a:rPr lang="ru-RU" sz="2200" dirty="0" smtClean="0"/>
              <a:t> – морских сил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37312"/>
            <a:ext cx="8712968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1913 г. – в России принята программа по усилению армии</a:t>
            </a: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8856984" cy="857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Военно-технический потенциал ведущих держав накануне первой мировой войны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4929222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7" y="1397000"/>
          <a:ext cx="8501123" cy="51609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39454"/>
                <a:gridCol w="1811107"/>
                <a:gridCol w="2125281"/>
                <a:gridCol w="2125281"/>
              </a:tblGrid>
              <a:tr h="8236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одного жителя</a:t>
                      </a:r>
                    </a:p>
                    <a:p>
                      <a:r>
                        <a:rPr lang="ru-RU" dirty="0" smtClean="0"/>
                        <a:t>           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одного солдата</a:t>
                      </a:r>
                    </a:p>
                    <a:p>
                      <a:r>
                        <a:rPr lang="ru-RU" dirty="0" smtClean="0"/>
                        <a:t>                Руб.</a:t>
                      </a:r>
                      <a:endParaRPr lang="ru-RU" dirty="0"/>
                    </a:p>
                  </a:txBody>
                  <a:tcPr/>
                </a:tc>
              </a:tr>
              <a:tr h="504122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662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dirty="0" smtClean="0"/>
                        <a:t>Британская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1822</a:t>
                      </a:r>
                      <a:endParaRPr lang="ru-RU" dirty="0"/>
                    </a:p>
                  </a:txBody>
                  <a:tcPr/>
                </a:tc>
              </a:tr>
              <a:tr h="643445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1156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и её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566</a:t>
                      </a:r>
                      <a:endParaRPr lang="ru-RU" dirty="0"/>
                    </a:p>
                  </a:txBody>
                  <a:tcPr/>
                </a:tc>
              </a:tr>
              <a:tr h="55152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Российская империя</a:t>
                      </a:r>
                      <a:endParaRPr lang="ru-RU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826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4,5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590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7347">
                <a:tc>
                  <a:txBody>
                    <a:bodyPr/>
                    <a:lstStyle/>
                    <a:p>
                      <a:r>
                        <a:rPr lang="ru-RU" dirty="0" smtClean="0"/>
                        <a:t>США и её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2850</a:t>
                      </a:r>
                      <a:endParaRPr lang="ru-RU" dirty="0"/>
                    </a:p>
                  </a:txBody>
                  <a:tcPr/>
                </a:tc>
              </a:tr>
              <a:tr h="78643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928670"/>
            <a:ext cx="79296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        </a:t>
            </a:r>
            <a:r>
              <a:rPr lang="ru-RU" b="1" dirty="0" smtClean="0"/>
              <a:t>Прямые военные расходы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Вооружение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32" cy="6143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7290"/>
                <a:gridCol w="1214460"/>
                <a:gridCol w="1285875"/>
                <a:gridCol w="1285875"/>
                <a:gridCol w="1285875"/>
                <a:gridCol w="1285875"/>
                <a:gridCol w="1428782"/>
              </a:tblGrid>
              <a:tr h="11257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Снаряды млн.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Патроны млрд.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Винтовки млн.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Самолёты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Автомобили тыс.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Военный флот млн. тонн</a:t>
                      </a:r>
                      <a:endParaRPr lang="ru-RU" dirty="0"/>
                    </a:p>
                  </a:txBody>
                  <a:tcPr/>
                </a:tc>
              </a:tr>
              <a:tr h="809092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Австро-Венгрия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</a:tr>
              <a:tr h="791516">
                <a:tc>
                  <a:txBody>
                    <a:bodyPr/>
                    <a:lstStyle/>
                    <a:p>
                      <a:r>
                        <a:rPr lang="ru-RU" dirty="0" smtClean="0"/>
                        <a:t>Британская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</a:tr>
              <a:tr h="791516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Германская империя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787993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О,4</a:t>
                      </a:r>
                      <a:endParaRPr lang="ru-RU" dirty="0"/>
                    </a:p>
                  </a:txBody>
                  <a:tcPr/>
                </a:tc>
              </a:tr>
              <a:tr h="7950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Российская империя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6,0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2,8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5,0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---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0,4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42784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 и колонии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664371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 материалам журнала «Родина»  № 8-9 1993 г.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196753"/>
          <a:ext cx="8678199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733"/>
                <a:gridCol w="2892733"/>
                <a:gridCol w="2892733"/>
              </a:tblGrid>
              <a:tr h="8977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Страна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Национальный доход (млн.)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Национальный доход в абсолютных числах на душу населения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4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Россия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58 458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335,8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6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Великобритания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69 979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1 521,7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Франция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577 733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1 443,2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США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199 275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2 034,4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Германия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80 542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1 186,2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6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Австро-Венгрия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30 044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602,2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88640"/>
            <a:ext cx="871296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Национальный доход ведущих государств за годы Первой мировой войны, в долларах США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820891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2"/>
                </a:solidFill>
              </a:rPr>
              <a:t>Военные потери</a:t>
            </a:r>
          </a:p>
        </p:txBody>
      </p:sp>
      <p:graphicFrame>
        <p:nvGraphicFramePr>
          <p:cNvPr id="584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1633159"/>
              </p:ext>
            </p:extLst>
          </p:nvPr>
        </p:nvGraphicFramePr>
        <p:xfrm>
          <a:off x="251520" y="1844824"/>
          <a:ext cx="8352928" cy="4248471"/>
        </p:xfrm>
        <a:graphic>
          <a:graphicData uri="http://schemas.openxmlformats.org/drawingml/2006/table">
            <a:tbl>
              <a:tblPr/>
              <a:tblGrid>
                <a:gridCol w="2154572"/>
                <a:gridCol w="3053631"/>
                <a:gridCol w="3144725"/>
              </a:tblGrid>
              <a:tr h="1375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Солдат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Антанта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Четвертной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союз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Погибло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5641993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3676700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41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Ранено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14465844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8387448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4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Пропало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4121000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362900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299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yshared.ru/17/1143329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http://900igr.net/datas/istorija/Gody-Pervoj-mirovoj-vojny/0020-020-Plan-SHliff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esent5.com/docs/pervaya_mirovaya_voyna_new_images/pervaya_mirovaya_voyna_new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resent5.com/docs/pervaya_mirovaya_voyna_new_images/pervaya_mirovaya_voyna_new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78497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РОССИЙСКАЯ ДИПЛОМАТИЯ НАКАНУНЕ ПЕРВОЙ МИРОВОЙ ВОЙНЫ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556792"/>
            <a:ext cx="482453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663300"/>
                </a:solidFill>
              </a:rPr>
              <a:t>Военно-политические союзы </a:t>
            </a:r>
            <a:br>
              <a:rPr lang="ru-RU" sz="2800" b="1" dirty="0" smtClean="0">
                <a:solidFill>
                  <a:srgbClr val="663300"/>
                </a:solidFill>
              </a:rPr>
            </a:br>
            <a:r>
              <a:rPr lang="ru-RU" sz="2800" b="1" dirty="0" smtClean="0">
                <a:solidFill>
                  <a:srgbClr val="663300"/>
                </a:solidFill>
              </a:rPr>
              <a:t>накануне войны.</a:t>
            </a:r>
            <a:endParaRPr lang="ru-RU" sz="2800" b="1" dirty="0">
              <a:solidFill>
                <a:srgbClr val="6633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2996952"/>
            <a:ext cx="3240087" cy="13192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663300"/>
                </a:solidFill>
              </a:rPr>
              <a:t>Антанта 1907 г.</a:t>
            </a:r>
          </a:p>
          <a:p>
            <a:pPr algn="ctr"/>
            <a:r>
              <a:rPr lang="ru-RU" sz="2400" dirty="0"/>
              <a:t>Англия, Франция, Россия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83968" y="2996952"/>
            <a:ext cx="4464373" cy="18065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3300"/>
                </a:solidFill>
              </a:rPr>
              <a:t>Тройственный </a:t>
            </a:r>
            <a:endParaRPr lang="ru-RU" sz="3200" b="1" dirty="0" smtClean="0">
              <a:solidFill>
                <a:srgbClr val="6633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союз </a:t>
            </a:r>
            <a:r>
              <a:rPr lang="ru-RU" sz="3200" b="1" dirty="0">
                <a:solidFill>
                  <a:srgbClr val="663300"/>
                </a:solidFill>
              </a:rPr>
              <a:t>1882 г.</a:t>
            </a:r>
          </a:p>
          <a:p>
            <a:pPr algn="ctr"/>
            <a:r>
              <a:rPr lang="ru-RU" sz="2400" dirty="0"/>
              <a:t>Германия, Австро-Венгрия</a:t>
            </a:r>
          </a:p>
          <a:p>
            <a:pPr algn="ctr"/>
            <a:r>
              <a:rPr lang="ru-RU" sz="2400" dirty="0"/>
              <a:t>             Италия.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907704" y="2564904"/>
            <a:ext cx="288032" cy="3600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12160" y="2564904"/>
            <a:ext cx="288032" cy="36004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s://91b6be3bd2294a24b7b5-da4c182123f5956a3d22aa43eb816232.ssl.cf1.rackcdn.com/contentItem-1659341-8322178-1tg7smtkh9t1q-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831977"/>
            <a:ext cx="3128417" cy="2026023"/>
          </a:xfrm>
          <a:prstGeom prst="rect">
            <a:avLst/>
          </a:prstGeom>
          <a:noFill/>
        </p:spPr>
      </p:pic>
      <p:pic>
        <p:nvPicPr>
          <p:cNvPr id="5130" name="Picture 10" descr="http://megabook.ru/stream/mediapreview?Key=%D0%90%D0%BD%D1%82%D0%B0%D0%BD%D1%82%D0%B0%20(%D0%BF%D0%BB%D0%B0%D0%BA%D0%B0%D1%82)&amp;Width=654&amp;Height=6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07036"/>
            <a:ext cx="2002507" cy="2550964"/>
          </a:xfrm>
          <a:prstGeom prst="rect">
            <a:avLst/>
          </a:prstGeom>
          <a:noFill/>
        </p:spPr>
      </p:pic>
      <p:pic>
        <p:nvPicPr>
          <p:cNvPr id="14" name="Picture 2" descr="http://ic.pics.livejournal.com/sposobs/31562552/92737/92737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3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КАМПАНИЯ 1914 – 1916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79512" y="4581128"/>
            <a:ext cx="8715375" cy="1990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В 1914 году все участники войны собирались закончить войну за несколько месяцев путём решительного наступления; никто не ожидал, что война примет затяжной характер.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908720"/>
            <a:ext cx="676875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ТЕАТРЫ ВОЕНЫХ ДЕЙСТВИЙ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38884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Западный фронт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628800"/>
            <a:ext cx="38884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Восточный фронт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420888"/>
            <a:ext cx="4572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Кавказе и Ближнем Востоке (с ноября 1914 года) в колониях европейских государств — в Африке, в Китае, в Океании.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691680" y="1412776"/>
            <a:ext cx="648072" cy="1440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28184" y="1412776"/>
            <a:ext cx="648072" cy="1440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11960" y="2204864"/>
            <a:ext cx="648072" cy="1440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istoriarusi.ru/img/1mir-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22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703262"/>
          </a:xfrm>
        </p:spPr>
        <p:txBody>
          <a:bodyPr/>
          <a:lstStyle/>
          <a:p>
            <a:pPr algn="ctr" eaLnBrk="1" hangingPunct="1"/>
            <a:r>
              <a:rPr lang="ru-RU" sz="3800" dirty="0" smtClean="0">
                <a:solidFill>
                  <a:schemeClr val="accent2"/>
                </a:solidFill>
              </a:rPr>
              <a:t>Заполняем таблицу</a:t>
            </a:r>
          </a:p>
        </p:txBody>
      </p:sp>
      <p:graphicFrame>
        <p:nvGraphicFramePr>
          <p:cNvPr id="52313" name="Group 89"/>
          <p:cNvGraphicFramePr>
            <a:graphicFrameLocks noGrp="1"/>
          </p:cNvGraphicFramePr>
          <p:nvPr>
            <p:ph idx="1"/>
          </p:nvPr>
        </p:nvGraphicFramePr>
        <p:xfrm>
          <a:off x="2" y="1124747"/>
          <a:ext cx="9143998" cy="5733252"/>
        </p:xfrm>
        <a:graphic>
          <a:graphicData uri="http://schemas.openxmlformats.org/drawingml/2006/table">
            <a:tbl>
              <a:tblPr/>
              <a:tblGrid>
                <a:gridCol w="1337885"/>
                <a:gridCol w="3726455"/>
                <a:gridCol w="4079658"/>
              </a:tblGrid>
              <a:tr h="637028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Боевые действия в 1914 – 1918 гг.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028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Фронт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Западный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Восточный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70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Вывод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Рисунок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3" y="142875"/>
            <a:ext cx="5586412" cy="371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323528" y="2132856"/>
            <a:ext cx="2609602" cy="157003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Боевые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Западном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фронте</a:t>
            </a:r>
          </a:p>
        </p:txBody>
      </p:sp>
      <p:sp>
        <p:nvSpPr>
          <p:cNvPr id="652298" name="Rectangle 10" descr="Песок"/>
          <p:cNvSpPr>
            <a:spLocks noGrp="1" noChangeArrowheads="1"/>
          </p:cNvSpPr>
          <p:nvPr/>
        </p:nvSpPr>
        <p:spPr bwMode="auto">
          <a:xfrm>
            <a:off x="179512" y="3933825"/>
            <a:ext cx="8750176" cy="2781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боевые действия оказались вовлечены миллионы солдат.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стороне Антанты воевали 6 млн. человек,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стороне Тройственного союза – 3, 5 млн.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 сентябре немцы, развивая наступление во Франции,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форсировали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р.Марна и вышли на направление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прямого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удара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Парижу.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Франция оказалась на грани поражения.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42875"/>
            <a:ext cx="3035176" cy="1773957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1914 - Первый год войны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2.infourok.ru/uploads/ex/0490/0004233f-711f242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45" name="Rectangle 13" descr="Песок"/>
          <p:cNvSpPr>
            <a:spLocks noGrp="1" noChangeArrowheads="1"/>
          </p:cNvSpPr>
          <p:nvPr/>
        </p:nvSpPr>
        <p:spPr bwMode="auto">
          <a:xfrm>
            <a:off x="179512" y="2492896"/>
            <a:ext cx="8786812" cy="4176464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просьбе французских властей в конце сентября Россия, не дожидаясь окончания мобилизации, начала наступление в Восточной Пруссии и одержала победу под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Гумбинненом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Прусская операция). Разгром немцами 2-й армии Самсонова. 1 – 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армичя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Ранненкампфа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отошла на исходные позиции.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Немцы перебросили часть войск из Франции на Восток и Париж был спасен.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Вскоре Русская армия начала наступление на Юго-Западном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фронте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Галицийская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операция).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Немцы помогли австрийцам, но план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Шлиффена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провалился.</a:t>
            </a:r>
          </a:p>
        </p:txBody>
      </p:sp>
      <p:sp>
        <p:nvSpPr>
          <p:cNvPr id="658449" name="Text Box 17"/>
          <p:cNvSpPr txBox="1">
            <a:spLocks noChangeArrowheads="1"/>
          </p:cNvSpPr>
          <p:nvPr/>
        </p:nvSpPr>
        <p:spPr bwMode="auto">
          <a:xfrm>
            <a:off x="251520" y="1052736"/>
            <a:ext cx="8568952" cy="138499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Восточный фронт. Наступление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Русской армии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1914 году.</a:t>
            </a:r>
          </a:p>
        </p:txBody>
      </p:sp>
      <p:sp>
        <p:nvSpPr>
          <p:cNvPr id="28677" name="Заголовок 7"/>
          <p:cNvSpPr>
            <a:spLocks noGrp="1"/>
          </p:cNvSpPr>
          <p:nvPr>
            <p:ph type="title"/>
          </p:nvPr>
        </p:nvSpPr>
        <p:spPr>
          <a:xfrm>
            <a:off x="1619672" y="0"/>
            <a:ext cx="6336704" cy="1125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год войны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900igr.net/up/datas/130963/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knowledge.su/userfiles/editor/large/6782_113e3b4c48304f-203e41413839413a304f-4d3d46383a3b3e3f3534384f-223e3c-5-1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8" name="Picture 4" descr="https://memoryofmotherland.files.wordpress.com/2014/10/content_prusskaya-operaziya-2.jpg?w=7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7918" cy="5949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Павел Карлович </a:t>
            </a:r>
            <a:r>
              <a:rPr lang="ru-RU" sz="2800" dirty="0" err="1" smtClean="0"/>
              <a:t>Ранненкампф</a:t>
            </a:r>
            <a:r>
              <a:rPr lang="ru-RU" sz="2800" dirty="0" smtClean="0"/>
              <a:t> и Александр Васильевич Самсонов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.histrf.ru/uploads/media/article/0001/22/thumb_21013_article_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786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ЗАПАДНЫЙ ФРОНТ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ВОСТОЧНЫЙ ФРОНТ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Другие фронты</a:t>
                      </a:r>
                      <a:endParaRPr lang="ru-RU" dirty="0"/>
                    </a:p>
                  </a:txBody>
                  <a:tcPr/>
                </a:tc>
              </a:tr>
              <a:tr h="516243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1914</a:t>
                      </a:r>
                    </a:p>
                    <a:p>
                      <a:pPr algn="ct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1914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осуществления плана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Шлиффена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Битва на р. Марне. Отход германских войск до реки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Эна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Наступление русских войск в Восточной Пруссии и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Голиции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Пораженре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2 –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арми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Самсонова. 1 – я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армияч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Ранненкампфв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 вытеснена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Восточной Пруссии.</a:t>
                      </a:r>
                    </a:p>
                    <a:p>
                      <a:pPr algn="ctr"/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Галиции русские войска заняли г. Львов, блокировали крепость Перемышль. 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Антанта начала морскую блокаду Германии и разгромила ее флот у </a:t>
                      </a:r>
                      <a:r>
                        <a:rPr lang="ru-RU" sz="1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Гельголанда</a:t>
                      </a: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Вступление в войну Османской империи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1914 год – «</a:t>
            </a:r>
            <a:r>
              <a:rPr lang="ru-RU" sz="3200" b="1" dirty="0" err="1" smtClean="0">
                <a:solidFill>
                  <a:srgbClr val="C00000"/>
                </a:solidFill>
              </a:rPr>
              <a:t>год</a:t>
            </a:r>
            <a:r>
              <a:rPr lang="ru-RU" sz="3200" b="1" dirty="0" smtClean="0">
                <a:solidFill>
                  <a:srgbClr val="C00000"/>
                </a:solidFill>
              </a:rPr>
              <a:t> упущенных возможностей»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ido.rudn.ru/nfpk/hist/pic/15/v1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70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НАЧАЛО И ХАРАКТЕР ПЕРВОЙ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МИРОВОЙ ВОЙНЫ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340768"/>
            <a:ext cx="4392488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 dirty="0" smtClean="0">
                <a:solidFill>
                  <a:srgbClr val="663300"/>
                </a:solidFill>
              </a:rPr>
              <a:t>Стремление к ослаблению государств-конкурентов в экономической и военной сферах, к разрешению политических и экономических противоречий</a:t>
            </a:r>
          </a:p>
          <a:p>
            <a:pPr marL="609600" indent="-609600">
              <a:buFontTx/>
              <a:buAutoNum type="arabicPeriod"/>
            </a:pPr>
            <a:r>
              <a:rPr lang="ru-RU" sz="2400" dirty="0" smtClean="0">
                <a:solidFill>
                  <a:srgbClr val="663300"/>
                </a:solidFill>
              </a:rPr>
              <a:t>Стремление к сохранению имеющихся и захвату новых колоний, господству, наживе</a:t>
            </a:r>
          </a:p>
          <a:p>
            <a:pPr marL="609600" indent="-609600">
              <a:buFontTx/>
              <a:buAutoNum type="arabicPeriod"/>
            </a:pPr>
            <a:r>
              <a:rPr lang="ru-RU" sz="2400" dirty="0" smtClean="0">
                <a:solidFill>
                  <a:srgbClr val="663300"/>
                </a:solidFill>
              </a:rPr>
              <a:t>Стремление разрешить с помощью войны внутренние проблемы.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028" name="Picture 4" descr="http://smolbattle.ru/data/attachments/38/38312-b4e23c54050e2b37db53418e17cc1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123953" cy="451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1915 год – второй год войны «Великое отступление»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332333"/>
            <a:ext cx="885698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Военная цель Германии: окончательный разгром и вывод России из войны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988840"/>
          <a:ext cx="8784976" cy="472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160240"/>
                <a:gridCol w="3132348"/>
                <a:gridCol w="2196244"/>
              </a:tblGrid>
              <a:tr h="382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ЗАПАДНЫЙ ФРОНТ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ВОСТОЧНЫЙ ФРОНТ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ДРУГИЕ ФРОНТЫ</a:t>
                      </a:r>
                      <a:endParaRPr lang="ru-RU" dirty="0"/>
                    </a:p>
                  </a:txBody>
                  <a:tcPr/>
                </a:tc>
              </a:tr>
              <a:tr h="433858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«ОКОПНАЯ ВОЙНА»</a:t>
                      </a:r>
                    </a:p>
                    <a:p>
                      <a:pPr algn="ctr"/>
                      <a:r>
                        <a:rPr lang="ru-RU" dirty="0" smtClean="0"/>
                        <a:t>Применение немцами отравляющих газов у Ипра.</a:t>
                      </a:r>
                    </a:p>
                    <a:p>
                      <a:pPr algn="ctr"/>
                      <a:r>
                        <a:rPr lang="ru-RU" dirty="0" smtClean="0"/>
                        <a:t>Начало морской блокады Великобритании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«ВЕЛИКОЕ ОТСТУПЛЕНИЕ»</a:t>
                      </a:r>
                    </a:p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мае – </a:t>
                      </a:r>
                      <a:r>
                        <a:rPr lang="ru-RU" baseline="0" dirty="0" err="1" smtClean="0"/>
                        <a:t>австро</a:t>
                      </a:r>
                      <a:r>
                        <a:rPr lang="ru-RU" baseline="0" dirty="0" smtClean="0"/>
                        <a:t> – германское наступление: русские войска вытеснены из Галиции, Польши, ряда районов Украины, Белоруссии и Прибалтики. Армия испытывала недостаток оружия, боеприпасов, медикаментов и продовольствия. Потери – 700 тыс. убитых, 700 тыс. раненых. Николай </a:t>
                      </a:r>
                      <a:r>
                        <a:rPr lang="en-US" baseline="0" dirty="0" smtClean="0"/>
                        <a:t>II</a:t>
                      </a:r>
                      <a:r>
                        <a:rPr lang="ru-RU" baseline="0" dirty="0" smtClean="0"/>
                        <a:t> принимает должность главнокомандующего.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Вступление</a:t>
                      </a:r>
                      <a:r>
                        <a:rPr lang="ru-RU" baseline="0" dirty="0" smtClean="0"/>
                        <a:t> в войну Болгарии – образование Четверного союза.</a:t>
                      </a:r>
                    </a:p>
                    <a:p>
                      <a:pPr algn="ctr"/>
                      <a:r>
                        <a:rPr lang="ru-RU" baseline="0" dirty="0" smtClean="0"/>
                        <a:t>Италия присоединилась к Антанте. </a:t>
                      </a:r>
                    </a:p>
                    <a:p>
                      <a:pPr algn="ctr"/>
                      <a:r>
                        <a:rPr lang="ru-RU" baseline="0" dirty="0" smtClean="0"/>
                        <a:t>В феврале 1915 года – высадка и провал англо – французского десанта в </a:t>
                      </a:r>
                      <a:r>
                        <a:rPr lang="ru-RU" baseline="0" dirty="0" err="1" smtClean="0"/>
                        <a:t>Галлиполи</a:t>
                      </a:r>
                      <a:r>
                        <a:rPr lang="ru-RU" baseline="0" dirty="0" smtClean="0"/>
                        <a:t>, угрожая Стамбулу.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militaryarms.ru/wp-content/uploads/2016/06/g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47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5733256"/>
            <a:ext cx="88569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Применение химического оружия у г. Ипр</a:t>
            </a:r>
            <a:endParaRPr lang="ru-RU" sz="2800" dirty="0"/>
          </a:p>
        </p:txBody>
      </p:sp>
      <p:pic>
        <p:nvPicPr>
          <p:cNvPr id="48132" name="Picture 4" descr="http://oursociety.ru/_pu/1/76502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48134" name="Picture 6" descr="https://deadbees.net/wp-content/uploads/2015/09/160915_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7812360" cy="572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lugzeug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20000" cy="495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0154" y="5965098"/>
            <a:ext cx="64807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Helvetica"/>
              </a:rPr>
              <a:t>Фото</a:t>
            </a:r>
            <a:r>
              <a:rPr lang="ru-RU" dirty="0">
                <a:solidFill>
                  <a:srgbClr val="333333"/>
                </a:solidFill>
                <a:latin typeface="Helvetica"/>
              </a:rPr>
              <a:t>: немецкий двухместный биплан Альбатрос.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4" name="Picture 4" descr="Flugzeug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61" y="217089"/>
            <a:ext cx="7620000" cy="535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958082"/>
            <a:ext cx="69847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Helvetica"/>
              </a:rPr>
              <a:t>Фото:</a:t>
            </a:r>
            <a:r>
              <a:rPr lang="ru-RU" dirty="0">
                <a:solidFill>
                  <a:srgbClr val="333333"/>
                </a:solidFill>
                <a:latin typeface="Helvetica"/>
              </a:rPr>
              <a:t> пилот, стрелок-наблюдатель и техники немецкого биплана.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3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s://user32265.clients-cdnnow.ru/originalStorage/64/87/ce/f6/6487ce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733800" cy="4162426"/>
          </a:xfrm>
          <a:prstGeom prst="rect">
            <a:avLst/>
          </a:prstGeom>
          <a:noFill/>
        </p:spPr>
      </p:pic>
      <p:pic>
        <p:nvPicPr>
          <p:cNvPr id="50182" name="Picture 6" descr="https://artnow.ru/img/975000/975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683700" cy="4176464"/>
          </a:xfrm>
          <a:prstGeom prst="rect">
            <a:avLst/>
          </a:prstGeom>
          <a:noFill/>
        </p:spPr>
      </p:pic>
      <p:pic>
        <p:nvPicPr>
          <p:cNvPr id="50184" name="Picture 8" descr="https://forum-antikvariat.ru/uploads/monthly_06_2016/post-56595-0-22479900-1465242297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09525"/>
            <a:ext cx="8712968" cy="5648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августа 1915 года немцами против защитников русской крепости </a:t>
            </a:r>
            <a:r>
              <a:rPr lang="ru-RU" b="1" dirty="0" err="1" smtClean="0"/>
              <a:t>Осовец</a:t>
            </a:r>
            <a:r>
              <a:rPr lang="ru-RU" b="1" dirty="0" smtClean="0"/>
              <a:t> были применены отравляющие вещества, представлявшие собой соединения хлора и брома. И тут произошло нечто необычное, вошедшее в историю под выразительным названием </a:t>
            </a:r>
            <a:r>
              <a:rPr lang="ru-RU" b="1" dirty="0" smtClean="0"/>
              <a:t>«АТАКА МЕРТВЕЦОВ"!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c.pics.livejournal.com/tverdyi_znak/14736504/71585/7158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51920" cy="28470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260648"/>
            <a:ext cx="4608512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Как сообщал В.С. Хмельков, газы, пущенные немцами 6 августа, имели темно-зеленую окраску — это был хлор с примесью брома.</a:t>
            </a: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140968"/>
            <a:ext cx="8856984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Газы нанесли огромные потери защитникам </a:t>
            </a:r>
            <a:r>
              <a:rPr lang="ru-RU" sz="2800" dirty="0" err="1" smtClean="0"/>
              <a:t>Сосненской</a:t>
            </a:r>
            <a:r>
              <a:rPr lang="ru-RU" sz="2800" dirty="0" smtClean="0"/>
              <a:t> позиции — 9, 10 и 11-я роты Земляческого полка погибли целиком, от 12-й роты осталось около 40 человек при одном пулемете; от трех рот, защищавших </a:t>
            </a:r>
            <a:r>
              <a:rPr lang="ru-RU" sz="2800" dirty="0" err="1" smtClean="0"/>
              <a:t>Бялогронды</a:t>
            </a:r>
            <a:r>
              <a:rPr lang="ru-RU" sz="2800" dirty="0" smtClean="0"/>
              <a:t>, оставалось около 60 человек при двух пулеметах. Обреченная крепость, казалось, уже была в немецких руках...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Но когда немецкая пехота подошла к передовым укреплениям крепости, им навстречу в контратаку поднялись оставшиеся защитники первой линии — остатки 13-й роты 226-го пехотного </a:t>
            </a:r>
            <a:r>
              <a:rPr lang="ru-RU" sz="2300" dirty="0" err="1" smtClean="0"/>
              <a:t>Земляченского</a:t>
            </a:r>
            <a:r>
              <a:rPr lang="ru-RU" sz="2300" dirty="0" smtClean="0"/>
              <a:t> полка, чуть больше 60 человек. Контратакующие имели ужасающий вид — с изувеченными химическими ожогами лицами, замотанными в тряпки, сотрясаясь от жуткого кашля, буквально выплевывая куски легких на окровавленные гимнастерки...</a:t>
            </a:r>
            <a:br>
              <a:rPr lang="ru-RU" sz="2300" dirty="0" smtClean="0"/>
            </a:b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Неожиданная атака и вид атакующих повергли немецкие подразделения в ужас и обратили в паническое бегство. Несколько десятков полуживых русских бойцов обратили в бегство части 18-го полка ландвера!</a:t>
            </a:r>
            <a:br>
              <a:rPr lang="ru-RU" sz="2300" dirty="0" smtClean="0"/>
            </a:br>
            <a:r>
              <a:rPr lang="ru-RU" sz="2300" dirty="0" smtClean="0"/>
              <a:t>Эта атака «мертвецов» ввергла противника в такой ужас, что германские пехотинцы, не приняв боя, ринулись назад, затаптывая друг друга и повисая на собственных проволочных заграждениях. И тут по ним, с окутанных хлорными клубами русских батарей, стала бить казалось бы уже погибшая русская артиллерия...</a:t>
            </a:r>
            <a:endParaRPr lang="ru-RU" sz="2300" dirty="0"/>
          </a:p>
        </p:txBody>
      </p:sp>
      <p:pic>
        <p:nvPicPr>
          <p:cNvPr id="52226" name="Picture 2" descr="http://www.menswork.ru/sites/default/files/styles/horizontal984x656/public/image4055_14.jpg?itok=8sVgDP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52228" name="Picture 4" descr="http://ic.pics.livejournal.com/elena_sem/10303998/374697/37469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92008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Папирус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b="1"/>
              <a:t>1915</a:t>
            </a:r>
            <a:r>
              <a:rPr lang="ru-RU"/>
              <a:t> г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388" y="6583363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olidFill>
                  <a:prstClr val="black"/>
                </a:solidFill>
              </a:rPr>
              <a:t>Куляшова И.П.</a:t>
            </a:r>
          </a:p>
        </p:txBody>
      </p:sp>
      <p:pic>
        <p:nvPicPr>
          <p:cNvPr id="17432" name="Picture 24" descr="Восточный фронт 191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1125"/>
            <a:ext cx="9144000" cy="6884988"/>
          </a:xfrm>
          <a:prstGeom prst="rect">
            <a:avLst/>
          </a:prstGeom>
          <a:noFill/>
        </p:spPr>
      </p:pic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184525" y="-107950"/>
            <a:ext cx="3370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prstClr val="black"/>
                </a:solidFill>
              </a:rPr>
              <a:t>Итоги 1915 года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619250" y="1843088"/>
            <a:ext cx="481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prstClr val="black"/>
                </a:solidFill>
              </a:rPr>
              <a:t>Основной фронт –Восточный.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539750" y="2565400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prstClr val="black"/>
                </a:solidFill>
              </a:rPr>
              <a:t>Цели Германии –Вывести Россию из войны)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663575" y="4672013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prstClr val="black"/>
                </a:solidFill>
              </a:rPr>
              <a:t>Россия из войны не вышла.  Война приняла затяжной характер</a:t>
            </a:r>
          </a:p>
        </p:txBody>
      </p:sp>
    </p:spTree>
    <p:extLst>
      <p:ext uri="{BB962C8B-B14F-4D97-AF65-F5344CB8AC3E}">
        <p14:creationId xmlns:p14="http://schemas.microsoft.com/office/powerpoint/2010/main" xmlns="" val="392742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2104"/>
            <a:ext cx="849694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1916 год – третий год войны – война на истощение</a:t>
            </a:r>
            <a:endParaRPr lang="ru-RU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6105"/>
            <a:ext cx="9144000" cy="57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58963"/>
            <a:ext cx="914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1916 году Германия перенесла основные действия на Западный фронт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329654"/>
              </p:ext>
            </p:extLst>
          </p:nvPr>
        </p:nvGraphicFramePr>
        <p:xfrm>
          <a:off x="0" y="0"/>
          <a:ext cx="9144000" cy="6832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1170"/>
                <a:gridCol w="3010830"/>
                <a:gridCol w="2286000"/>
                <a:gridCol w="2286000"/>
              </a:tblGrid>
              <a:tr h="879102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Западный фронт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Восточный фронт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фронты</a:t>
                      </a:r>
                      <a:endParaRPr lang="ru-RU" dirty="0"/>
                    </a:p>
                  </a:txBody>
                  <a:tcPr/>
                </a:tc>
              </a:tr>
              <a:tr h="5953786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Май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Июнь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Июль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август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Наступление Германии</a:t>
                      </a:r>
                      <a:r>
                        <a:rPr lang="ru-RU" baseline="0" dirty="0" smtClean="0"/>
                        <a:t> под Верденом (потери – 1 млн.). Использование самолётов Германией.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err="1" smtClean="0"/>
                        <a:t>Ютландский</a:t>
                      </a:r>
                      <a:r>
                        <a:rPr lang="ru-RU" baseline="0" dirty="0" smtClean="0"/>
                        <a:t> морской бой. Победа английского флота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Начало </a:t>
                      </a:r>
                      <a:r>
                        <a:rPr lang="ru-RU" baseline="0" dirty="0" smtClean="0"/>
                        <a:t>наступления англо – французских войск на реке Сомме. Первое использование танков. Потери – 1,2 млн.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Брусиловский</a:t>
                      </a:r>
                      <a:r>
                        <a:rPr lang="ru-RU" baseline="0" dirty="0" smtClean="0"/>
                        <a:t> прорыв (4 июля – 13 августа 1916 года). Поражение англо – венгерских войск. Переброска войск Германии см Западного фронта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Вступление в войну Румынии на стороне Антанты.</a:t>
                      </a:r>
                    </a:p>
                    <a:p>
                      <a:r>
                        <a:rPr lang="ru-RU" dirty="0" err="1" smtClean="0"/>
                        <a:t>Всупление</a:t>
                      </a:r>
                      <a:r>
                        <a:rPr lang="ru-RU" baseline="0" dirty="0" smtClean="0"/>
                        <a:t> в войну Греции на стороне Антанты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61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5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213535"/>
            <a:ext cx="4959350" cy="474503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Летом 1916 г. в войне наметился перелом: Германия стала испытывать недостаток ресурсов.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Антанта предприняла одновременное наступление на Западе и на Востоке.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результате Брусиловского прорыва Австро-Венгрия оказалась на грани катастрофы: потери 1,5 млн. человек.  Россия в очередной раз «спасла» Францию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34821" name="Заголовок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29638" cy="6207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соотношения сил</a:t>
            </a:r>
          </a:p>
        </p:txBody>
      </p:sp>
      <p:pic>
        <p:nvPicPr>
          <p:cNvPr id="18434" name="Picture 2" descr="Brusilov Aleksei in 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835" y="853848"/>
            <a:ext cx="3024336" cy="473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6823" y="5773906"/>
            <a:ext cx="3240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Алексей Алексеевич Брусилов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7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i.hut2.ru/board/bbb/arus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288" cy="6858000"/>
          </a:xfrm>
          <a:prstGeom prst="rect">
            <a:avLst/>
          </a:prstGeom>
          <a:noFill/>
        </p:spPr>
      </p:pic>
      <p:pic>
        <p:nvPicPr>
          <p:cNvPr id="19460" name="Picture 4" descr="http://trv-science.ru/uploads/167-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1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uzlit.ru/imag_/9/20331/imag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709" y="0"/>
            <a:ext cx="4614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rance.promotour.info/histoire/images/histoire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21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93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8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773113"/>
            <a:ext cx="5149850" cy="594201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4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Экономика воюющих стран перешла на выпуск военной продукции.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Снабжение населения осуществлялось по карточкам.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Германии была введена всеобщая трудовая повинность.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Для поднятия морального духа правительства разжигали шпиономанию.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1917 г. союзники расстреляли Мату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обвинив ее в шпионаже в пользу Германии. </a:t>
            </a: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768350" y="5661025"/>
            <a:ext cx="2166938" cy="830263"/>
          </a:xfrm>
          <a:prstGeom prst="rect">
            <a:avLst/>
          </a:prstGeom>
          <a:solidFill>
            <a:schemeClr val="bg2"/>
          </a:solidFill>
          <a:ln w="76200" cap="sq">
            <a:solidFill>
              <a:schemeClr val="accent3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Военный завод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Англии.</a:t>
            </a:r>
          </a:p>
        </p:txBody>
      </p:sp>
      <p:pic>
        <p:nvPicPr>
          <p:cNvPr id="31748" name="Picture 11" descr="Рисунок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339248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7" name="Заголовок 6"/>
          <p:cNvSpPr>
            <a:spLocks noGrp="1"/>
          </p:cNvSpPr>
          <p:nvPr>
            <p:ph type="title"/>
          </p:nvPr>
        </p:nvSpPr>
        <p:spPr>
          <a:xfrm>
            <a:off x="219075" y="0"/>
            <a:ext cx="8745538" cy="500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Борьба на истощение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55454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ВЕРДЕНСКАЯ МЯСОРУБКА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849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"/>
              </a:rPr>
              <a:t>Битва при Вердене</a:t>
            </a:r>
            <a:r>
              <a:rPr lang="ru-RU" dirty="0">
                <a:latin typeface="Arial"/>
              </a:rPr>
              <a:t> — совокупность боевых действий немецких и французских войск во время </a:t>
            </a:r>
            <a:r>
              <a:rPr lang="ru-RU" dirty="0" smtClean="0">
                <a:latin typeface="Arial"/>
              </a:rPr>
              <a:t>Первой мировой войны</a:t>
            </a:r>
            <a:r>
              <a:rPr lang="ru-RU" dirty="0">
                <a:latin typeface="Arial"/>
              </a:rPr>
              <a:t> на </a:t>
            </a:r>
            <a:r>
              <a:rPr lang="ru-RU" dirty="0" smtClean="0">
                <a:latin typeface="Arial"/>
              </a:rPr>
              <a:t>Западном фронте, </a:t>
            </a:r>
            <a:r>
              <a:rPr lang="ru-RU" dirty="0">
                <a:latin typeface="Arial"/>
              </a:rPr>
              <a:t>проводившихся с 21 февраля по 18 декабря 1916 года. Одна из крупнейших и одна из самых кровопролитных военных операций в Первой мировой войне и истории вообще, вошедшая в историю как </a:t>
            </a:r>
            <a:r>
              <a:rPr lang="ru-RU" b="1" dirty="0" err="1">
                <a:latin typeface="Arial"/>
              </a:rPr>
              <a:t>Верденская</a:t>
            </a:r>
            <a:r>
              <a:rPr lang="ru-RU" b="1" dirty="0">
                <a:latin typeface="Arial"/>
              </a:rPr>
              <a:t> мясорубка</a:t>
            </a:r>
            <a:r>
              <a:rPr lang="ru-RU" dirty="0">
                <a:latin typeface="Arial"/>
              </a:rPr>
              <a:t>, хрестоматийный пример </a:t>
            </a:r>
            <a:r>
              <a:rPr lang="ru-RU" dirty="0" smtClean="0">
                <a:latin typeface="Arial"/>
              </a:rPr>
              <a:t>войны на истощение.</a:t>
            </a:r>
            <a:r>
              <a:rPr lang="ru-RU" dirty="0">
                <a:latin typeface="Arial"/>
              </a:rPr>
              <a:t> </a:t>
            </a:r>
            <a:endParaRPr lang="ru-RU" dirty="0"/>
          </a:p>
        </p:txBody>
      </p:sp>
      <p:pic>
        <p:nvPicPr>
          <p:cNvPr id="22530" name="Picture 2" descr="http://www.plam.ru/hist/verden_mjasorubka_djavola/img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25151"/>
            <a:ext cx="6218654" cy="411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im4.kommersant.ru/Issues.photo/CORP/2016/02/21/KMO_096855_11079_1_t218_171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15352"/>
            <a:ext cx="7488832" cy="42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7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ucrazy.ru/files/pics/2015.02/142505129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9" y="260648"/>
            <a:ext cx="909806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telez.fr/wp-content/uploads/2016/02/apocalypse-verd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897"/>
            <a:ext cx="9128179" cy="62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47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76" y="836712"/>
            <a:ext cx="8854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Arial"/>
              </a:rPr>
              <a:t>Битва на Сомме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—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битва на французском театре 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1 Мировой войны армий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Британии и Франции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против 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Германии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.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Состоялась с 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1 июля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по 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18 ноября 1916 года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на обоих берегах </a:t>
            </a:r>
            <a:r>
              <a:rPr lang="ru-RU" dirty="0" smtClean="0">
                <a:solidFill>
                  <a:srgbClr val="0B0080"/>
                </a:solidFill>
                <a:latin typeface="Arial"/>
              </a:rPr>
              <a:t>реки Сомма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. 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Битва при Сомме — одна из крупнейших битв в ходе Первой мировой войны, в которой было убито и </a:t>
            </a:r>
            <a:r>
              <a:rPr lang="ru-RU" dirty="0" smtClean="0">
                <a:solidFill>
                  <a:srgbClr val="222222"/>
                </a:solidFill>
                <a:latin typeface="Arial"/>
              </a:rPr>
              <a:t>ранено более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1 000 000 человек, что делает её одной из самых кровопролитных битв в истории человечества.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09835"/>
            <a:ext cx="856895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БИТВА НА РЕКЕ СОММА</a:t>
            </a:r>
            <a:endParaRPr lang="ru-RU" sz="2800" dirty="0"/>
          </a:p>
        </p:txBody>
      </p:sp>
      <p:pic>
        <p:nvPicPr>
          <p:cNvPr id="21506" name="Picture 2" descr="http://www.wio.ru/tank/ris/m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6500"/>
            <a:ext cx="5561601" cy="33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6399" y="2663413"/>
            <a:ext cx="315009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22222"/>
                </a:solidFill>
                <a:latin typeface="Arial"/>
              </a:rPr>
              <a:t>Германская оборона была продавлена на фронте 35 км и в глубину до 10 км.  </a:t>
            </a:r>
            <a:r>
              <a:rPr lang="ru-RU" sz="2400" dirty="0" smtClean="0">
                <a:solidFill>
                  <a:srgbClr val="0B0080"/>
                </a:solidFill>
                <a:latin typeface="Arial"/>
              </a:rPr>
              <a:t>Стратегическая инициатива</a:t>
            </a:r>
            <a:r>
              <a:rPr lang="ru-RU" sz="2400" dirty="0">
                <a:solidFill>
                  <a:srgbClr val="222222"/>
                </a:solidFill>
                <a:latin typeface="Arial"/>
              </a:rPr>
              <a:t> полностью перешла от Центральных держав к Антанте.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126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908720"/>
            <a:ext cx="3816424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Бруси́ловский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проры́в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 (</a:t>
            </a:r>
            <a:r>
              <a:rPr lang="ru-RU" sz="2000" i="1" dirty="0">
                <a:solidFill>
                  <a:srgbClr val="222222"/>
                </a:solidFill>
                <a:latin typeface="Arial"/>
              </a:rPr>
              <a:t>Луцкий прорыв, 4-я </a:t>
            </a:r>
            <a:r>
              <a:rPr lang="ru-RU" sz="2000" i="1" dirty="0" err="1">
                <a:solidFill>
                  <a:srgbClr val="222222"/>
                </a:solidFill>
                <a:latin typeface="Arial"/>
              </a:rPr>
              <a:t>Галицийская</a:t>
            </a:r>
            <a:r>
              <a:rPr lang="ru-RU" sz="2000" i="1" dirty="0">
                <a:solidFill>
                  <a:srgbClr val="222222"/>
                </a:solidFill>
                <a:latin typeface="Arial"/>
              </a:rPr>
              <a:t> битва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) — 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наступательная операция юго – западного фронта русской армии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 под командованием 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генерала А.А. Брусилова 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во 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время 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1 Мировой войны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проведённая 22 мая — 7 сентября (по старому стилю) 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1916 года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в ходе которой было нанесено тяжёлое поражение армиям Австро-Венгрии и Германии и заняты </a:t>
            </a:r>
            <a:r>
              <a:rPr lang="ru-RU" sz="2000" dirty="0" err="1" smtClean="0">
                <a:solidFill>
                  <a:srgbClr val="0B0080"/>
                </a:solidFill>
                <a:latin typeface="Arial"/>
              </a:rPr>
              <a:t>Буковина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и 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Восточная 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Галиция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. 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Крупнейшее сражение </a:t>
            </a:r>
            <a:r>
              <a:rPr lang="ru-RU" sz="2000" dirty="0" smtClean="0">
                <a:solidFill>
                  <a:srgbClr val="0B0080"/>
                </a:solidFill>
                <a:latin typeface="Arial"/>
              </a:rPr>
              <a:t>1 Мировой войны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 по суммарным потерям.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88640"/>
            <a:ext cx="871296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Брусиловский прорыв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17" y="1196752"/>
            <a:ext cx="4983026" cy="46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http://ic.pics.livejournal.com/vikond65/53941713/2445622/2445622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908721"/>
            <a:ext cx="9006941" cy="59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vsevgallery.ru/img/bPIC/200806/2008061016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cso-ishim-mr.admtyumen.ru/files/upload/CSO/cso_ishim-mr/1(2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01374"/>
            <a:ext cx="9146991" cy="59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24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13" y="1916832"/>
            <a:ext cx="8365369" cy="414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792" y="6274941"/>
            <a:ext cx="787641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Атака русской кавалерии 1916 г.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522" y="170451"/>
            <a:ext cx="856895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charset="0"/>
              </a:rPr>
              <a:t>Кампания 1916 унесла более 1 млн. жизней, но не принесла ощутимых результатов ни одной из сторон.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charset="0"/>
              </a:rPr>
              <a:t>В конце 1916 г Германия перешла к стратегической обороне.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6350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5689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ВОЙНА И РОССИЙСКОЙ ОБЩЕСТВО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cdn2.russian7.ru/wp-content/uploads/2016/03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84" y="908719"/>
            <a:ext cx="8320672" cy="59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38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newauction.ru/offer_images/2015/08/12/03/big/K/KJqNI8bXmPe/pervaja_mirovaja_vojna_karikat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3398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e1abcgakjmf3afc5c8g.xn--p1ai/upload/main/6a3/6a3bdd934274f9ebc7c845d16fac59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620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85689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ВОЙНА И РОССИЙСКОЙ ОБЩЕСТВО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842493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Объявление войны – всплеск патриотизма в русском обществе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568952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Главный лозунг: «ВОЙНА ДО ПОБЕДНОГО КОНЦА!»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2.infourok.ru/uploads/ex/12db/0005a4a2-c121ed1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ЦЕЛИ ГОСУДАРСТВ В ПЕРВОЙ МИРОВОЙ ВОЙНЕ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nv.ua/img/forall/users/0/17/archiv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86344" cy="46531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7129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ГОРОДАХ ПРОШЛИ КРУПНЫЕ МАНИФЕСТАЦИИ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764704"/>
            <a:ext cx="87129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ПЕТЕРБУРГЕ – НАПАДЕНИЕ НА ПОСОЛЬСТВО ГЕРМАНИИ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87129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ПЕТЕРБУРГ ПЕРЕИМЕНОВАН В ПЕТРОГРАД</a:t>
            </a:r>
            <a:endParaRPr lang="ru-RU" sz="2400" dirty="0"/>
          </a:p>
        </p:txBody>
      </p:sp>
      <p:pic>
        <p:nvPicPr>
          <p:cNvPr id="66564" name="Picture 4" descr="http://gallery.ykt.ru/galleries/komuza/2014/03/14/147986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8856984" cy="479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g.gagdaily.com/uploads/posts/app/2013/thumbs/000048aa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2045"/>
            <a:ext cx="7704856" cy="542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56895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96% ПРИЗЫВНИКОВ ПРИШЛИ НА ПУНКТЫ СБОРА  ДОБРОВОЛЬЦАМИ</a:t>
            </a:r>
            <a:endParaRPr lang="ru-RU" sz="3200" dirty="0"/>
          </a:p>
        </p:txBody>
      </p:sp>
      <p:pic>
        <p:nvPicPr>
          <p:cNvPr id="67588" name="Picture 4" descr="http://24.media.tumblr.com/tumblr_m8ul0sutTH1rn0gj7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8928992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56895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1914 ГОД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1296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26 ИЮЛЯ – ГОСУДАРСТВЕННАЯ ДУМА ПРОГОЛОСОВАЛА ЗА ВЫДЕЛЕНИЕ ПРАВИТЕЛЬСТВУ ВОЕННЫХ КРЕДИТОВ</a:t>
            </a:r>
            <a:endParaRPr lang="ru-RU" sz="2400" dirty="0"/>
          </a:p>
        </p:txBody>
      </p:sp>
      <p:pic>
        <p:nvPicPr>
          <p:cNvPr id="68610" name="Picture 2" descr="http://novosti-saratova.ru/files/2016/05/duma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348880"/>
            <a:ext cx="6192688" cy="4057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87129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МЕНЬШЕВИКИ И ЭСЕРЫ ВСТАЛИ НА ПОЗИЦИИ ОБОРОНЧЕСТВА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949280"/>
            <a:ext cx="25922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ДОКУМЕНТ С. 83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645024"/>
            <a:ext cx="2592288" cy="10618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100" b="1" dirty="0" smtClean="0"/>
              <a:t>БОЛЬШЕВИКИ – ЛОЗУНГ «ПОРАЖЕНЧЕСТВА»</a:t>
            </a: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999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ТЫЛУ – КАМПАНИЯ ПО ОКАЗАНИЮ ПОМОЩИ ФРОНТУ:</a:t>
            </a:r>
          </a:p>
          <a:p>
            <a:r>
              <a:rPr lang="ru-RU" sz="2400" dirty="0" smtClean="0"/>
              <a:t>1. СОЗДАНЫ ЗЕМСКИЙ И ГОРОДСКОЙ СОЮЗЫ: ОРГАНИЗАЦИЯ ПОМОЩИ РАНЕНЫМ, ФОРМИРОВАНИЕ САНИТАРНЫХ ПОЕЗДОВ, НАЛАЖИВАНИЕ РАБОТЫ ГОСПИТАЛЕЙ И ЛАЗАРЕТОВ</a:t>
            </a:r>
            <a:endParaRPr lang="ru-RU" sz="2400" dirty="0"/>
          </a:p>
        </p:txBody>
      </p:sp>
      <p:pic>
        <p:nvPicPr>
          <p:cNvPr id="69634" name="Picture 2" descr="https://kudamoscow.ru/uploads/ec3b97d19faf96c1bb79a8c4510db2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52420" cy="475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martpowerjournal.ru/assets/images/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81793" cy="5851757"/>
          </a:xfrm>
          <a:prstGeom prst="rect">
            <a:avLst/>
          </a:prstGeom>
          <a:noFill/>
        </p:spPr>
      </p:pic>
      <p:pic>
        <p:nvPicPr>
          <p:cNvPr id="4" name="Picture 6" descr="http://www.etoretro.ru/data/media/1399/1410208118a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814"/>
          </a:xfrm>
          <a:prstGeom prst="rect">
            <a:avLst/>
          </a:prstGeom>
          <a:noFill/>
        </p:spPr>
      </p:pic>
      <p:pic>
        <p:nvPicPr>
          <p:cNvPr id="5" name="Picture 8" descr="http://www.etoretro.ru/data/media/1399/14102079509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927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ГОСПИТАЛЯХ РАБОТАЛИ ПРЕДСТАВИТЕЛЬНИЦЫ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ВЫСШЕГО ОБЩЕСТВА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682" name="Picture 2" descr="https://moiarussia.ru/wp-content/uploads/2016/06/krasnii-krest-imperatrit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469763" cy="484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780782"/>
            <a:ext cx="352839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Императрица Александра Федоровна и старший врач лазарета княжна В.И.Гедройц в перевязочной. </a:t>
            </a:r>
            <a:endParaRPr lang="ru-RU" sz="1600" dirty="0"/>
          </a:p>
        </p:txBody>
      </p:sp>
      <p:pic>
        <p:nvPicPr>
          <p:cNvPr id="71684" name="Picture 4" descr="http://i020.radikal.ru/0909/b6/d5944f5d37c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09650"/>
            <a:ext cx="3743325" cy="5848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6027003"/>
            <a:ext cx="385192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Императрица Александра Фёдоровна и княжны Ольга Николаевна и Татьяна Николаевна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5004048" cy="5877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/>
              <a:t>Во время первой мировой войны Императрица Александра Федоровна организовала особый эвакуационный пункт, куда входило 85 лазаретов для раненых воинов в Царском Селе, Павловске, Петергофе, Саблине и других местах. </a:t>
            </a:r>
            <a:r>
              <a:rPr lang="ru-RU" sz="2600" dirty="0" smtClean="0"/>
              <a:t>Многие </a:t>
            </a:r>
            <a:r>
              <a:rPr lang="ru-RU" sz="2600" dirty="0" smtClean="0"/>
              <a:t>из лазаретов были сооружены на собственные средства Императрицы. Ее старшие дочери возглавили комитет помощи солдатским семьям (Ольга) и беженский комитет (Татьяна). 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9928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1915 ГОД</a:t>
            </a:r>
            <a:endParaRPr lang="ru-RU" sz="3200" b="1" dirty="0"/>
          </a:p>
        </p:txBody>
      </p:sp>
      <p:pic>
        <p:nvPicPr>
          <p:cNvPr id="72706" name="Picture 2" descr="Pavel Pavlovich Ryabushinskiy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543175" cy="3629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581128"/>
            <a:ext cx="25922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П.П. </a:t>
            </a:r>
            <a:r>
              <a:rPr lang="ru-RU" dirty="0" err="1" smtClean="0"/>
              <a:t>Рябушинский</a:t>
            </a:r>
            <a:r>
              <a:rPr lang="ru-RU" dirty="0" smtClean="0"/>
              <a:t> – лидер Прогрессивной партии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980728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 призыву П.П. </a:t>
            </a:r>
            <a:r>
              <a:rPr lang="ru-RU" sz="2400" dirty="0" err="1" smtClean="0"/>
              <a:t>Рябушинского</a:t>
            </a:r>
            <a:r>
              <a:rPr lang="ru-RU" sz="2400" dirty="0" smtClean="0"/>
              <a:t> предприниматели создали сеть ВОЕННО– ПРОМЫШЛЕННЫХ КОМИТЕТОВ. Во главе  - ЦЕНТРАЛЬНЫЙ ВОЕННО – ПРОМЫШЛЕННЫЙ КОМИИТЕТ ВО ГЛАВЕ с А.И. </a:t>
            </a:r>
            <a:r>
              <a:rPr lang="ru-RU" sz="2400" dirty="0" err="1" smtClean="0"/>
              <a:t>Гучковым</a:t>
            </a:r>
            <a:r>
              <a:rPr lang="ru-RU" sz="2400" dirty="0" smtClean="0"/>
              <a:t>: начинается налаживание военного производства. </a:t>
            </a:r>
            <a:endParaRPr lang="ru-RU" sz="2400" dirty="0"/>
          </a:p>
        </p:txBody>
      </p:sp>
      <p:pic>
        <p:nvPicPr>
          <p:cNvPr id="72708" name="Picture 4" descr="https://newsland.com/static/u/content_image_from_text/28092016/5480706-817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4752528" cy="297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10" name="Picture 6" descr="https://upload.wikimedia.org/wikipedia/commons/thumb/b/b4/%D0%93%D1%83%D1%87%D0%BA%D0%BE%D0%B2.jpg/200px-%D0%93%D1%83%D1%87%D0%BA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915304" cy="3600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581128"/>
            <a:ext cx="280831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А</a:t>
            </a:r>
            <a:r>
              <a:rPr lang="ru-RU" sz="2000" dirty="0" smtClean="0"/>
              <a:t>. И. </a:t>
            </a:r>
            <a:r>
              <a:rPr lang="ru-RU" sz="2000" dirty="0" err="1" smtClean="0"/>
              <a:t>Гучков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m9.kommersant.ru/Issues.photo/CORP/2014/06/26/KMO_088197_182874_1_t218_17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3551"/>
            <a:ext cx="9144000" cy="5138778"/>
          </a:xfrm>
          <a:prstGeom prst="rect">
            <a:avLst/>
          </a:prstGeom>
          <a:noFill/>
        </p:spPr>
      </p:pic>
      <p:pic>
        <p:nvPicPr>
          <p:cNvPr id="73732" name="Picture 4" descr="http://feel-feed.ru/wp-content/uploads/2017/05/14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9144001" cy="5593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ВОЕННО – ПРОМЫШЛЕННЫЕ КОМИТЕТЫ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СОЮЗ ЗЕМСТВ И ГОРОДОВ занялся изготовлением обмундирования и медикаментов</a:t>
            </a:r>
            <a:endParaRPr lang="ru-RU" sz="2400" dirty="0"/>
          </a:p>
        </p:txBody>
      </p:sp>
      <p:pic>
        <p:nvPicPr>
          <p:cNvPr id="74754" name="Picture 2" descr="http://bre.mkrf.ru/media/2016/10/27/1235181239/1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656422" cy="45039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877272"/>
            <a:ext cx="86409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Заседание </a:t>
            </a:r>
            <a:r>
              <a:rPr lang="ru-RU" b="1" dirty="0" err="1" smtClean="0"/>
              <a:t>Земгора</a:t>
            </a:r>
            <a:r>
              <a:rPr lang="ru-RU" dirty="0" smtClean="0"/>
              <a:t> в Москве.</a:t>
            </a:r>
            <a:endParaRPr lang="ru-RU" dirty="0"/>
          </a:p>
        </p:txBody>
      </p:sp>
      <p:pic>
        <p:nvPicPr>
          <p:cNvPr id="74756" name="Picture 4" descr="http://www.belrussia.ru/kontent/pict/razn/6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4420"/>
            <a:ext cx="9144000" cy="5783580"/>
          </a:xfrm>
          <a:prstGeom prst="rect">
            <a:avLst/>
          </a:prstGeom>
          <a:noFill/>
        </p:spPr>
      </p:pic>
      <p:pic>
        <p:nvPicPr>
          <p:cNvPr id="74758" name="Picture 6" descr="http://charity.lfond.spb.ru/krest/img/big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pic>
        <p:nvPicPr>
          <p:cNvPr id="74760" name="Picture 8" descr="Георгий Евгеньевич Льв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220072" cy="69113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6056" y="0"/>
            <a:ext cx="4067944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dirty="0" smtClean="0"/>
              <a:t>За короткий срок эта организация помощи армии, с годовым бюджетом в 600 </a:t>
            </a:r>
            <a:r>
              <a:rPr lang="ru-RU" sz="2500" dirty="0" err="1" smtClean="0"/>
              <a:t>млн</a:t>
            </a:r>
            <a:r>
              <a:rPr lang="ru-RU" sz="2500" dirty="0" smtClean="0"/>
              <a:t> руб., стала основной организацией, занимавшейся оборудованием </a:t>
            </a:r>
            <a:r>
              <a:rPr lang="ru-RU" sz="2500" dirty="0" smtClean="0"/>
              <a:t>госпиталей и санитарных поездов, </a:t>
            </a:r>
            <a:r>
              <a:rPr lang="ru-RU" sz="2500" dirty="0" smtClean="0"/>
              <a:t>поставками одежды и обуви для армии (в её ведении находилось 75 поездов и 3 тыс. лазаретов, в которых получили лечение свыше 2,5 </a:t>
            </a:r>
            <a:r>
              <a:rPr lang="ru-RU" sz="2500" dirty="0" err="1" smtClean="0"/>
              <a:t>млн</a:t>
            </a:r>
            <a:r>
              <a:rPr lang="ru-RU" sz="2500" dirty="0" smtClean="0"/>
              <a:t> больных и раненых солдат и офицеров).</a:t>
            </a:r>
            <a:endParaRPr lang="ru-RU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50760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Георгий Евгеньевич Львов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1558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100" dirty="0" smtClean="0"/>
              <a:t>	Правительство не воспользовалось общественной инициативой: </a:t>
            </a:r>
            <a:r>
              <a:rPr lang="ru-RU" sz="5100" dirty="0" err="1" smtClean="0"/>
              <a:t>военно</a:t>
            </a:r>
            <a:r>
              <a:rPr lang="ru-RU" sz="5100" dirty="0" smtClean="0"/>
              <a:t> – промышленные комитеты получили всего лишь 5% военных заказов, ВПК и </a:t>
            </a:r>
            <a:r>
              <a:rPr lang="ru-RU" sz="5100" dirty="0" err="1" smtClean="0"/>
              <a:t>Земгор</a:t>
            </a:r>
            <a:r>
              <a:rPr lang="ru-RU" sz="5100" dirty="0" smtClean="0"/>
              <a:t> не получили права голоса при решении важнейших вопросов.</a:t>
            </a:r>
            <a:endParaRPr lang="ru-RU" sz="1000" dirty="0" smtClean="0"/>
          </a:p>
          <a:p>
            <a:r>
              <a:rPr lang="ru-RU" sz="5100" dirty="0" smtClean="0"/>
              <a:t> 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2520950" cy="641350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>
                <a:solidFill>
                  <a:srgbClr val="B42200"/>
                </a:solidFill>
                <a:latin typeface="Arial" charset="0"/>
              </a:rPr>
              <a:t>САРАЕВО</a:t>
            </a:r>
          </a:p>
        </p:txBody>
      </p:sp>
      <p:pic>
        <p:nvPicPr>
          <p:cNvPr id="524301" name="Picture 13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24100" y="3705225"/>
            <a:ext cx="304800" cy="285750"/>
          </a:xfrm>
          <a:noFill/>
          <a:ln/>
        </p:spPr>
      </p:pic>
      <p:pic>
        <p:nvPicPr>
          <p:cNvPr id="524294" name="Picture 6" descr="Балкан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62763"/>
          </a:xfrm>
          <a:ln/>
        </p:spPr>
      </p:pic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4355976" y="3645024"/>
            <a:ext cx="4392612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Столица Боснии и Герцеговины. </a:t>
            </a:r>
          </a:p>
        </p:txBody>
      </p:sp>
      <p:pic>
        <p:nvPicPr>
          <p:cNvPr id="524296" name="Picture 8" descr="J022378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716338"/>
            <a:ext cx="442913" cy="519112"/>
          </a:xfrm>
          <a:prstGeom prst="rect">
            <a:avLst/>
          </a:prstGeom>
          <a:noFill/>
        </p:spPr>
      </p:pic>
      <p:sp>
        <p:nvSpPr>
          <p:cNvPr id="524295" name="Oval 7"/>
          <p:cNvSpPr>
            <a:spLocks noChangeArrowheads="1"/>
          </p:cNvSpPr>
          <p:nvPr/>
        </p:nvSpPr>
        <p:spPr bwMode="auto">
          <a:xfrm>
            <a:off x="3779838" y="3933825"/>
            <a:ext cx="215900" cy="222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4297" name="WordArt 9"/>
          <p:cNvSpPr>
            <a:spLocks noChangeArrowheads="1" noChangeShapeType="1" noTextEdit="1"/>
          </p:cNvSpPr>
          <p:nvPr/>
        </p:nvSpPr>
        <p:spPr bwMode="auto">
          <a:xfrm>
            <a:off x="2051050" y="1196975"/>
            <a:ext cx="3673475" cy="950913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5588"/>
              </a:avLst>
            </a:prstTxWarp>
            <a:scene3d>
              <a:camera prst="legacyPerspectiveFront">
                <a:rot lat="1320000" lon="21480000" rev="0"/>
              </a:camera>
              <a:lightRig rig="legacyHarsh2" dir="b"/>
            </a:scene3d>
            <a:sp3d extrusionH="430200" prstMaterial="legacyPlastic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Impact"/>
              </a:rPr>
              <a:t>ПЕРВАЯ</a:t>
            </a:r>
          </a:p>
        </p:txBody>
      </p:sp>
      <p:sp>
        <p:nvSpPr>
          <p:cNvPr id="524298" name="WordArt 10"/>
          <p:cNvSpPr>
            <a:spLocks noChangeArrowheads="1" noChangeShapeType="1" noTextEdit="1"/>
          </p:cNvSpPr>
          <p:nvPr/>
        </p:nvSpPr>
        <p:spPr bwMode="auto">
          <a:xfrm>
            <a:off x="2709863" y="2279650"/>
            <a:ext cx="2305050" cy="827088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7352"/>
              </a:avLst>
            </a:prstTxWarp>
            <a:scene3d>
              <a:camera prst="legacyPerspectiveFront">
                <a:rot lat="10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rgbClr val="FFD96D"/>
                    </a:gs>
                  </a:gsLst>
                  <a:lin ang="5400000" scaled="1"/>
                </a:gradFill>
                <a:latin typeface="Impact"/>
              </a:rPr>
              <a:t>МИРОВАЯ</a:t>
            </a:r>
          </a:p>
        </p:txBody>
      </p:sp>
      <p:sp>
        <p:nvSpPr>
          <p:cNvPr id="524299" name="WordArt 11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1425575" cy="719137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35625"/>
              </a:avLst>
            </a:prstTxWarp>
            <a:scene3d>
              <a:camera prst="legacyPerspectiveFront">
                <a:rot lat="720000" lon="214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ВОЙНА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0"/>
            <a:ext cx="74168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ПОВОД К ВОЙНЕ</a:t>
            </a:r>
            <a:endParaRPr lang="ru-RU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  <p:bldP spid="524291" grpId="0" animBg="1"/>
      <p:bldP spid="524295" grpId="0" animBg="1"/>
      <p:bldP spid="524297" grpId="0" animBg="1"/>
      <p:bldP spid="524298" grpId="0" animBg="1"/>
      <p:bldP spid="52429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3529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ПЕРЕСТРОЙКА ЭКОНОМИКИ НА ВОЕННЫЙ ЛАД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 1914-1916 годы объем промышленного производства вырос на 22%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47525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 1916 г. – преодолен кризис снабжения армии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47525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выполнении военных заказов – 76% всей рабочей силы страны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212976"/>
            <a:ext cx="47525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Мобилизовано 15,8 млн. человек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789040"/>
            <a:ext cx="475252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 1917 году число убитых, раненых и пленных – 9 млн. человек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581128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фронт ушла половина трудоспособных мужчин в возрасте от 16 до 50 лет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373216"/>
            <a:ext cx="47525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Рабочий день – 14-16 часов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877272"/>
            <a:ext cx="4752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1914 г. – 1 тыс. бастующих, в 1915 г. – 550 тыс., в 1916 г. – 1086 тыс. </a:t>
            </a:r>
            <a:endParaRPr lang="ru-RU" dirty="0"/>
          </a:p>
        </p:txBody>
      </p:sp>
      <p:pic>
        <p:nvPicPr>
          <p:cNvPr id="76804" name="Picture 4" descr="http://expert.ru/data/public/453760/453789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4100794" cy="3024336"/>
          </a:xfrm>
          <a:prstGeom prst="rect">
            <a:avLst/>
          </a:prstGeom>
          <a:noFill/>
        </p:spPr>
      </p:pic>
      <p:pic>
        <p:nvPicPr>
          <p:cNvPr id="76806" name="Picture 6" descr="http://feel-feed.ru/wp-content/uploads/2017/05/14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40679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i2.wp.com/cyrillitsa.ru/wp-content/uploads/2013/02/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33500"/>
            <a:ext cx="7620000" cy="5524500"/>
          </a:xfrm>
          <a:prstGeom prst="rect">
            <a:avLst/>
          </a:prstGeom>
          <a:noFill/>
        </p:spPr>
      </p:pic>
      <p:pic>
        <p:nvPicPr>
          <p:cNvPr id="78852" name="Picture 4" descr="http://mtdata.ru/u24/photoCBDD/20092208404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289"/>
            <a:ext cx="9144000" cy="5786711"/>
          </a:xfrm>
          <a:prstGeom prst="rect">
            <a:avLst/>
          </a:prstGeom>
          <a:noFill/>
        </p:spPr>
      </p:pic>
      <p:pic>
        <p:nvPicPr>
          <p:cNvPr id="78854" name="Picture 6" descr="http://argub.ru/media/k2/items/cache/3749aaa8ee129d7e919bddcc7e09cd3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9083852" cy="4824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1916 г.  - валовой сбор хлебов сократился на 20 %, производство мяса – на 70%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ww.zagony.ru/admin_new/foto/2008-8-4/1217857009/rossija_nachala_20go_veka_58_foto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44712"/>
            <a:ext cx="8100392" cy="5913288"/>
          </a:xfrm>
          <a:prstGeom prst="rect">
            <a:avLst/>
          </a:prstGeom>
          <a:noFill/>
        </p:spPr>
      </p:pic>
      <p:pic>
        <p:nvPicPr>
          <p:cNvPr id="79876" name="Picture 4" descr="https://ds02.infourok.ru/uploads/ex/01c6/0006b885-e1c0793c/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1916 г. – введение продразверстки: обязательные нормы сдачи крестьянами хлеба государству</a:t>
            </a:r>
            <a:endParaRPr lang="ru-RU" sz="2800" b="1" dirty="0"/>
          </a:p>
        </p:txBody>
      </p:sp>
      <p:pic>
        <p:nvPicPr>
          <p:cNvPr id="79878" name="Picture 6" descr="http://1917-dni.com/wp-content/uploads/1917/01/%D0%BF%D1%80%D0%BE%D0%B4%D1%80%D0%B0%D0%B7%D0%B2%D0%B5%D1%80%D1%81%D1%82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71004"/>
            <a:ext cx="7884368" cy="588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Экспорт хлеба прекратился, однако железнодорожный транспорт не справлялся с объемом перевозок. Зимой 1916/1917 года под снегом оказалось более 60 тыс. вагонов с грузами для тыла</a:t>
            </a:r>
            <a:endParaRPr lang="ru-RU" sz="2800" dirty="0"/>
          </a:p>
        </p:txBody>
      </p:sp>
      <p:pic>
        <p:nvPicPr>
          <p:cNvPr id="80898" name="Picture 2" descr="http://img-fotki.yandex.ru/get/5646/97833783.15c/0_9991e_3720ec3f_XXXL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2247"/>
            <a:ext cx="8136904" cy="4975753"/>
          </a:xfrm>
          <a:prstGeom prst="rect">
            <a:avLst/>
          </a:prstGeom>
          <a:noFill/>
        </p:spPr>
      </p:pic>
      <p:pic>
        <p:nvPicPr>
          <p:cNvPr id="80902" name="Picture 6" descr="http://cs630820.vk.me/v630820047/3a058/-6zjkS4WRD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747444" cy="4941168"/>
          </a:xfrm>
          <a:prstGeom prst="rect">
            <a:avLst/>
          </a:prstGeom>
          <a:noFill/>
        </p:spPr>
      </p:pic>
      <p:pic>
        <p:nvPicPr>
          <p:cNvPr id="80904" name="Picture 8" descr="http://ic.pics.livejournal.com/nornegest/76826399/427687/427687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8856984" cy="500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071938"/>
            <a:ext cx="8715375" cy="267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594740"/>
                </a:solidFill>
                <a:cs typeface="Times New Roman" pitchFamily="18" charset="0"/>
              </a:rPr>
              <a:t>Затяжная война резко ухудшила жизнь людей. Взлет российской промышленности, работавшей на оборону, произошел за счет снижения выпуска товаров народного потребления, что стало причиной повышения цен. Перегрузка железных дорог привела к перебоям в снабжении крупных городов продуктами питания.</a:t>
            </a:r>
            <a:endParaRPr lang="ru-RU" sz="3600">
              <a:solidFill>
                <a:srgbClr val="594740"/>
              </a:solidFill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428750" y="142875"/>
            <a:ext cx="6357938" cy="642938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и общество</a:t>
            </a:r>
          </a:p>
        </p:txBody>
      </p:sp>
      <p:pic>
        <p:nvPicPr>
          <p:cNvPr id="64515" name="Picture 3" descr="http://i245.photobucket.com/albums/gg66/dr3232/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3643312" cy="30003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64517" name="Picture 5" descr="http://rusgenealogy.clan.su/letovy/Middletrade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28688"/>
            <a:ext cx="4071937" cy="30003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005064"/>
            <a:ext cx="9144000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latin typeface="+mj-lt"/>
              </a:rPr>
              <a:t>Осенью 1916 г. Петроград и Москва познакомились с необычным для них явлением — очередями. Полиция доносила, что очереди напоминали политические клубы. Утихшее в начальный период войны забастовочное движение вновь стало набирать силу. Нередко вместе с экономическими стачечники выдвигали и политические требования</a:t>
            </a:r>
            <a:r>
              <a:rPr lang="ru-RU" sz="2500" b="1" dirty="0">
                <a:latin typeface="+mj-lt"/>
              </a:rPr>
              <a:t>.</a:t>
            </a:r>
            <a:endParaRPr lang="ru-RU" sz="2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5689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городах были введены продовольственные карточки. За хлебом  - длинные очереди. </a:t>
            </a:r>
            <a:endParaRPr lang="ru-RU" sz="2400" dirty="0"/>
          </a:p>
        </p:txBody>
      </p:sp>
      <p:pic>
        <p:nvPicPr>
          <p:cNvPr id="81924" name="Picture 4" descr="https://regnum.ru/uploads/pictures/news/2016/12/03/regnum_picture_14807975414987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82573" cy="5040560"/>
          </a:xfrm>
          <a:prstGeom prst="rect">
            <a:avLst/>
          </a:prstGeom>
          <a:noFill/>
        </p:spPr>
      </p:pic>
      <p:pic>
        <p:nvPicPr>
          <p:cNvPr id="5" name="Picture 2" descr="http://historic.ru/books/item/f00/s00/z0000152/pic/000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84976" cy="5805264"/>
          </a:xfrm>
          <a:prstGeom prst="rect">
            <a:avLst/>
          </a:prstGeom>
          <a:noFill/>
        </p:spPr>
      </p:pic>
      <p:pic>
        <p:nvPicPr>
          <p:cNvPr id="81926" name="Picture 6" descr="http://tv2video.ru/sites/www.tv2.tomsk.ru/files/users/u26317/ochered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0" y="980728"/>
            <a:ext cx="9138347" cy="5877272"/>
          </a:xfrm>
          <a:prstGeom prst="rect">
            <a:avLst/>
          </a:prstGeom>
          <a:noFill/>
        </p:spPr>
      </p:pic>
      <p:pic>
        <p:nvPicPr>
          <p:cNvPr id="81928" name="Picture 8" descr="https://novostipmr.com/sites/default/files/field/image/ochered_za_hlebom_24_02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Начало </a:t>
            </a:r>
            <a:r>
              <a:rPr lang="ru-RU" dirty="0" smtClean="0"/>
              <a:t>первой мировой войны крайне тяжело отразилось на финансах империи в связи с резким увеличением военных расходов. Кроме того, в 1914 году вводится «сухой закон», уменьшивший </a:t>
            </a:r>
            <a:r>
              <a:rPr lang="ru-RU" dirty="0" err="1" smtClean="0"/>
              <a:t>госдоходы</a:t>
            </a:r>
            <a:r>
              <a:rPr lang="ru-RU" dirty="0" smtClean="0"/>
              <a:t>: за </a:t>
            </a:r>
            <a:r>
              <a:rPr lang="ru-RU" dirty="0" smtClean="0"/>
              <a:t>1913 год</a:t>
            </a:r>
            <a:r>
              <a:rPr lang="ru-RU" dirty="0" smtClean="0"/>
              <a:t> за счёт водочной монополии казна получила до 899 </a:t>
            </a:r>
            <a:r>
              <a:rPr lang="ru-RU" dirty="0" err="1" smtClean="0"/>
              <a:t>млн</a:t>
            </a:r>
            <a:r>
              <a:rPr lang="ru-RU" dirty="0" smtClean="0"/>
              <a:t> руб.</a:t>
            </a:r>
          </a:p>
          <a:p>
            <a:pPr lvl="1"/>
            <a:r>
              <a:rPr lang="ru-RU" dirty="0" smtClean="0"/>
              <a:t>Расходы </a:t>
            </a:r>
            <a:r>
              <a:rPr lang="ru-RU" dirty="0" smtClean="0"/>
              <a:t>на войну за 1915—1916 гг. увеличились в 9 раз, дойдя до 14,5 </a:t>
            </a:r>
            <a:r>
              <a:rPr lang="ru-RU" dirty="0" err="1" smtClean="0"/>
              <a:t>млрд</a:t>
            </a:r>
            <a:r>
              <a:rPr lang="ru-RU" dirty="0" smtClean="0"/>
              <a:t> руб. Каждый день войны обходился империи в 40 </a:t>
            </a:r>
            <a:r>
              <a:rPr lang="ru-RU" dirty="0" err="1" smtClean="0"/>
              <a:t>млн</a:t>
            </a:r>
            <a:r>
              <a:rPr lang="ru-RU" dirty="0" smtClean="0"/>
              <a:t> </a:t>
            </a:r>
            <a:r>
              <a:rPr lang="ru-RU" dirty="0" smtClean="0"/>
              <a:t>руб.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Начался </a:t>
            </a:r>
            <a:r>
              <a:rPr lang="ru-RU" dirty="0" smtClean="0"/>
              <a:t>выпуск денег, не обеспеченных золотом. </a:t>
            </a:r>
            <a:r>
              <a:rPr lang="ru-RU" dirty="0" smtClean="0"/>
              <a:t>Раздутие </a:t>
            </a:r>
            <a:r>
              <a:rPr lang="ru-RU" dirty="0" smtClean="0"/>
              <a:t>необеспеченной денежной массы неизбежно вызвало массовую инфляцию; с начала войны до 1917 года цены увеличились в среднем в 3,36 раза. Средняя заработная плата при этом выросла только в 2 раза.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2852936"/>
          <a:ext cx="6984777" cy="3888430"/>
        </p:xfrm>
        <a:graphic>
          <a:graphicData uri="http://schemas.openxmlformats.org/drawingml/2006/table">
            <a:tbl>
              <a:tblPr/>
              <a:tblGrid>
                <a:gridCol w="2328259"/>
                <a:gridCol w="2328259"/>
                <a:gridCol w="2328259"/>
              </a:tblGrid>
              <a:tr h="444392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Военная инфляция </a:t>
                      </a:r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</a:rPr>
                        <a:t>1914-1916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Период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 обороте</a:t>
                      </a:r>
                      <a:br>
                        <a:rPr lang="ru-RU"/>
                      </a:br>
                      <a:r>
                        <a:rPr lang="ru-RU"/>
                        <a:t>млн руб.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Инфляция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/>
                        <a:t>1914, I </a:t>
                      </a:r>
                      <a:r>
                        <a:rPr lang="ru-RU"/>
                        <a:t>половина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2370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/>
                        <a:t>1914, II </a:t>
                      </a:r>
                      <a:r>
                        <a:rPr lang="ru-RU"/>
                        <a:t>половина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2520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/>
                        <a:t>1915, I </a:t>
                      </a:r>
                      <a:r>
                        <a:rPr lang="ru-RU"/>
                        <a:t>половина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3472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146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/>
                        <a:t>1915, II </a:t>
                      </a:r>
                      <a:r>
                        <a:rPr lang="ru-RU"/>
                        <a:t>половина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4725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199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/>
                        <a:t>1916, I </a:t>
                      </a:r>
                      <a:r>
                        <a:rPr lang="ru-RU"/>
                        <a:t>половина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6157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259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/>
                        <a:t>1916, II </a:t>
                      </a:r>
                      <a:r>
                        <a:rPr lang="ru-RU"/>
                        <a:t>половина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7972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5725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Госдолг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млрд руб.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/>
                        <a:t>1914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8,8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/>
                        <a:t>1915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10,5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/>
                        <a:t>1916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18,9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/>
                        <a:t>1917 </a:t>
                      </a:r>
                      <a:r>
                        <a:rPr lang="ru-RU" baseline="30000"/>
                        <a:t>(на 1 января)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33,6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/>
                        <a:t>1917 </a:t>
                      </a:r>
                      <a:r>
                        <a:rPr lang="ru-RU" baseline="30000"/>
                        <a:t>(на 1 июля)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43,9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ru-RU" dirty="0"/>
                        <a:t>1917 </a:t>
                      </a:r>
                      <a:r>
                        <a:rPr lang="ru-RU" baseline="30000" dirty="0"/>
                        <a:t>(на конец года)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60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83974" name="Picture 6" descr="http://al-kir.ru/ssc/sk/sk02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ВЛАСТЬ И ДУМА: ПОСЛЕДНИЙ КРИЗИС МОНАРХИИ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568952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1915 – 1916 Г. – ПАТРИОТИЧЕСКИЕ НАСТРОЕНИЯ </a:t>
            </a:r>
          </a:p>
          <a:p>
            <a:pPr algn="ctr"/>
            <a:r>
              <a:rPr lang="ru-RU" sz="2200" dirty="0" smtClean="0"/>
              <a:t>СМЕНИЛИСЬ АПАТИЕЙ</a:t>
            </a:r>
            <a:endParaRPr lang="ru-RU" sz="2200" dirty="0"/>
          </a:p>
        </p:txBody>
      </p:sp>
      <p:pic>
        <p:nvPicPr>
          <p:cNvPr id="4" name="Picture 2" descr="http://topast.ru/wp-content/uploads/2017/06/9e906fafcd922ddc72c67c3de7fa2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384376" cy="475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astudent.ru/upload/medialibrary/931/9311797a8458d7c46707997414085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00808"/>
            <a:ext cx="384565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fw.so/uploads/posts/2007-10/1192997198_do_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560"/>
            <a:ext cx="4467992" cy="65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img-fotki.yandex.ru/get/9823/225044291.33c/0_128976_eabf0089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504" y="71560"/>
            <a:ext cx="4093149" cy="65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74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ЛОЗУНГ «ВНУТРЕННЕГО МИРА» СМЕНИЛСЯ ЛОЗУНГОМ «ПАТРИОТИЧЕСКОЙ ТРЕВОГИ»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20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1915 году </a:t>
            </a:r>
            <a:r>
              <a:rPr lang="ru-RU" sz="2400" dirty="0" smtClean="0"/>
              <a:t>думские фракции кадетов, прогрессистов, октябристов и националистов объединились в </a:t>
            </a:r>
            <a:r>
              <a:rPr lang="ru-RU" sz="2400" b="1" dirty="0" smtClean="0">
                <a:solidFill>
                  <a:srgbClr val="C00000"/>
                </a:solidFill>
              </a:rPr>
              <a:t>«ПРОГРЕССИВНЫЙ БЛОК»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36912"/>
            <a:ext cx="8280920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/>
              <a:t>Требование: </a:t>
            </a:r>
            <a:r>
              <a:rPr lang="ru-RU" sz="3000" b="1" dirty="0" smtClean="0">
                <a:solidFill>
                  <a:srgbClr val="C00000"/>
                </a:solidFill>
              </a:rPr>
              <a:t>МИНИСТЕРСТВО ОБЩЕСТВЕННОГО ДОВЕРИЯ </a:t>
            </a:r>
            <a:r>
              <a:rPr lang="ru-RU" sz="3000" dirty="0" smtClean="0"/>
              <a:t>(В ПРАВИТЕЛЬСТВО ДОЛЖНЫ ВОЙТИ ДЕЯТЕЛИ И ЧИНОВНИКИ, ПОЛЬЗОВАВШИЕСЯ ДОВЕРИЕМ Государственной думы – для наведения порядка)</a:t>
            </a:r>
            <a:endParaRPr lang="ru-RU" sz="3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491880" y="5229200"/>
            <a:ext cx="1440160" cy="2880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733256"/>
            <a:ext cx="842493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ПРАВИТЕЛЬСТВО В СЕНТЯБРЕ 1915 ГОДА РАСПУСТИЛО ДУМУ НА НЕОПРЕДЕЛЕННЫЙ СРОК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Повод к войне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7504" y="809625"/>
            <a:ext cx="8643937" cy="604837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ИЮНЯ 1914 ГОДА - Убийство наследника австрийского престола эрцгерцога Франца-Фердинанда сербом Гавриилом Принципом.</a:t>
            </a:r>
          </a:p>
        </p:txBody>
      </p:sp>
      <p:pic>
        <p:nvPicPr>
          <p:cNvPr id="9220" name="Picture 2" descr="C:\Users\Клава\Desktop\принц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916832"/>
            <a:ext cx="1943100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2" descr="C:\Users\Клава\Desktop\150px-Франц_Фердинанд_и_София.jpg"/>
          <p:cNvPicPr>
            <a:picLocks noChangeAspect="1" noChangeArrowheads="1"/>
          </p:cNvPicPr>
          <p:nvPr/>
        </p:nvPicPr>
        <p:blipFill>
          <a:blip r:embed="rId3" cstate="print"/>
          <a:srcRect t="4169"/>
          <a:stretch>
            <a:fillRect/>
          </a:stretch>
        </p:blipFill>
        <p:spPr bwMode="auto">
          <a:xfrm>
            <a:off x="1043608" y="1988840"/>
            <a:ext cx="2778125" cy="4086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429375" y="600075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Гавриил Принцип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84213" y="6021388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Эрцгерцог Франц- Фердинанд </a:t>
            </a:r>
          </a:p>
          <a:p>
            <a:pPr algn="ctr"/>
            <a:r>
              <a:rPr lang="ru-RU"/>
              <a:t>со своей супругой</a:t>
            </a:r>
          </a:p>
        </p:txBody>
      </p:sp>
      <p:pic>
        <p:nvPicPr>
          <p:cNvPr id="20482" name="Picture 2" descr="http://russia-now.com/wp-content/uploads/2017/06/7665daa81e9064b7890ef3cde9c6f1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50355" cy="6858000"/>
          </a:xfrm>
          <a:prstGeom prst="rect">
            <a:avLst/>
          </a:prstGeom>
          <a:noFill/>
        </p:spPr>
      </p:pic>
      <p:pic>
        <p:nvPicPr>
          <p:cNvPr id="20484" name="Picture 4" descr="http://www.opoccuu.com/sarae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http://cdn.historycollection.co/wp-content/uploads/2016/06/Postcard_for_the_assassination_of_Archduke_Franz_Ferdinand_in_Saraje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832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917daily.ru/wp-content/uploads/2017/02/shutka_pro_ng_minister_chehar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888432" cy="5984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49694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МИНИСТЕРСКАЯ ЧЕХАРДА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980728"/>
            <a:ext cx="453650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1915 Г. 8 МИНИСТРОВ ПРОДАЛИ ПРОШЕНИЕ ИМПЕРАТОРУ НЕ ПРИНМАТЬ НА СЕБЯ ДОЛЖНОСТЬВЕРХОВНОГО ГЛАВНОКОМАНДУЮЩЕГО. Все были отправлены в отставку. </a:t>
            </a:r>
            <a:endParaRPr lang="ru-RU" sz="2800" dirty="0"/>
          </a:p>
        </p:txBody>
      </p:sp>
      <p:pic>
        <p:nvPicPr>
          <p:cNvPr id="2052" name="Picture 4" descr="https://cdnimg.rg.ru/img/content/132/45/01/RIAN_00033295.HR.ru(1)_d_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55066" cy="6096198"/>
          </a:xfrm>
          <a:prstGeom prst="rect">
            <a:avLst/>
          </a:prstGeom>
          <a:noFill/>
        </p:spPr>
      </p:pic>
      <p:pic>
        <p:nvPicPr>
          <p:cNvPr id="2054" name="Picture 6" descr="http://1917-dni.com/wp-content/uploads/2016/07/45-468-1568-252-01141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069872" cy="6093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764704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 год сменились три Председателя правительства, два министра внутренних дел, два министра юстиции, два военных министра, два министра земледелия</a:t>
            </a:r>
            <a:endParaRPr lang="ru-RU" sz="2800" dirty="0"/>
          </a:p>
        </p:txBody>
      </p:sp>
      <p:pic>
        <p:nvPicPr>
          <p:cNvPr id="2056" name="Picture 8" descr="http://ulnovosti.ru/upload/img/5003_big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29099"/>
            <a:ext cx="9144000" cy="472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глазах общества власть опорочила себя связью с темными силами», олицетворением которых был Г.Е. Распутин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7042" name="Picture 2" descr="Министерская чехар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0736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044" name="Picture 4" descr="&quot;Министерская чехарда&quot; характеризует пери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80920" cy="54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АПОФЕОЗ ПРОТИВОСТОЯНИЯ ВЛАСТИ И ОБЩЕСТВА – РЕЧЬ                  П.Н. МИЛЮКОВА В НОЯБРЕ 1916 ГОДА НА ЗАСЕДАНИИ ГОСУДАРТВЕННОЙ ДУМЫ «ЧТО ЭТО – ГЛУПОСТЬ ИЛИ ИЗМЕНА?»</a:t>
            </a:r>
            <a:endParaRPr lang="ru-RU" sz="2400" dirty="0"/>
          </a:p>
        </p:txBody>
      </p:sp>
      <p:pic>
        <p:nvPicPr>
          <p:cNvPr id="88066" name="Picture 2" descr="https://gdesol.ru/wp-content/uploads/2016/01/Zasedanie_III_Gosudarstvennoj_dumy.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31310"/>
            <a:ext cx="7200800" cy="5426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1916 г. – «ПРОГРЕССИВНЫЙ БЛОК» ВЫДВИНУЛ ТРЕБОВАНИЕ СОЗДАНИЯ </a:t>
            </a:r>
            <a:r>
              <a:rPr lang="ru-RU" sz="2400" b="1" dirty="0" smtClean="0">
                <a:solidFill>
                  <a:srgbClr val="C00000"/>
                </a:solidFill>
              </a:rPr>
              <a:t>«ОТВЕТСТВЕННОГО МИНИСТЕРСТВА» </a:t>
            </a:r>
            <a:r>
              <a:rPr lang="ru-RU" sz="2400" dirty="0" smtClean="0"/>
              <a:t>– правительства, подчиненного парламенту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47525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16 декабря 1916 года – убийство Григория Распутина</a:t>
            </a:r>
            <a:endParaRPr lang="ru-RU" sz="2400" dirty="0"/>
          </a:p>
        </p:txBody>
      </p:sp>
      <p:pic>
        <p:nvPicPr>
          <p:cNvPr id="89090" name="Picture 2" descr="http://parallelnyj-mir.com/uploads/posts/2017-04/1491759305_ubiystvo-star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970727" cy="1667705"/>
          </a:xfrm>
          <a:prstGeom prst="rect">
            <a:avLst/>
          </a:prstGeom>
          <a:noFill/>
        </p:spPr>
      </p:pic>
      <p:pic>
        <p:nvPicPr>
          <p:cNvPr id="89092" name="Picture 4" descr="http://mirror4.ru.indbooks.in/wp-content/uploads/2016/0146957/i_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2092102" cy="2981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805264"/>
            <a:ext cx="21602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Митрофанович Пуришкевич</a:t>
            </a:r>
            <a:endParaRPr lang="ru-RU" dirty="0"/>
          </a:p>
        </p:txBody>
      </p:sp>
      <p:pic>
        <p:nvPicPr>
          <p:cNvPr id="89094" name="Picture 6" descr="https://img-fotki.yandex.ru/get/54522/374871492.1b0/0_1fa054_5fd949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2255838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5733256"/>
            <a:ext cx="21602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Великий князь Дмитрий</a:t>
            </a:r>
          </a:p>
          <a:p>
            <a:pPr algn="ctr"/>
            <a:r>
              <a:rPr lang="ru-RU" dirty="0" smtClean="0"/>
              <a:t> Павлович</a:t>
            </a:r>
            <a:endParaRPr lang="ru-RU" dirty="0"/>
          </a:p>
        </p:txBody>
      </p:sp>
      <p:pic>
        <p:nvPicPr>
          <p:cNvPr id="89096" name="Picture 8" descr="http://www.velykoross.ru/blog_article/files_orig/0/3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140968"/>
            <a:ext cx="2736304" cy="362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64096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НАРАСТАНИЕ РЕВОЛЮЦИОННОЙ СИТУАЦИИ В СТРАНЕ</a:t>
            </a:r>
            <a:endParaRPr lang="ru-RU" sz="2400" b="1" dirty="0"/>
          </a:p>
        </p:txBody>
      </p:sp>
      <p:pic>
        <p:nvPicPr>
          <p:cNvPr id="90114" name="Picture 2" descr="https://newtimes.ru/upload/assets/images/articles/432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02509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309320"/>
            <a:ext cx="73448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РОСЛО ЧИСЛО ЗАБАСТОВОК И ДЕМОНСТРАЦИЙ</a:t>
            </a:r>
            <a:endParaRPr lang="ru-RU" dirty="0"/>
          </a:p>
        </p:txBody>
      </p:sp>
      <p:pic>
        <p:nvPicPr>
          <p:cNvPr id="6" name="Picture 4" descr="http://mtdata.ru/u12/photo3082/2051101093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68952" cy="6237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ДЕЗЕРТИРСТВО НА ФРОНТЕ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eparhia-saratov.ru/Content/Photos/03102017-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46051"/>
            <a:ext cx="8712968" cy="60119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НИКОЛАЙ </a:t>
            </a:r>
            <a:r>
              <a:rPr lang="en-US" sz="2400" b="1" dirty="0" smtClean="0">
                <a:solidFill>
                  <a:srgbClr val="C00000"/>
                </a:solidFill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</a:rPr>
              <a:t> И АЛЕКСАНДРА ФЕДОРОВНА ВСЕ БОЛЬШЕ УТРАЧИВАЛИ ЧУВСТВО РЕАЛЬНОСТИ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4644008" cy="6124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Покажи всем, что ты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 властелин,  и  твоя  воля будет исполнена. Миновало время великой снисходительности и мягкости— теперь наступает твое царство воли и мощи! Они будут  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принуждены  склониться пред тобой и слушаться твоих приказов, и работать так,  как  ты  хочешь  и  с  кем ты назначишь.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40" name="Picture 4" descr="Александра Фёдор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36712"/>
            <a:ext cx="44672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0"/>
            <a:ext cx="395288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207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НАЧАЛО 1 МИРОВОЙ ВОЙНЫ</a:t>
            </a: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468313" y="2349500"/>
            <a:ext cx="2159000" cy="36734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6659563" y="2276475"/>
            <a:ext cx="2160587" cy="3889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0" y="6092825"/>
            <a:ext cx="9001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Италия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1116013" y="1989138"/>
            <a:ext cx="1079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Австро-</a:t>
            </a:r>
          </a:p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Венгрия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2484438" y="6165850"/>
            <a:ext cx="9001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Times New Roman"/>
                <a:cs typeface="Times New Roman"/>
              </a:rPr>
              <a:t>Германия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7667625" y="1916113"/>
            <a:ext cx="8651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Россия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5940425" y="6165850"/>
            <a:ext cx="9001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Times New Roman"/>
                <a:cs typeface="Times New Roman"/>
              </a:rPr>
              <a:t>Англия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8243888" y="6165850"/>
            <a:ext cx="9001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Франция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042988" y="5589588"/>
            <a:ext cx="9001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1882г.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7308850" y="5734050"/>
            <a:ext cx="90011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1907г.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 rot="5400000">
            <a:off x="215106" y="3896519"/>
            <a:ext cx="2665413" cy="2889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6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Тройственный</a:t>
            </a:r>
          </a:p>
        </p:txBody>
      </p:sp>
      <p:sp>
        <p:nvSpPr>
          <p:cNvPr id="34830" name="WordArt 14"/>
          <p:cNvSpPr>
            <a:spLocks noChangeArrowheads="1" noChangeShapeType="1" noTextEdit="1"/>
          </p:cNvSpPr>
          <p:nvPr/>
        </p:nvSpPr>
        <p:spPr bwMode="auto">
          <a:xfrm rot="5400000">
            <a:off x="1637507" y="4995069"/>
            <a:ext cx="900112" cy="2159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4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союз</a:t>
            </a:r>
          </a:p>
        </p:txBody>
      </p:sp>
      <p:sp>
        <p:nvSpPr>
          <p:cNvPr id="34831" name="WordArt 15"/>
          <p:cNvSpPr>
            <a:spLocks noChangeArrowheads="1" noChangeShapeType="1" noTextEdit="1"/>
          </p:cNvSpPr>
          <p:nvPr/>
        </p:nvSpPr>
        <p:spPr bwMode="auto">
          <a:xfrm rot="5400000">
            <a:off x="6822281" y="3987007"/>
            <a:ext cx="1836737" cy="431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4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Антанта</a:t>
            </a:r>
          </a:p>
        </p:txBody>
      </p:sp>
      <p:sp>
        <p:nvSpPr>
          <p:cNvPr id="34835" name="WordArt 19"/>
          <p:cNvSpPr>
            <a:spLocks noChangeArrowheads="1" noChangeShapeType="1" noTextEdit="1"/>
          </p:cNvSpPr>
          <p:nvPr/>
        </p:nvSpPr>
        <p:spPr bwMode="auto">
          <a:xfrm>
            <a:off x="7451725" y="908050"/>
            <a:ext cx="9001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Сербия 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 rot="-418443">
            <a:off x="2051050" y="98107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28.06.14г</a:t>
            </a:r>
            <a:r>
              <a:rPr lang="ru-RU" sz="2000" dirty="0"/>
              <a:t>. Убийство Франца Фердинанда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2051050" y="1052513"/>
            <a:ext cx="53292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V="1">
            <a:off x="2124075" y="1341438"/>
            <a:ext cx="5472113" cy="71913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 rot="-536939">
            <a:off x="2411413" y="1484313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1"/>
                </a:solidFill>
              </a:rPr>
              <a:t>Ультиматум 23. 07. 14г.</a:t>
            </a:r>
            <a:r>
              <a:rPr lang="ru-RU" sz="2000"/>
              <a:t> </a:t>
            </a:r>
          </a:p>
        </p:txBody>
      </p:sp>
      <p:sp>
        <p:nvSpPr>
          <p:cNvPr id="34844" name="Arc 28"/>
          <p:cNvSpPr>
            <a:spLocks/>
          </p:cNvSpPr>
          <p:nvPr/>
        </p:nvSpPr>
        <p:spPr bwMode="auto">
          <a:xfrm rot="10800000" flipH="1">
            <a:off x="2268538" y="1270000"/>
            <a:ext cx="5473700" cy="1511300"/>
          </a:xfrm>
          <a:custGeom>
            <a:avLst/>
            <a:gdLst>
              <a:gd name="T0" fmla="*/ 0 w 37143"/>
              <a:gd name="T1" fmla="*/ 32314950 h 21600"/>
              <a:gd name="T2" fmla="*/ 806649706 w 37143"/>
              <a:gd name="T3" fmla="*/ 105742019 h 21600"/>
              <a:gd name="T4" fmla="*/ 337553533 w 37143"/>
              <a:gd name="T5" fmla="*/ 105742019 h 21600"/>
              <a:gd name="T6" fmla="*/ 0 60000 65536"/>
              <a:gd name="T7" fmla="*/ 0 60000 65536"/>
              <a:gd name="T8" fmla="*/ 0 60000 65536"/>
              <a:gd name="T9" fmla="*/ 0 w 37143"/>
              <a:gd name="T10" fmla="*/ 0 h 21600"/>
              <a:gd name="T11" fmla="*/ 37143 w 371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43" h="21600" fill="none" extrusionOk="0">
                <a:moveTo>
                  <a:pt x="-1" y="6600"/>
                </a:moveTo>
                <a:cubicBezTo>
                  <a:pt x="4070" y="2382"/>
                  <a:pt x="9680" y="-1"/>
                  <a:pt x="15543" y="0"/>
                </a:cubicBezTo>
                <a:cubicBezTo>
                  <a:pt x="27472" y="0"/>
                  <a:pt x="37143" y="9670"/>
                  <a:pt x="37143" y="21600"/>
                </a:cubicBezTo>
              </a:path>
              <a:path w="37143" h="21600" stroke="0" extrusionOk="0">
                <a:moveTo>
                  <a:pt x="-1" y="6600"/>
                </a:moveTo>
                <a:cubicBezTo>
                  <a:pt x="4070" y="2382"/>
                  <a:pt x="9680" y="-1"/>
                  <a:pt x="15543" y="0"/>
                </a:cubicBezTo>
                <a:cubicBezTo>
                  <a:pt x="27472" y="0"/>
                  <a:pt x="37143" y="9670"/>
                  <a:pt x="37143" y="21600"/>
                </a:cubicBezTo>
                <a:lnTo>
                  <a:pt x="15543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2124075" y="22050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46" name="WordArt 30"/>
          <p:cNvSpPr>
            <a:spLocks noChangeArrowheads="1" noChangeShapeType="1" noTextEdit="1"/>
          </p:cNvSpPr>
          <p:nvPr/>
        </p:nvSpPr>
        <p:spPr bwMode="auto">
          <a:xfrm rot="-492578">
            <a:off x="2484438" y="1412875"/>
            <a:ext cx="5057775" cy="15890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441336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согласна, но не приняла условия нарушающее её суверенитет</a:t>
            </a: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V="1">
            <a:off x="2124075" y="1700213"/>
            <a:ext cx="5761038" cy="43338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 flipV="1">
            <a:off x="7885113" y="1268413"/>
            <a:ext cx="0" cy="43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 rot="-383269">
            <a:off x="5438775" y="1423988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1"/>
                </a:solidFill>
              </a:rPr>
              <a:t>28. 07.14г.война</a:t>
            </a:r>
          </a:p>
        </p:txBody>
      </p:sp>
      <p:sp>
        <p:nvSpPr>
          <p:cNvPr id="34852" name="Arc 36"/>
          <p:cNvSpPr>
            <a:spLocks/>
          </p:cNvSpPr>
          <p:nvPr/>
        </p:nvSpPr>
        <p:spPr bwMode="auto">
          <a:xfrm flipV="1">
            <a:off x="7812088" y="1033463"/>
            <a:ext cx="738187" cy="1244600"/>
          </a:xfrm>
          <a:custGeom>
            <a:avLst/>
            <a:gdLst>
              <a:gd name="T0" fmla="*/ 0 w 21600"/>
              <a:gd name="T1" fmla="*/ 0 h 26673"/>
              <a:gd name="T2" fmla="*/ 24522333 w 21600"/>
              <a:gd name="T3" fmla="*/ 58074807 h 26673"/>
              <a:gd name="T4" fmla="*/ 0 w 21600"/>
              <a:gd name="T5" fmla="*/ 47029434 h 26673"/>
              <a:gd name="T6" fmla="*/ 0 60000 65536"/>
              <a:gd name="T7" fmla="*/ 0 60000 65536"/>
              <a:gd name="T8" fmla="*/ 0 60000 65536"/>
              <a:gd name="T9" fmla="*/ 0 w 21600"/>
              <a:gd name="T10" fmla="*/ 0 h 26673"/>
              <a:gd name="T11" fmla="*/ 21600 w 21600"/>
              <a:gd name="T12" fmla="*/ 26673 h 26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7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8"/>
                  <a:pt x="21397" y="25011"/>
                  <a:pt x="20995" y="26672"/>
                </a:cubicBezTo>
              </a:path>
              <a:path w="21600" h="2667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8"/>
                  <a:pt x="21397" y="25011"/>
                  <a:pt x="20995" y="2667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H="1" flipV="1">
            <a:off x="8243888" y="1052513"/>
            <a:ext cx="2889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54" name="WordArt 38"/>
          <p:cNvSpPr>
            <a:spLocks noChangeArrowheads="1" noChangeShapeType="1" noTextEdit="1"/>
          </p:cNvSpPr>
          <p:nvPr/>
        </p:nvSpPr>
        <p:spPr bwMode="auto">
          <a:xfrm rot="-3683372">
            <a:off x="8222456" y="1710532"/>
            <a:ext cx="11906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Мобилизация</a:t>
            </a:r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V="1">
            <a:off x="2700338" y="2276475"/>
            <a:ext cx="5111750" cy="30956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56" name="WordArt 40"/>
          <p:cNvSpPr>
            <a:spLocks noChangeArrowheads="1" noChangeShapeType="1" noTextEdit="1"/>
          </p:cNvSpPr>
          <p:nvPr/>
        </p:nvSpPr>
        <p:spPr bwMode="auto">
          <a:xfrm rot="-1271822">
            <a:off x="2555875" y="4149725"/>
            <a:ext cx="220980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Times New Roman"/>
                <a:cs typeface="Times New Roman"/>
              </a:rPr>
              <a:t>Ультиматум 30.07.14г.</a:t>
            </a:r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H="1">
            <a:off x="2484438" y="2276475"/>
            <a:ext cx="5327650" cy="38163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2627313" y="5373688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9" name="WordArt 43"/>
          <p:cNvSpPr>
            <a:spLocks noChangeArrowheads="1" noChangeShapeType="1" noTextEdit="1"/>
          </p:cNvSpPr>
          <p:nvPr/>
        </p:nvSpPr>
        <p:spPr bwMode="auto">
          <a:xfrm rot="-2240961">
            <a:off x="5435600" y="3429000"/>
            <a:ext cx="1038225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Нет ответа</a:t>
            </a:r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2627313" y="6021388"/>
            <a:ext cx="108108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 flipV="1">
            <a:off x="3708400" y="2349500"/>
            <a:ext cx="4032250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63" name="WordArt 47"/>
          <p:cNvSpPr>
            <a:spLocks noChangeArrowheads="1" noChangeShapeType="1" noTextEdit="1"/>
          </p:cNvSpPr>
          <p:nvPr/>
        </p:nvSpPr>
        <p:spPr bwMode="auto">
          <a:xfrm rot="-2068406">
            <a:off x="3563938" y="4724400"/>
            <a:ext cx="2209800" cy="577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Times New Roman"/>
                <a:cs typeface="Times New Roman"/>
              </a:rPr>
              <a:t>Война 1.08.14г.</a:t>
            </a:r>
          </a:p>
        </p:txBody>
      </p:sp>
      <p:sp>
        <p:nvSpPr>
          <p:cNvPr id="34864" name="Arc 48"/>
          <p:cNvSpPr>
            <a:spLocks/>
          </p:cNvSpPr>
          <p:nvPr/>
        </p:nvSpPr>
        <p:spPr bwMode="auto">
          <a:xfrm flipV="1">
            <a:off x="7920038" y="2492375"/>
            <a:ext cx="1223962" cy="3636963"/>
          </a:xfrm>
          <a:custGeom>
            <a:avLst/>
            <a:gdLst>
              <a:gd name="T0" fmla="*/ 23060746 w 21600"/>
              <a:gd name="T1" fmla="*/ 0 h 41684"/>
              <a:gd name="T2" fmla="*/ 11270310 w 21600"/>
              <a:gd name="T3" fmla="*/ 317327869 h 41684"/>
              <a:gd name="T4" fmla="*/ 0 w 21600"/>
              <a:gd name="T5" fmla="*/ 155078364 h 41684"/>
              <a:gd name="T6" fmla="*/ 0 60000 65536"/>
              <a:gd name="T7" fmla="*/ 0 60000 65536"/>
              <a:gd name="T8" fmla="*/ 0 60000 65536"/>
              <a:gd name="T9" fmla="*/ 0 w 21600"/>
              <a:gd name="T10" fmla="*/ 0 h 41684"/>
              <a:gd name="T11" fmla="*/ 21600 w 21600"/>
              <a:gd name="T12" fmla="*/ 41684 h 41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1684" fill="none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30945"/>
                  <a:pt x="13944" y="39965"/>
                  <a:pt x="3509" y="41683"/>
                </a:cubicBezTo>
              </a:path>
              <a:path w="21600" h="41684" stroke="0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30945"/>
                  <a:pt x="13944" y="39965"/>
                  <a:pt x="3509" y="41683"/>
                </a:cubicBezTo>
                <a:lnTo>
                  <a:pt x="0" y="20371"/>
                </a:lnTo>
                <a:close/>
              </a:path>
            </a:pathLst>
          </a:custGeom>
          <a:noFill/>
          <a:ln w="9525">
            <a:solidFill>
              <a:srgbClr val="33CC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65" name="WordArt 49"/>
          <p:cNvSpPr>
            <a:spLocks noChangeArrowheads="1" noChangeShapeType="1" noTextEdit="1"/>
          </p:cNvSpPr>
          <p:nvPr/>
        </p:nvSpPr>
        <p:spPr bwMode="auto">
          <a:xfrm rot="5400000">
            <a:off x="7562056" y="3894932"/>
            <a:ext cx="2125663" cy="330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kern="10">
                <a:ln w="9525">
                  <a:solidFill>
                    <a:srgbClr val="33CC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Times New Roman"/>
                <a:cs typeface="Times New Roman"/>
              </a:rPr>
              <a:t>Мобилизация</a:t>
            </a:r>
          </a:p>
        </p:txBody>
      </p:sp>
      <p:sp>
        <p:nvSpPr>
          <p:cNvPr id="34866" name="Line 50"/>
          <p:cNvSpPr>
            <a:spLocks noChangeShapeType="1"/>
          </p:cNvSpPr>
          <p:nvPr/>
        </p:nvSpPr>
        <p:spPr bwMode="auto">
          <a:xfrm flipH="1" flipV="1">
            <a:off x="7740650" y="2276475"/>
            <a:ext cx="431800" cy="21590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>
            <a:off x="2555875" y="6021388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71" name="WordArt 55"/>
          <p:cNvSpPr>
            <a:spLocks noChangeArrowheads="1" noChangeShapeType="1" noTextEdit="1"/>
          </p:cNvSpPr>
          <p:nvPr/>
        </p:nvSpPr>
        <p:spPr bwMode="auto">
          <a:xfrm>
            <a:off x="4500563" y="5589588"/>
            <a:ext cx="1514475" cy="30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Times New Roman"/>
                <a:cs typeface="Times New Roman"/>
              </a:rPr>
              <a:t>Война 3.08.14г.</a:t>
            </a:r>
          </a:p>
        </p:txBody>
      </p:sp>
      <p:sp>
        <p:nvSpPr>
          <p:cNvPr id="34873" name="AutoShape 57"/>
          <p:cNvSpPr>
            <a:spLocks/>
          </p:cNvSpPr>
          <p:nvPr/>
        </p:nvSpPr>
        <p:spPr bwMode="auto">
          <a:xfrm rot="5400000">
            <a:off x="4485482" y="4236243"/>
            <a:ext cx="266700" cy="4125913"/>
          </a:xfrm>
          <a:prstGeom prst="rightBracket">
            <a:avLst>
              <a:gd name="adj" fmla="val 128919"/>
            </a:avLst>
          </a:prstGeom>
          <a:noFill/>
          <a:ln w="9525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74" name="WordArt 58"/>
          <p:cNvSpPr>
            <a:spLocks noChangeArrowheads="1" noChangeShapeType="1" noTextEdit="1"/>
          </p:cNvSpPr>
          <p:nvPr/>
        </p:nvSpPr>
        <p:spPr bwMode="auto">
          <a:xfrm>
            <a:off x="3851275" y="6165850"/>
            <a:ext cx="1514475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CC66FF"/>
                </a:solidFill>
                <a:latin typeface="Times New Roman"/>
                <a:cs typeface="Times New Roman"/>
              </a:rPr>
              <a:t>Война 4.08.14г.</a:t>
            </a:r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 flipH="1" flipV="1">
            <a:off x="2411413" y="6092825"/>
            <a:ext cx="144462" cy="215900"/>
          </a:xfrm>
          <a:prstGeom prst="line">
            <a:avLst/>
          </a:prstGeom>
          <a:noFill/>
          <a:ln w="9525">
            <a:solidFill>
              <a:srgbClr val="CC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2051050" y="2205038"/>
            <a:ext cx="5689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77" name="WordArt 61"/>
          <p:cNvSpPr>
            <a:spLocks noChangeArrowheads="1" noChangeShapeType="1" noTextEdit="1"/>
          </p:cNvSpPr>
          <p:nvPr/>
        </p:nvSpPr>
        <p:spPr bwMode="auto">
          <a:xfrm>
            <a:off x="4356100" y="2276475"/>
            <a:ext cx="8636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Война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34838" grpId="0"/>
      <p:bldP spid="34839" grpId="0" animBg="1"/>
      <p:bldP spid="34840" grpId="0" animBg="1"/>
      <p:bldP spid="34841" grpId="0"/>
      <p:bldP spid="34844" grpId="0" animBg="1"/>
      <p:bldP spid="34845" grpId="0" animBg="1"/>
      <p:bldP spid="34846" grpId="0" animBg="1"/>
      <p:bldP spid="34849" grpId="0" animBg="1"/>
      <p:bldP spid="34850" grpId="0" animBg="1"/>
      <p:bldP spid="34851" grpId="0"/>
      <p:bldP spid="34852" grpId="0" animBg="1"/>
      <p:bldP spid="34853" grpId="0" animBg="1"/>
      <p:bldP spid="34854" grpId="0" animBg="1"/>
      <p:bldP spid="34855" grpId="0" animBg="1"/>
      <p:bldP spid="34856" grpId="0" animBg="1"/>
      <p:bldP spid="34857" grpId="0" animBg="1"/>
      <p:bldP spid="34858" grpId="0" animBg="1"/>
      <p:bldP spid="34859" grpId="0" animBg="1"/>
      <p:bldP spid="34861" grpId="0" animBg="1"/>
      <p:bldP spid="34862" grpId="0" animBg="1"/>
      <p:bldP spid="34863" grpId="0" animBg="1"/>
      <p:bldP spid="34864" grpId="0" animBg="1"/>
      <p:bldP spid="34865" grpId="0" animBg="1"/>
      <p:bldP spid="34866" grpId="0" animBg="1"/>
      <p:bldP spid="34868" grpId="0" animBg="1"/>
      <p:bldP spid="34871" grpId="0" animBg="1"/>
      <p:bldP spid="34873" grpId="0" animBg="1"/>
      <p:bldP spid="34874" grpId="0" animBg="1"/>
      <p:bldP spid="34875" grpId="0" animBg="1"/>
      <p:bldP spid="34876" grpId="0" animBg="1"/>
      <p:bldP spid="348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КТО ВИНОВАТ В РАЗВЯЗЫВАНИИ ВОЙНЫ?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908720"/>
            <a:ext cx="64087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ДОКУМЕНТ СТР. 78</a:t>
            </a:r>
            <a:endParaRPr lang="ru-RU" dirty="0"/>
          </a:p>
        </p:txBody>
      </p:sp>
      <p:pic>
        <p:nvPicPr>
          <p:cNvPr id="23554" name="Picture 2" descr="http://old.alabin.ru/images/fondy/plakat1914/kp06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10230"/>
            <a:ext cx="7940311" cy="5547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2325</Words>
  <Application>Microsoft Office PowerPoint</Application>
  <PresentationFormat>Экран (4:3)</PresentationFormat>
  <Paragraphs>469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Россия в Первой мировой войне 1914 – 1918 гг.</vt:lpstr>
      <vt:lpstr>Слайд 2</vt:lpstr>
      <vt:lpstr>Слайд 3</vt:lpstr>
      <vt:lpstr>Слайд 4</vt:lpstr>
      <vt:lpstr>Слайд 5</vt:lpstr>
      <vt:lpstr>САРАЕВО</vt:lpstr>
      <vt:lpstr>Повод к войне</vt:lpstr>
      <vt:lpstr>НАЧАЛО 1 МИРОВОЙ ВОЙНЫ</vt:lpstr>
      <vt:lpstr>Слайд 9</vt:lpstr>
      <vt:lpstr>Слайд 10</vt:lpstr>
      <vt:lpstr>Слайд 11</vt:lpstr>
      <vt:lpstr>Царь Николай II благословляет русских солдат перед их отправкой на фронт. 1914г </vt:lpstr>
      <vt:lpstr>Военно-технический потенциал ведущих держав накануне первой мировой войны</vt:lpstr>
      <vt:lpstr>Вооружение</vt:lpstr>
      <vt:lpstr>Слайд 15</vt:lpstr>
      <vt:lpstr>Военные потери</vt:lpstr>
      <vt:lpstr>Слайд 17</vt:lpstr>
      <vt:lpstr>Слайд 18</vt:lpstr>
      <vt:lpstr>Слайд 19</vt:lpstr>
      <vt:lpstr>Слайд 20</vt:lpstr>
      <vt:lpstr>Заполняем таблицу</vt:lpstr>
      <vt:lpstr>1914 - Первый год войны</vt:lpstr>
      <vt:lpstr>Слайд 23</vt:lpstr>
      <vt:lpstr>Первый год войны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Изменение соотношения сил</vt:lpstr>
      <vt:lpstr>Слайд 40</vt:lpstr>
      <vt:lpstr>Борьба на истощение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Первой мировой войне 1914 – 1918 гг.</dc:title>
  <dc:creator>Администратор</dc:creator>
  <cp:lastModifiedBy>Администратор</cp:lastModifiedBy>
  <cp:revision>136</cp:revision>
  <dcterms:created xsi:type="dcterms:W3CDTF">2017-10-03T12:59:17Z</dcterms:created>
  <dcterms:modified xsi:type="dcterms:W3CDTF">2017-10-06T10:08:59Z</dcterms:modified>
</cp:coreProperties>
</file>