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3" r:id="rId6"/>
    <p:sldId id="265" r:id="rId7"/>
    <p:sldId id="266" r:id="rId8"/>
    <p:sldId id="267" r:id="rId9"/>
    <p:sldId id="259" r:id="rId10"/>
    <p:sldId id="262" r:id="rId11"/>
    <p:sldId id="268" r:id="rId12"/>
    <p:sldId id="269" r:id="rId13"/>
    <p:sldId id="270" r:id="rId14"/>
    <p:sldId id="271" r:id="rId15"/>
    <p:sldId id="260" r:id="rId16"/>
    <p:sldId id="261" r:id="rId17"/>
    <p:sldId id="272" r:id="rId18"/>
    <p:sldId id="273" r:id="rId19"/>
    <p:sldId id="277" r:id="rId20"/>
    <p:sldId id="274" r:id="rId21"/>
    <p:sldId id="281" r:id="rId22"/>
    <p:sldId id="278" r:id="rId23"/>
    <p:sldId id="275" r:id="rId24"/>
    <p:sldId id="276" r:id="rId25"/>
    <p:sldId id="280" r:id="rId26"/>
    <p:sldId id="282" r:id="rId27"/>
    <p:sldId id="279" r:id="rId28"/>
    <p:sldId id="284" r:id="rId29"/>
    <p:sldId id="285" r:id="rId30"/>
    <p:sldId id="293" r:id="rId31"/>
    <p:sldId id="292" r:id="rId32"/>
    <p:sldId id="290" r:id="rId33"/>
    <p:sldId id="291" r:id="rId34"/>
    <p:sldId id="286" r:id="rId35"/>
    <p:sldId id="294" r:id="rId36"/>
    <p:sldId id="287" r:id="rId37"/>
    <p:sldId id="288" r:id="rId38"/>
    <p:sldId id="289" r:id="rId39"/>
    <p:sldId id="297" r:id="rId40"/>
    <p:sldId id="299" r:id="rId41"/>
    <p:sldId id="300" r:id="rId42"/>
    <p:sldId id="302" r:id="rId43"/>
    <p:sldId id="301" r:id="rId44"/>
    <p:sldId id="298" r:id="rId45"/>
    <p:sldId id="295" r:id="rId46"/>
    <p:sldId id="283" r:id="rId47"/>
    <p:sldId id="303" r:id="rId48"/>
    <p:sldId id="304" r:id="rId49"/>
    <p:sldId id="305" r:id="rId5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1" d="100"/>
          <a:sy n="91" d="100"/>
        </p:scale>
        <p:origin x="2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image" Target="../media/image3.gif"/></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pPr>
        <a:blipFill>
          <a:blip xmlns:r="http://schemas.openxmlformats.org/officeDocument/2006/relationships" r:embed="rId1"/>
          <a:stretch>
            <a:fillRect/>
          </a:stretch>
        </a:blipFill>
      </c:spPr>
    </c:sideWall>
    <c:backWall>
      <c:thickness val="0"/>
      <c:spPr>
        <a:blipFill>
          <a:blip xmlns:r="http://schemas.openxmlformats.org/officeDocument/2006/relationships" r:embed="rId1"/>
          <a:stretch>
            <a:fillRect/>
          </a:stretch>
        </a:blipFill>
      </c:spPr>
    </c:backWall>
    <c:plotArea>
      <c:layout/>
      <c:bar3DChart>
        <c:barDir val="col"/>
        <c:grouping val="clustered"/>
        <c:varyColors val="0"/>
        <c:ser>
          <c:idx val="0"/>
          <c:order val="0"/>
          <c:tx>
            <c:strRef>
              <c:f>Лист1!$B$1</c:f>
              <c:strCache>
                <c:ptCount val="1"/>
                <c:pt idx="0">
                  <c:v>1991 год</c:v>
                </c:pt>
              </c:strCache>
            </c:strRef>
          </c:tx>
          <c:spPr>
            <a:solidFill>
              <a:srgbClr val="00B050"/>
            </a:solidFill>
          </c:spPr>
          <c:invertIfNegative val="0"/>
          <c:cat>
            <c:strRef>
              <c:f>Лист1!$A$2</c:f>
              <c:strCache>
                <c:ptCount val="1"/>
                <c:pt idx="0">
                  <c:v>уровень жизни</c:v>
                </c:pt>
              </c:strCache>
            </c:strRef>
          </c:cat>
          <c:val>
            <c:numRef>
              <c:f>Лист1!$B$2</c:f>
              <c:numCache>
                <c:formatCode>General</c:formatCode>
                <c:ptCount val="1"/>
                <c:pt idx="0">
                  <c:v>600</c:v>
                </c:pt>
              </c:numCache>
            </c:numRef>
          </c:val>
          <c:extLst>
            <c:ext xmlns:c16="http://schemas.microsoft.com/office/drawing/2014/chart" uri="{C3380CC4-5D6E-409C-BE32-E72D297353CC}">
              <c16:uniqueId val="{00000000-B3B6-4CE2-BD91-67E6C6A89813}"/>
            </c:ext>
          </c:extLst>
        </c:ser>
        <c:ser>
          <c:idx val="1"/>
          <c:order val="1"/>
          <c:tx>
            <c:strRef>
              <c:f>Лист1!$C$1</c:f>
              <c:strCache>
                <c:ptCount val="1"/>
                <c:pt idx="0">
                  <c:v>1992 год</c:v>
                </c:pt>
              </c:strCache>
            </c:strRef>
          </c:tx>
          <c:spPr>
            <a:solidFill>
              <a:srgbClr val="00B0F0"/>
            </a:solidFill>
          </c:spPr>
          <c:invertIfNegative val="0"/>
          <c:cat>
            <c:strRef>
              <c:f>Лист1!$A$2</c:f>
              <c:strCache>
                <c:ptCount val="1"/>
                <c:pt idx="0">
                  <c:v>уровень жизни</c:v>
                </c:pt>
              </c:strCache>
            </c:strRef>
          </c:cat>
          <c:val>
            <c:numRef>
              <c:f>Лист1!$C$2</c:f>
              <c:numCache>
                <c:formatCode>General</c:formatCode>
                <c:ptCount val="1"/>
                <c:pt idx="0">
                  <c:v>10</c:v>
                </c:pt>
              </c:numCache>
            </c:numRef>
          </c:val>
          <c:extLst>
            <c:ext xmlns:c16="http://schemas.microsoft.com/office/drawing/2014/chart" uri="{C3380CC4-5D6E-409C-BE32-E72D297353CC}">
              <c16:uniqueId val="{00000001-B3B6-4CE2-BD91-67E6C6A89813}"/>
            </c:ext>
          </c:extLst>
        </c:ser>
        <c:ser>
          <c:idx val="2"/>
          <c:order val="2"/>
          <c:tx>
            <c:strRef>
              <c:f>Лист1!$D$1</c:f>
              <c:strCache>
                <c:ptCount val="1"/>
                <c:pt idx="0">
                  <c:v>1993 год</c:v>
                </c:pt>
              </c:strCache>
            </c:strRef>
          </c:tx>
          <c:spPr>
            <a:solidFill>
              <a:schemeClr val="tx1"/>
            </a:solidFill>
          </c:spPr>
          <c:invertIfNegative val="0"/>
          <c:cat>
            <c:strRef>
              <c:f>Лист1!$A$2</c:f>
              <c:strCache>
                <c:ptCount val="1"/>
                <c:pt idx="0">
                  <c:v>уровень жизни</c:v>
                </c:pt>
              </c:strCache>
            </c:strRef>
          </c:cat>
          <c:val>
            <c:numRef>
              <c:f>Лист1!$D$2</c:f>
              <c:numCache>
                <c:formatCode>General</c:formatCode>
                <c:ptCount val="1"/>
                <c:pt idx="0">
                  <c:v>-100</c:v>
                </c:pt>
              </c:numCache>
            </c:numRef>
          </c:val>
          <c:extLst>
            <c:ext xmlns:c16="http://schemas.microsoft.com/office/drawing/2014/chart" uri="{C3380CC4-5D6E-409C-BE32-E72D297353CC}">
              <c16:uniqueId val="{00000002-B3B6-4CE2-BD91-67E6C6A89813}"/>
            </c:ext>
          </c:extLst>
        </c:ser>
        <c:dLbls>
          <c:showLegendKey val="0"/>
          <c:showVal val="0"/>
          <c:showCatName val="0"/>
          <c:showSerName val="0"/>
          <c:showPercent val="0"/>
          <c:showBubbleSize val="0"/>
        </c:dLbls>
        <c:gapWidth val="150"/>
        <c:shape val="box"/>
        <c:axId val="87364736"/>
        <c:axId val="87366272"/>
        <c:axId val="0"/>
      </c:bar3DChart>
      <c:catAx>
        <c:axId val="87364736"/>
        <c:scaling>
          <c:orientation val="minMax"/>
        </c:scaling>
        <c:delete val="0"/>
        <c:axPos val="b"/>
        <c:numFmt formatCode="General" sourceLinked="0"/>
        <c:majorTickMark val="out"/>
        <c:minorTickMark val="none"/>
        <c:tickLblPos val="nextTo"/>
        <c:txPr>
          <a:bodyPr/>
          <a:lstStyle/>
          <a:p>
            <a:pPr>
              <a:defRPr>
                <a:solidFill>
                  <a:srgbClr val="FFFF00"/>
                </a:solidFill>
              </a:defRPr>
            </a:pPr>
            <a:endParaRPr lang="ru-RU"/>
          </a:p>
        </c:txPr>
        <c:crossAx val="87366272"/>
        <c:crosses val="autoZero"/>
        <c:auto val="1"/>
        <c:lblAlgn val="ctr"/>
        <c:lblOffset val="100"/>
        <c:noMultiLvlLbl val="0"/>
      </c:catAx>
      <c:valAx>
        <c:axId val="87366272"/>
        <c:scaling>
          <c:orientation val="minMax"/>
        </c:scaling>
        <c:delete val="0"/>
        <c:axPos val="l"/>
        <c:majorGridlines/>
        <c:numFmt formatCode="General" sourceLinked="1"/>
        <c:majorTickMark val="out"/>
        <c:minorTickMark val="none"/>
        <c:tickLblPos val="nextTo"/>
        <c:txPr>
          <a:bodyPr/>
          <a:lstStyle/>
          <a:p>
            <a:pPr>
              <a:defRPr>
                <a:solidFill>
                  <a:srgbClr val="FFFF00"/>
                </a:solidFill>
              </a:defRPr>
            </a:pPr>
            <a:endParaRPr lang="ru-RU"/>
          </a:p>
        </c:txPr>
        <c:crossAx val="87364736"/>
        <c:crosses val="autoZero"/>
        <c:crossBetween val="between"/>
      </c:valAx>
    </c:plotArea>
    <c:legend>
      <c:legendPos val="r"/>
      <c:overlay val="0"/>
      <c:txPr>
        <a:bodyPr/>
        <a:lstStyle/>
        <a:p>
          <a:pPr>
            <a:defRPr>
              <a:solidFill>
                <a:srgbClr val="FFFF00"/>
              </a:solidFill>
            </a:defRPr>
          </a:pPr>
          <a:endParaRPr lang="ru-RU"/>
        </a:p>
      </c:txPr>
    </c:legend>
    <c:plotVisOnly val="1"/>
    <c:dispBlanksAs val="gap"/>
    <c:showDLblsOverMax val="0"/>
  </c:chart>
  <c:spPr>
    <a:solidFill>
      <a:schemeClr val="accent6">
        <a:lumMod val="50000"/>
      </a:schemeClr>
    </a:solidFill>
  </c:spPr>
  <c:txPr>
    <a:bodyPr/>
    <a:lstStyle/>
    <a:p>
      <a:pPr>
        <a:defRPr sz="1800"/>
      </a:pPr>
      <a:endParaRPr lang="ru-RU"/>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A4E211-6E75-48FF-B421-7893347C6949}" type="datetimeFigureOut">
              <a:rPr lang="ru-RU" smtClean="0"/>
              <a:t>18.06.2020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91401-67D8-4855-AFC1-E33156EC9346}" type="slidenum">
              <a:rPr lang="ru-RU" smtClean="0"/>
              <a:t>‹#›</a:t>
            </a:fld>
            <a:endParaRPr lang="ru-RU"/>
          </a:p>
        </p:txBody>
      </p:sp>
    </p:spTree>
    <p:extLst>
      <p:ext uri="{BB962C8B-B14F-4D97-AF65-F5344CB8AC3E}">
        <p14:creationId xmlns:p14="http://schemas.microsoft.com/office/powerpoint/2010/main" val="3193749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A4E211-6E75-48FF-B421-7893347C6949}" type="datetimeFigureOut">
              <a:rPr lang="ru-RU" smtClean="0"/>
              <a:t>18.06.2020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91401-67D8-4855-AFC1-E33156EC9346}" type="slidenum">
              <a:rPr lang="ru-RU" smtClean="0"/>
              <a:t>‹#›</a:t>
            </a:fld>
            <a:endParaRPr lang="ru-RU"/>
          </a:p>
        </p:txBody>
      </p:sp>
    </p:spTree>
    <p:extLst>
      <p:ext uri="{BB962C8B-B14F-4D97-AF65-F5344CB8AC3E}">
        <p14:creationId xmlns:p14="http://schemas.microsoft.com/office/powerpoint/2010/main" val="230881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A4E211-6E75-48FF-B421-7893347C6949}" type="datetimeFigureOut">
              <a:rPr lang="ru-RU" smtClean="0"/>
              <a:t>18.06.2020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91401-67D8-4855-AFC1-E33156EC9346}" type="slidenum">
              <a:rPr lang="ru-RU" smtClean="0"/>
              <a:t>‹#›</a:t>
            </a:fld>
            <a:endParaRPr lang="ru-RU"/>
          </a:p>
        </p:txBody>
      </p:sp>
    </p:spTree>
    <p:extLst>
      <p:ext uri="{BB962C8B-B14F-4D97-AF65-F5344CB8AC3E}">
        <p14:creationId xmlns:p14="http://schemas.microsoft.com/office/powerpoint/2010/main" val="201188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A4E211-6E75-48FF-B421-7893347C6949}" type="datetimeFigureOut">
              <a:rPr lang="ru-RU" smtClean="0"/>
              <a:t>18.06.2020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91401-67D8-4855-AFC1-E33156EC9346}" type="slidenum">
              <a:rPr lang="ru-RU" smtClean="0"/>
              <a:t>‹#›</a:t>
            </a:fld>
            <a:endParaRPr lang="ru-RU"/>
          </a:p>
        </p:txBody>
      </p:sp>
    </p:spTree>
    <p:extLst>
      <p:ext uri="{BB962C8B-B14F-4D97-AF65-F5344CB8AC3E}">
        <p14:creationId xmlns:p14="http://schemas.microsoft.com/office/powerpoint/2010/main" val="109871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AA4E211-6E75-48FF-B421-7893347C6949}" type="datetimeFigureOut">
              <a:rPr lang="ru-RU" smtClean="0"/>
              <a:t>18.06.2020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91401-67D8-4855-AFC1-E33156EC9346}" type="slidenum">
              <a:rPr lang="ru-RU" smtClean="0"/>
              <a:t>‹#›</a:t>
            </a:fld>
            <a:endParaRPr lang="ru-RU"/>
          </a:p>
        </p:txBody>
      </p:sp>
    </p:spTree>
    <p:extLst>
      <p:ext uri="{BB962C8B-B14F-4D97-AF65-F5344CB8AC3E}">
        <p14:creationId xmlns:p14="http://schemas.microsoft.com/office/powerpoint/2010/main" val="618268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AA4E211-6E75-48FF-B421-7893347C6949}" type="datetimeFigureOut">
              <a:rPr lang="ru-RU" smtClean="0"/>
              <a:t>18.06.2020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91401-67D8-4855-AFC1-E33156EC9346}" type="slidenum">
              <a:rPr lang="ru-RU" smtClean="0"/>
              <a:t>‹#›</a:t>
            </a:fld>
            <a:endParaRPr lang="ru-RU"/>
          </a:p>
        </p:txBody>
      </p:sp>
    </p:spTree>
    <p:extLst>
      <p:ext uri="{BB962C8B-B14F-4D97-AF65-F5344CB8AC3E}">
        <p14:creationId xmlns:p14="http://schemas.microsoft.com/office/powerpoint/2010/main" val="3217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AA4E211-6E75-48FF-B421-7893347C6949}" type="datetimeFigureOut">
              <a:rPr lang="ru-RU" smtClean="0"/>
              <a:t>18.06.2020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91401-67D8-4855-AFC1-E33156EC9346}" type="slidenum">
              <a:rPr lang="ru-RU" smtClean="0"/>
              <a:t>‹#›</a:t>
            </a:fld>
            <a:endParaRPr lang="ru-RU"/>
          </a:p>
        </p:txBody>
      </p:sp>
    </p:spTree>
    <p:extLst>
      <p:ext uri="{BB962C8B-B14F-4D97-AF65-F5344CB8AC3E}">
        <p14:creationId xmlns:p14="http://schemas.microsoft.com/office/powerpoint/2010/main" val="292217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AA4E211-6E75-48FF-B421-7893347C6949}" type="datetimeFigureOut">
              <a:rPr lang="ru-RU" smtClean="0"/>
              <a:t>18.06.2020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91401-67D8-4855-AFC1-E33156EC9346}" type="slidenum">
              <a:rPr lang="ru-RU" smtClean="0"/>
              <a:t>‹#›</a:t>
            </a:fld>
            <a:endParaRPr lang="ru-RU"/>
          </a:p>
        </p:txBody>
      </p:sp>
    </p:spTree>
    <p:extLst>
      <p:ext uri="{BB962C8B-B14F-4D97-AF65-F5344CB8AC3E}">
        <p14:creationId xmlns:p14="http://schemas.microsoft.com/office/powerpoint/2010/main" val="108537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A4E211-6E75-48FF-B421-7893347C6949}" type="datetimeFigureOut">
              <a:rPr lang="ru-RU" smtClean="0"/>
              <a:t>18.06.2020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91401-67D8-4855-AFC1-E33156EC9346}" type="slidenum">
              <a:rPr lang="ru-RU" smtClean="0"/>
              <a:t>‹#›</a:t>
            </a:fld>
            <a:endParaRPr lang="ru-RU"/>
          </a:p>
        </p:txBody>
      </p:sp>
    </p:spTree>
    <p:extLst>
      <p:ext uri="{BB962C8B-B14F-4D97-AF65-F5344CB8AC3E}">
        <p14:creationId xmlns:p14="http://schemas.microsoft.com/office/powerpoint/2010/main" val="1891869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AA4E211-6E75-48FF-B421-7893347C6949}" type="datetimeFigureOut">
              <a:rPr lang="ru-RU" smtClean="0"/>
              <a:t>18.06.2020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91401-67D8-4855-AFC1-E33156EC9346}" type="slidenum">
              <a:rPr lang="ru-RU" smtClean="0"/>
              <a:t>‹#›</a:t>
            </a:fld>
            <a:endParaRPr lang="ru-RU"/>
          </a:p>
        </p:txBody>
      </p:sp>
    </p:spTree>
    <p:extLst>
      <p:ext uri="{BB962C8B-B14F-4D97-AF65-F5344CB8AC3E}">
        <p14:creationId xmlns:p14="http://schemas.microsoft.com/office/powerpoint/2010/main" val="18487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AA4E211-6E75-48FF-B421-7893347C6949}" type="datetimeFigureOut">
              <a:rPr lang="ru-RU" smtClean="0"/>
              <a:t>18.06.2020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91401-67D8-4855-AFC1-E33156EC9346}" type="slidenum">
              <a:rPr lang="ru-RU" smtClean="0"/>
              <a:t>‹#›</a:t>
            </a:fld>
            <a:endParaRPr lang="ru-RU"/>
          </a:p>
        </p:txBody>
      </p:sp>
    </p:spTree>
    <p:extLst>
      <p:ext uri="{BB962C8B-B14F-4D97-AF65-F5344CB8AC3E}">
        <p14:creationId xmlns:p14="http://schemas.microsoft.com/office/powerpoint/2010/main" val="40839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4E211-6E75-48FF-B421-7893347C6949}" type="datetimeFigureOut">
              <a:rPr lang="ru-RU" smtClean="0"/>
              <a:t>18.06.2020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91401-67D8-4855-AFC1-E33156EC9346}" type="slidenum">
              <a:rPr lang="ru-RU" smtClean="0"/>
              <a:t>‹#›</a:t>
            </a:fld>
            <a:endParaRPr lang="ru-RU"/>
          </a:p>
        </p:txBody>
      </p:sp>
    </p:spTree>
    <p:extLst>
      <p:ext uri="{BB962C8B-B14F-4D97-AF65-F5344CB8AC3E}">
        <p14:creationId xmlns:p14="http://schemas.microsoft.com/office/powerpoint/2010/main" val="1232176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41301"/>
            <a:ext cx="9144000" cy="1955800"/>
          </a:xfrm>
        </p:spPr>
        <p:txBody>
          <a:bodyPr/>
          <a:lstStyle/>
          <a:p>
            <a:r>
              <a:rPr lang="ru-RU" dirty="0" smtClean="0"/>
              <a:t>Россия 1992-2000</a:t>
            </a:r>
            <a:endParaRPr lang="ru-RU" dirty="0"/>
          </a:p>
        </p:txBody>
      </p:sp>
      <p:sp>
        <p:nvSpPr>
          <p:cNvPr id="3" name="Подзаголовок 2"/>
          <p:cNvSpPr>
            <a:spLocks noGrp="1"/>
          </p:cNvSpPr>
          <p:nvPr>
            <p:ph type="subTitle" idx="1"/>
          </p:nvPr>
        </p:nvSpPr>
        <p:spPr>
          <a:xfrm>
            <a:off x="1524000" y="3602038"/>
            <a:ext cx="9144000" cy="2862262"/>
          </a:xfrm>
        </p:spPr>
        <p:txBody>
          <a:bodyPr>
            <a:normAutofit/>
          </a:bodyPr>
          <a:lstStyle/>
          <a:p>
            <a:pPr marL="457200" indent="-457200" algn="l">
              <a:buAutoNum type="arabicPeriod"/>
            </a:pPr>
            <a:r>
              <a:rPr lang="ru-RU" dirty="0" smtClean="0"/>
              <a:t>Последствия распада СССР</a:t>
            </a:r>
          </a:p>
          <a:p>
            <a:pPr marL="457200" indent="-457200" algn="l">
              <a:buAutoNum type="arabicPeriod"/>
            </a:pPr>
            <a:r>
              <a:rPr lang="ru-RU" dirty="0" smtClean="0"/>
              <a:t>Проблемы и задачи развития</a:t>
            </a:r>
          </a:p>
          <a:p>
            <a:pPr marL="457200" indent="-457200" algn="l">
              <a:buAutoNum type="arabicPeriod"/>
            </a:pPr>
            <a:r>
              <a:rPr lang="ru-RU" dirty="0" smtClean="0"/>
              <a:t>Экономические реформы</a:t>
            </a:r>
          </a:p>
          <a:p>
            <a:pPr marL="457200" indent="-457200" algn="l">
              <a:buAutoNum type="arabicPeriod"/>
            </a:pPr>
            <a:r>
              <a:rPr lang="ru-RU" dirty="0" smtClean="0"/>
              <a:t>Политический кризис</a:t>
            </a:r>
          </a:p>
          <a:p>
            <a:pPr marL="457200" indent="-457200" algn="l">
              <a:buAutoNum type="arabicPeriod"/>
            </a:pPr>
            <a:r>
              <a:rPr lang="ru-RU" dirty="0" smtClean="0"/>
              <a:t>Межнациональные отношения</a:t>
            </a:r>
          </a:p>
          <a:p>
            <a:pPr marL="457200" indent="-457200" algn="l">
              <a:buAutoNum type="arabicPeriod"/>
            </a:pPr>
            <a:endParaRPr lang="ru-RU" dirty="0"/>
          </a:p>
        </p:txBody>
      </p:sp>
    </p:spTree>
    <p:extLst>
      <p:ext uri="{BB962C8B-B14F-4D97-AF65-F5344CB8AC3E}">
        <p14:creationId xmlns:p14="http://schemas.microsoft.com/office/powerpoint/2010/main" val="3039302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Последствия приватизации</a:t>
            </a:r>
            <a:endParaRPr lang="ru-RU" dirty="0"/>
          </a:p>
        </p:txBody>
      </p:sp>
      <p:sp>
        <p:nvSpPr>
          <p:cNvPr id="3" name="Объект 2"/>
          <p:cNvSpPr>
            <a:spLocks noGrp="1"/>
          </p:cNvSpPr>
          <p:nvPr>
            <p:ph idx="1"/>
          </p:nvPr>
        </p:nvSpPr>
        <p:spPr>
          <a:xfrm>
            <a:off x="520700" y="1825625"/>
            <a:ext cx="4064000" cy="4351338"/>
          </a:xfrm>
        </p:spPr>
        <p:txBody>
          <a:bodyPr>
            <a:normAutofit/>
          </a:bodyPr>
          <a:lstStyle/>
          <a:p>
            <a:r>
              <a:rPr lang="ru-RU" dirty="0" smtClean="0"/>
              <a:t>Непонимание цены ваучера. Перепродажа. Перераспределение собственности.</a:t>
            </a:r>
          </a:p>
          <a:p>
            <a:r>
              <a:rPr lang="ru-RU" dirty="0" smtClean="0"/>
              <a:t>Предпринимательство в сфере торговли и посредничества. Отток людей и капиталов из производства  и научной сферы.</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0" y="1500981"/>
            <a:ext cx="6667500" cy="5000625"/>
          </a:xfrm>
          <a:prstGeom prst="rect">
            <a:avLst/>
          </a:prstGeom>
        </p:spPr>
      </p:pic>
    </p:spTree>
    <p:extLst>
      <p:ext uri="{BB962C8B-B14F-4D97-AF65-F5344CB8AC3E}">
        <p14:creationId xmlns:p14="http://schemas.microsoft.com/office/powerpoint/2010/main" val="721686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email"/>
          <a:srcRect/>
          <a:stretch>
            <a:fillRect/>
          </a:stretch>
        </p:blipFill>
        <p:spPr bwMode="auto">
          <a:xfrm>
            <a:off x="1524000" y="0"/>
            <a:ext cx="3810000" cy="2628900"/>
          </a:xfrm>
          <a:prstGeom prst="rect">
            <a:avLst/>
          </a:prstGeom>
          <a:noFill/>
          <a:ln w="9525">
            <a:noFill/>
            <a:miter lim="800000"/>
            <a:headEnd/>
            <a:tailEnd/>
          </a:ln>
        </p:spPr>
      </p:pic>
      <p:sp>
        <p:nvSpPr>
          <p:cNvPr id="7" name="Прямоугольник 6"/>
          <p:cNvSpPr/>
          <p:nvPr/>
        </p:nvSpPr>
        <p:spPr>
          <a:xfrm>
            <a:off x="1524000" y="2643182"/>
            <a:ext cx="3786214" cy="642942"/>
          </a:xfrm>
          <a:prstGeom prst="rect">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itchFamily="18" charset="0"/>
                <a:ea typeface="Times New Roman" pitchFamily="18" charset="0"/>
                <a:cs typeface="Times New Roman" pitchFamily="18" charset="0"/>
              </a:rPr>
              <a:t>В декабре 1992 г. Гайдар был снят с поста премьер-министра. </a:t>
            </a:r>
            <a:endParaRPr lang="ru-RU" sz="1400" dirty="0"/>
          </a:p>
        </p:txBody>
      </p:sp>
      <p:pic>
        <p:nvPicPr>
          <p:cNvPr id="21508" name="Picture 4"/>
          <p:cNvPicPr>
            <a:picLocks noChangeAspect="1" noChangeArrowheads="1"/>
          </p:cNvPicPr>
          <p:nvPr/>
        </p:nvPicPr>
        <p:blipFill>
          <a:blip r:embed="rId3" cstate="email"/>
          <a:srcRect/>
          <a:stretch>
            <a:fillRect/>
          </a:stretch>
        </p:blipFill>
        <p:spPr bwMode="auto">
          <a:xfrm>
            <a:off x="7667604" y="2857496"/>
            <a:ext cx="3000396" cy="3391866"/>
          </a:xfrm>
          <a:prstGeom prst="rect">
            <a:avLst/>
          </a:prstGeom>
          <a:noFill/>
          <a:ln w="9525">
            <a:noFill/>
            <a:miter lim="800000"/>
            <a:headEnd/>
            <a:tailEnd/>
          </a:ln>
        </p:spPr>
      </p:pic>
      <p:sp>
        <p:nvSpPr>
          <p:cNvPr id="10" name="Прямоугольник 9"/>
          <p:cNvSpPr/>
          <p:nvPr/>
        </p:nvSpPr>
        <p:spPr>
          <a:xfrm>
            <a:off x="7667604" y="6215058"/>
            <a:ext cx="3000396" cy="642942"/>
          </a:xfrm>
          <a:prstGeom prst="rect">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itchFamily="18" charset="0"/>
                <a:ea typeface="Times New Roman" pitchFamily="18" charset="0"/>
                <a:cs typeface="Times New Roman" pitchFamily="18" charset="0"/>
              </a:rPr>
              <a:t>Новым главой правительства был назначен Виктор Черномырдин</a:t>
            </a:r>
            <a:endParaRPr lang="ru-RU" sz="1400" dirty="0"/>
          </a:p>
        </p:txBody>
      </p:sp>
      <p:sp>
        <p:nvSpPr>
          <p:cNvPr id="11" name="Прямоугольник 10"/>
          <p:cNvSpPr/>
          <p:nvPr/>
        </p:nvSpPr>
        <p:spPr>
          <a:xfrm>
            <a:off x="5667372" y="214290"/>
            <a:ext cx="4714908" cy="2357454"/>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ru-RU" sz="1600" dirty="0">
                <a:solidFill>
                  <a:schemeClr val="tx1"/>
                </a:solidFill>
                <a:latin typeface="Times New Roman" pitchFamily="18" charset="0"/>
                <a:ea typeface="Times New Roman" pitchFamily="18" charset="0"/>
                <a:cs typeface="Times New Roman" pitchFamily="18" charset="0"/>
              </a:rPr>
              <a:t>Правительство Черномырдина заявило о поддержке курса реформ, но обещало внести в него «определенные коррективы». Была оказана поддержка государственным предприятиям, введена единая тарифная сетка оплаты труда. Но все же в 1993 г. продолжался спад производства как в промышленности, так и в сельском хозяйстве, бюджетный дефицит составил свыше 12 трлн. рублей, </a:t>
            </a:r>
          </a:p>
        </p:txBody>
      </p:sp>
      <p:sp>
        <p:nvSpPr>
          <p:cNvPr id="12" name="Прямоугольник 11"/>
          <p:cNvSpPr/>
          <p:nvPr/>
        </p:nvSpPr>
        <p:spPr>
          <a:xfrm>
            <a:off x="1809720" y="3429000"/>
            <a:ext cx="5643602" cy="3214710"/>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lang="ru-RU" dirty="0">
                <a:solidFill>
                  <a:schemeClr val="tx1"/>
                </a:solidFill>
                <a:latin typeface="Times New Roman" pitchFamily="18" charset="0"/>
                <a:ea typeface="Times New Roman" pitchFamily="18" charset="0"/>
                <a:cs typeface="Times New Roman" pitchFamily="18" charset="0"/>
              </a:rPr>
              <a:t>продолжали расти цены на потребительские товары и на платные услуги. 40 млн. человек в стране имели денежный доход ниже прожиточного минимума, росла безработица.</a:t>
            </a:r>
            <a:endParaRPr lang="ru-RU" dirty="0"/>
          </a:p>
          <a:p>
            <a:pPr lvl="0" fontAlgn="base">
              <a:spcBef>
                <a:spcPct val="0"/>
              </a:spcBef>
              <a:spcAft>
                <a:spcPct val="0"/>
              </a:spcAft>
            </a:pPr>
            <a:r>
              <a:rPr lang="ru-RU" dirty="0">
                <a:solidFill>
                  <a:schemeClr val="tx1"/>
                </a:solidFill>
                <a:latin typeface="Times New Roman" pitchFamily="18" charset="0"/>
                <a:ea typeface="Times New Roman" pitchFamily="18" charset="0"/>
                <a:cs typeface="Times New Roman" pitchFamily="18" charset="0"/>
              </a:rPr>
              <a:t>В 1994 г. правительство Черномырдина сосредоточило свои усилия на стабилизации уровня жизни населения, поощре</a:t>
            </a:r>
            <a:r>
              <a:rPr lang="ru-RU" dirty="0">
                <a:solidFill>
                  <a:schemeClr val="tx1"/>
                </a:solidFill>
                <a:latin typeface="Calibri"/>
                <a:ea typeface="Times New Roman" pitchFamily="18" charset="0"/>
                <a:cs typeface="Times New Roman" pitchFamily="18" charset="0"/>
              </a:rPr>
              <a:t>­</a:t>
            </a:r>
            <a:r>
              <a:rPr lang="ru-RU" dirty="0">
                <a:solidFill>
                  <a:schemeClr val="tx1"/>
                </a:solidFill>
                <a:latin typeface="Times New Roman" pitchFamily="18" charset="0"/>
                <a:ea typeface="Times New Roman" pitchFamily="18" charset="0"/>
                <a:cs typeface="Times New Roman" pitchFamily="18" charset="0"/>
              </a:rPr>
              <a:t>нии предпринимательской деятельности, привлечении ино</a:t>
            </a:r>
            <a:r>
              <a:rPr lang="ru-RU" dirty="0">
                <a:solidFill>
                  <a:schemeClr val="tx1"/>
                </a:solidFill>
                <a:latin typeface="Calibri"/>
                <a:ea typeface="Times New Roman" pitchFamily="18" charset="0"/>
                <a:cs typeface="Times New Roman" pitchFamily="18" charset="0"/>
              </a:rPr>
              <a:t>­</a:t>
            </a:r>
            <a:r>
              <a:rPr lang="ru-RU" dirty="0">
                <a:solidFill>
                  <a:schemeClr val="tx1"/>
                </a:solidFill>
                <a:latin typeface="Times New Roman" pitchFamily="18" charset="0"/>
                <a:ea typeface="Times New Roman" pitchFamily="18" charset="0"/>
                <a:cs typeface="Times New Roman" pitchFamily="18" charset="0"/>
              </a:rPr>
              <a:t>странных инвестиций. В 1995 г. замедлились темпы спада производства, роста инфляции, хотя в целом кризис преодо</a:t>
            </a:r>
            <a:r>
              <a:rPr lang="ru-RU" dirty="0">
                <a:solidFill>
                  <a:schemeClr val="tx1"/>
                </a:solidFill>
                <a:latin typeface="Calibri"/>
                <a:ea typeface="Times New Roman" pitchFamily="18" charset="0"/>
                <a:cs typeface="Times New Roman" pitchFamily="18" charset="0"/>
              </a:rPr>
              <a:t>­</a:t>
            </a:r>
            <a:r>
              <a:rPr lang="ru-RU" dirty="0">
                <a:solidFill>
                  <a:schemeClr val="tx1"/>
                </a:solidFill>
                <a:latin typeface="Times New Roman" pitchFamily="18" charset="0"/>
                <a:ea typeface="Times New Roman" pitchFamily="18" charset="0"/>
                <a:cs typeface="Times New Roman" pitchFamily="18" charset="0"/>
              </a:rPr>
              <a:t>леть не удалось.</a:t>
            </a:r>
            <a:endParaRPr lang="ru-RU" sz="2800" dirty="0">
              <a:solidFill>
                <a:schemeClr val="tx1"/>
              </a:solidFill>
              <a:latin typeface="Arial" pitchFamily="34" charset="0"/>
            </a:endParaRPr>
          </a:p>
        </p:txBody>
      </p:sp>
    </p:spTree>
    <p:extLst>
      <p:ext uri="{BB962C8B-B14F-4D97-AF65-F5344CB8AC3E}">
        <p14:creationId xmlns:p14="http://schemas.microsoft.com/office/powerpoint/2010/main" val="22753999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09720" y="357166"/>
            <a:ext cx="2786082" cy="714380"/>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3200" dirty="0">
                <a:solidFill>
                  <a:schemeClr val="tx1"/>
                </a:solidFill>
                <a:latin typeface="Times New Roman" pitchFamily="18" charset="0"/>
                <a:ea typeface="Times New Roman" pitchFamily="18" charset="0"/>
                <a:cs typeface="Times New Roman" pitchFamily="18" charset="0"/>
              </a:rPr>
              <a:t>Весна 1997 г. </a:t>
            </a:r>
            <a:endParaRPr lang="ru-RU" sz="3200" dirty="0"/>
          </a:p>
        </p:txBody>
      </p:sp>
      <p:sp>
        <p:nvSpPr>
          <p:cNvPr id="4" name="Прямоугольник 3"/>
          <p:cNvSpPr/>
          <p:nvPr/>
        </p:nvSpPr>
        <p:spPr>
          <a:xfrm>
            <a:off x="5881686" y="214290"/>
            <a:ext cx="4500594" cy="1000132"/>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массовая всероссийская акция протеста против экономической и социальной политики государства. </a:t>
            </a:r>
          </a:p>
        </p:txBody>
      </p:sp>
      <p:cxnSp>
        <p:nvCxnSpPr>
          <p:cNvPr id="6" name="Прямая со стрелкой 5"/>
          <p:cNvCxnSpPr>
            <a:stCxn id="3" idx="3"/>
            <a:endCxn id="4" idx="1"/>
          </p:cNvCxnSpPr>
          <p:nvPr/>
        </p:nvCxnSpPr>
        <p:spPr>
          <a:xfrm>
            <a:off x="4595802" y="714356"/>
            <a:ext cx="1285884" cy="1588"/>
          </a:xfrm>
          <a:prstGeom prst="straightConnector1">
            <a:avLst/>
          </a:prstGeom>
          <a:ln w="28575">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5881686" y="1643050"/>
            <a:ext cx="4500594" cy="714380"/>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Мощная волна забастовок, в которых участвовало 5 млн. человек. </a:t>
            </a:r>
          </a:p>
        </p:txBody>
      </p:sp>
      <p:cxnSp>
        <p:nvCxnSpPr>
          <p:cNvPr id="10" name="Прямая со стрелкой 9"/>
          <p:cNvCxnSpPr>
            <a:stCxn id="4" idx="2"/>
            <a:endCxn id="9" idx="0"/>
          </p:cNvCxnSpPr>
          <p:nvPr/>
        </p:nvCxnSpPr>
        <p:spPr>
          <a:xfrm rot="5400000">
            <a:off x="7917669" y="1428736"/>
            <a:ext cx="428628" cy="1588"/>
          </a:xfrm>
          <a:prstGeom prst="straightConnector1">
            <a:avLst/>
          </a:prstGeom>
          <a:ln w="28575">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7667636" y="2428868"/>
            <a:ext cx="2714644" cy="357190"/>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демонстрации</a:t>
            </a:r>
          </a:p>
        </p:txBody>
      </p:sp>
      <p:sp>
        <p:nvSpPr>
          <p:cNvPr id="15" name="Прямоугольник 14"/>
          <p:cNvSpPr/>
          <p:nvPr/>
        </p:nvSpPr>
        <p:spPr>
          <a:xfrm>
            <a:off x="7667636" y="2857496"/>
            <a:ext cx="2714644" cy="357190"/>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митинги</a:t>
            </a:r>
          </a:p>
        </p:txBody>
      </p:sp>
      <p:sp>
        <p:nvSpPr>
          <p:cNvPr id="16" name="Прямоугольник 15"/>
          <p:cNvSpPr/>
          <p:nvPr/>
        </p:nvSpPr>
        <p:spPr>
          <a:xfrm>
            <a:off x="7667636" y="3286124"/>
            <a:ext cx="2714644" cy="357190"/>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пикеты. </a:t>
            </a:r>
          </a:p>
        </p:txBody>
      </p:sp>
      <p:cxnSp>
        <p:nvCxnSpPr>
          <p:cNvPr id="18" name="Прямая соединительная линия 17"/>
          <p:cNvCxnSpPr/>
          <p:nvPr/>
        </p:nvCxnSpPr>
        <p:spPr>
          <a:xfrm rot="5400000">
            <a:off x="6846099" y="3036091"/>
            <a:ext cx="121444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Стрелка влево 18"/>
          <p:cNvSpPr/>
          <p:nvPr/>
        </p:nvSpPr>
        <p:spPr>
          <a:xfrm>
            <a:off x="5524496" y="2786058"/>
            <a:ext cx="1714512" cy="500066"/>
          </a:xfrm>
          <a:prstGeom prst="leftArrow">
            <a:avLst/>
          </a:prstGeom>
          <a:solidFill>
            <a:schemeClr val="accent6">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Лозунги</a:t>
            </a:r>
          </a:p>
        </p:txBody>
      </p:sp>
      <p:cxnSp>
        <p:nvCxnSpPr>
          <p:cNvPr id="22" name="Прямая соединительная линия 21"/>
          <p:cNvCxnSpPr/>
          <p:nvPr/>
        </p:nvCxnSpPr>
        <p:spPr>
          <a:xfrm rot="5400000">
            <a:off x="4167174" y="2714620"/>
            <a:ext cx="242889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Прямоугольник 25"/>
          <p:cNvSpPr/>
          <p:nvPr/>
        </p:nvSpPr>
        <p:spPr>
          <a:xfrm>
            <a:off x="1738282" y="1500174"/>
            <a:ext cx="3429024" cy="428628"/>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выплаты зарплаты </a:t>
            </a:r>
          </a:p>
        </p:txBody>
      </p:sp>
      <p:sp>
        <p:nvSpPr>
          <p:cNvPr id="27" name="Прямоугольник 26"/>
          <p:cNvSpPr/>
          <p:nvPr/>
        </p:nvSpPr>
        <p:spPr>
          <a:xfrm>
            <a:off x="1738282" y="2071678"/>
            <a:ext cx="3429024" cy="428628"/>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выплаты  пенсий</a:t>
            </a:r>
          </a:p>
        </p:txBody>
      </p:sp>
      <p:sp>
        <p:nvSpPr>
          <p:cNvPr id="28" name="Прямоугольник 27"/>
          <p:cNvSpPr/>
          <p:nvPr/>
        </p:nvSpPr>
        <p:spPr>
          <a:xfrm>
            <a:off x="1738282" y="2643182"/>
            <a:ext cx="3429024" cy="428628"/>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отставки Черномырдина </a:t>
            </a:r>
          </a:p>
        </p:txBody>
      </p:sp>
      <p:sp>
        <p:nvSpPr>
          <p:cNvPr id="29" name="Прямоугольник 28"/>
          <p:cNvSpPr/>
          <p:nvPr/>
        </p:nvSpPr>
        <p:spPr>
          <a:xfrm>
            <a:off x="1738282" y="3214686"/>
            <a:ext cx="3429024" cy="428628"/>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отставки  Ельцина, </a:t>
            </a:r>
          </a:p>
        </p:txBody>
      </p:sp>
      <p:sp>
        <p:nvSpPr>
          <p:cNvPr id="30" name="Прямоугольник 29"/>
          <p:cNvSpPr/>
          <p:nvPr/>
        </p:nvSpPr>
        <p:spPr>
          <a:xfrm>
            <a:off x="1738282" y="3714752"/>
            <a:ext cx="3429024" cy="428628"/>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смены курса реформ</a:t>
            </a:r>
          </a:p>
        </p:txBody>
      </p:sp>
      <p:pic>
        <p:nvPicPr>
          <p:cNvPr id="22531" name="Picture 3"/>
          <p:cNvPicPr>
            <a:picLocks noChangeAspect="1" noChangeArrowheads="1"/>
          </p:cNvPicPr>
          <p:nvPr/>
        </p:nvPicPr>
        <p:blipFill>
          <a:blip r:embed="rId2" cstate="email"/>
          <a:srcRect/>
          <a:stretch>
            <a:fillRect/>
          </a:stretch>
        </p:blipFill>
        <p:spPr bwMode="auto">
          <a:xfrm>
            <a:off x="7239008" y="4214818"/>
            <a:ext cx="3214680" cy="2414582"/>
          </a:xfrm>
          <a:prstGeom prst="rect">
            <a:avLst/>
          </a:prstGeom>
          <a:noFill/>
          <a:ln w="9525">
            <a:noFill/>
            <a:miter lim="800000"/>
            <a:headEnd/>
            <a:tailEnd/>
          </a:ln>
        </p:spPr>
      </p:pic>
      <p:pic>
        <p:nvPicPr>
          <p:cNvPr id="22532" name="Picture 4"/>
          <p:cNvPicPr>
            <a:picLocks noChangeAspect="1" noChangeArrowheads="1"/>
          </p:cNvPicPr>
          <p:nvPr/>
        </p:nvPicPr>
        <p:blipFill>
          <a:blip r:embed="rId3" cstate="email"/>
          <a:srcRect/>
          <a:stretch>
            <a:fillRect/>
          </a:stretch>
        </p:blipFill>
        <p:spPr bwMode="auto">
          <a:xfrm>
            <a:off x="1809720" y="4214819"/>
            <a:ext cx="3214710" cy="2411033"/>
          </a:xfrm>
          <a:prstGeom prst="rect">
            <a:avLst/>
          </a:prstGeom>
          <a:noFill/>
          <a:ln w="9525">
            <a:noFill/>
            <a:miter lim="800000"/>
            <a:headEnd/>
            <a:tailEnd/>
          </a:ln>
        </p:spPr>
      </p:pic>
      <p:sp>
        <p:nvSpPr>
          <p:cNvPr id="22533" name="Rectangle 5"/>
          <p:cNvSpPr>
            <a:spLocks noChangeArrowheads="1"/>
          </p:cNvSpPr>
          <p:nvPr/>
        </p:nvSpPr>
        <p:spPr bwMode="auto">
          <a:xfrm>
            <a:off x="5095868" y="4286256"/>
            <a:ext cx="2000264" cy="2308324"/>
          </a:xfrm>
          <a:prstGeom prst="rect">
            <a:avLst/>
          </a:prstGeom>
          <a:solidFill>
            <a:schemeClr val="accent6">
              <a:lumMod val="60000"/>
              <a:lumOff val="40000"/>
            </a:schemeClr>
          </a:solidFill>
          <a:ln>
            <a:solidFill>
              <a:srgbClr val="FF0000"/>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1200" dirty="0">
                <a:solidFill>
                  <a:schemeClr val="tx1"/>
                </a:solidFill>
                <a:latin typeface="Times New Roman" pitchFamily="18" charset="0"/>
                <a:ea typeface="Times New Roman" pitchFamily="18" charset="0"/>
                <a:cs typeface="Times New Roman" pitchFamily="18" charset="0"/>
              </a:rPr>
              <a:t>7 октября состоялась всероссийская акция протеста, в кото</a:t>
            </a:r>
            <a:r>
              <a:rPr lang="ru-RU" sz="1200" dirty="0">
                <a:solidFill>
                  <a:schemeClr val="tx1"/>
                </a:solidFill>
                <a:latin typeface="Calibri"/>
                <a:ea typeface="Times New Roman" pitchFamily="18" charset="0"/>
                <a:cs typeface="Times New Roman" pitchFamily="18" charset="0"/>
              </a:rPr>
              <a:t>­</a:t>
            </a:r>
            <a:r>
              <a:rPr lang="ru-RU" sz="1200" dirty="0">
                <a:solidFill>
                  <a:schemeClr val="tx1"/>
                </a:solidFill>
                <a:latin typeface="Times New Roman" pitchFamily="18" charset="0"/>
                <a:ea typeface="Times New Roman" pitchFamily="18" charset="0"/>
                <a:cs typeface="Times New Roman" pitchFamily="18" charset="0"/>
              </a:rPr>
              <a:t>рой приняли участие, по разным подсчетам, от полутора до 12 </a:t>
            </a:r>
            <a:r>
              <a:rPr lang="ru-RU" sz="1200" dirty="0" err="1">
                <a:solidFill>
                  <a:schemeClr val="tx1"/>
                </a:solidFill>
                <a:latin typeface="Times New Roman" pitchFamily="18" charset="0"/>
                <a:ea typeface="Times New Roman" pitchFamily="18" charset="0"/>
                <a:cs typeface="Times New Roman" pitchFamily="18" charset="0"/>
              </a:rPr>
              <a:t>млн</a:t>
            </a:r>
            <a:r>
              <a:rPr lang="ru-RU" sz="1200" dirty="0">
                <a:solidFill>
                  <a:schemeClr val="tx1"/>
                </a:solidFill>
                <a:latin typeface="Times New Roman" pitchFamily="18" charset="0"/>
                <a:ea typeface="Times New Roman" pitchFamily="18" charset="0"/>
                <a:cs typeface="Times New Roman" pitchFamily="18" charset="0"/>
              </a:rPr>
              <a:t> человек. Повсеместно звучали не только экономические, но и политические требования: отставка Президента, смена курса реформ.</a:t>
            </a:r>
            <a:endParaRPr lang="ru-RU" dirty="0">
              <a:solidFill>
                <a:schemeClr val="tx1"/>
              </a:solidFill>
              <a:latin typeface="Arial" pitchFamily="34" charset="0"/>
            </a:endParaRPr>
          </a:p>
        </p:txBody>
      </p:sp>
    </p:spTree>
    <p:extLst>
      <p:ext uri="{BB962C8B-B14F-4D97-AF65-F5344CB8AC3E}">
        <p14:creationId xmlns:p14="http://schemas.microsoft.com/office/powerpoint/2010/main" val="41890065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righ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right)">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right)">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right)">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right)">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nodeType="clickEffect">
                                  <p:stCondLst>
                                    <p:cond delay="0"/>
                                  </p:stCondLst>
                                  <p:childTnLst>
                                    <p:set>
                                      <p:cBhvr>
                                        <p:cTn id="86" dur="1" fill="hold">
                                          <p:stCondLst>
                                            <p:cond delay="0"/>
                                          </p:stCondLst>
                                        </p:cTn>
                                        <p:tgtEl>
                                          <p:spTgt spid="22532"/>
                                        </p:tgtEl>
                                        <p:attrNameLst>
                                          <p:attrName>style.visibility</p:attrName>
                                        </p:attrNameLst>
                                      </p:cBhvr>
                                      <p:to>
                                        <p:strVal val="visible"/>
                                      </p:to>
                                    </p:set>
                                    <p:anim calcmode="lin" valueType="num">
                                      <p:cBhvr>
                                        <p:cTn id="87" dur="500" fill="hold"/>
                                        <p:tgtEl>
                                          <p:spTgt spid="22532"/>
                                        </p:tgtEl>
                                        <p:attrNameLst>
                                          <p:attrName>ppt_w</p:attrName>
                                        </p:attrNameLst>
                                      </p:cBhvr>
                                      <p:tavLst>
                                        <p:tav tm="0">
                                          <p:val>
                                            <p:fltVal val="0"/>
                                          </p:val>
                                        </p:tav>
                                        <p:tav tm="100000">
                                          <p:val>
                                            <p:strVal val="#ppt_w"/>
                                          </p:val>
                                        </p:tav>
                                      </p:tavLst>
                                    </p:anim>
                                    <p:anim calcmode="lin" valueType="num">
                                      <p:cBhvr>
                                        <p:cTn id="88" dur="500" fill="hold"/>
                                        <p:tgtEl>
                                          <p:spTgt spid="22532"/>
                                        </p:tgtEl>
                                        <p:attrNameLst>
                                          <p:attrName>ppt_h</p:attrName>
                                        </p:attrNameLst>
                                      </p:cBhvr>
                                      <p:tavLst>
                                        <p:tav tm="0">
                                          <p:val>
                                            <p:fltVal val="0"/>
                                          </p:val>
                                        </p:tav>
                                        <p:tav tm="100000">
                                          <p:val>
                                            <p:strVal val="#ppt_h"/>
                                          </p:val>
                                        </p:tav>
                                      </p:tavLst>
                                    </p:anim>
                                    <p:animEffect transition="in" filter="fade">
                                      <p:cBhvr>
                                        <p:cTn id="89" dur="500"/>
                                        <p:tgtEl>
                                          <p:spTgt spid="22532"/>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0" fill="hold" nodeType="clickEffect">
                                  <p:stCondLst>
                                    <p:cond delay="0"/>
                                  </p:stCondLst>
                                  <p:childTnLst>
                                    <p:set>
                                      <p:cBhvr>
                                        <p:cTn id="93" dur="1" fill="hold">
                                          <p:stCondLst>
                                            <p:cond delay="0"/>
                                          </p:stCondLst>
                                        </p:cTn>
                                        <p:tgtEl>
                                          <p:spTgt spid="22531"/>
                                        </p:tgtEl>
                                        <p:attrNameLst>
                                          <p:attrName>style.visibility</p:attrName>
                                        </p:attrNameLst>
                                      </p:cBhvr>
                                      <p:to>
                                        <p:strVal val="visible"/>
                                      </p:to>
                                    </p:set>
                                    <p:anim calcmode="lin" valueType="num">
                                      <p:cBhvr>
                                        <p:cTn id="94" dur="500" fill="hold"/>
                                        <p:tgtEl>
                                          <p:spTgt spid="22531"/>
                                        </p:tgtEl>
                                        <p:attrNameLst>
                                          <p:attrName>ppt_w</p:attrName>
                                        </p:attrNameLst>
                                      </p:cBhvr>
                                      <p:tavLst>
                                        <p:tav tm="0">
                                          <p:val>
                                            <p:fltVal val="0"/>
                                          </p:val>
                                        </p:tav>
                                        <p:tav tm="100000">
                                          <p:val>
                                            <p:strVal val="#ppt_w"/>
                                          </p:val>
                                        </p:tav>
                                      </p:tavLst>
                                    </p:anim>
                                    <p:anim calcmode="lin" valueType="num">
                                      <p:cBhvr>
                                        <p:cTn id="95" dur="500" fill="hold"/>
                                        <p:tgtEl>
                                          <p:spTgt spid="22531"/>
                                        </p:tgtEl>
                                        <p:attrNameLst>
                                          <p:attrName>ppt_h</p:attrName>
                                        </p:attrNameLst>
                                      </p:cBhvr>
                                      <p:tavLst>
                                        <p:tav tm="0">
                                          <p:val>
                                            <p:fltVal val="0"/>
                                          </p:val>
                                        </p:tav>
                                        <p:tav tm="100000">
                                          <p:val>
                                            <p:strVal val="#ppt_h"/>
                                          </p:val>
                                        </p:tav>
                                      </p:tavLst>
                                    </p:anim>
                                    <p:animEffect transition="in" filter="fade">
                                      <p:cBhvr>
                                        <p:cTn id="96" dur="500"/>
                                        <p:tgtEl>
                                          <p:spTgt spid="2253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22533"/>
                                        </p:tgtEl>
                                        <p:attrNameLst>
                                          <p:attrName>style.visibility</p:attrName>
                                        </p:attrNameLst>
                                      </p:cBhvr>
                                      <p:to>
                                        <p:strVal val="visible"/>
                                      </p:to>
                                    </p:set>
                                    <p:animEffect transition="in" filter="wipe(up)">
                                      <p:cBhvr>
                                        <p:cTn id="101"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4" grpId="0" animBg="1"/>
      <p:bldP spid="15" grpId="0" animBg="1"/>
      <p:bldP spid="16" grpId="0" animBg="1"/>
      <p:bldP spid="19" grpId="0" animBg="1"/>
      <p:bldP spid="26" grpId="0" animBg="1"/>
      <p:bldP spid="27" grpId="0" animBg="1"/>
      <p:bldP spid="28" grpId="0" animBg="1"/>
      <p:bldP spid="29" grpId="0" animBg="1"/>
      <p:bldP spid="30" grpId="0" animBg="1"/>
      <p:bldP spid="225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cstate="email"/>
          <a:srcRect/>
          <a:stretch>
            <a:fillRect/>
          </a:stretch>
        </p:blipFill>
        <p:spPr bwMode="auto">
          <a:xfrm>
            <a:off x="1809721" y="214290"/>
            <a:ext cx="3589611" cy="2714644"/>
          </a:xfrm>
          <a:prstGeom prst="rect">
            <a:avLst/>
          </a:prstGeom>
          <a:noFill/>
          <a:ln w="9525">
            <a:noFill/>
            <a:miter lim="800000"/>
            <a:headEnd/>
            <a:tailEnd/>
          </a:ln>
        </p:spPr>
      </p:pic>
      <p:sp>
        <p:nvSpPr>
          <p:cNvPr id="4" name="Прямоугольник 3"/>
          <p:cNvSpPr/>
          <p:nvPr/>
        </p:nvSpPr>
        <p:spPr>
          <a:xfrm>
            <a:off x="1809720" y="2928934"/>
            <a:ext cx="3571900" cy="42862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itchFamily="18" charset="0"/>
                <a:ea typeface="Times New Roman" pitchFamily="18" charset="0"/>
                <a:cs typeface="Times New Roman" pitchFamily="18" charset="0"/>
              </a:rPr>
              <a:t>На должность первого вице-премьера был назначен А Б. Чубайс, </a:t>
            </a:r>
            <a:endParaRPr lang="ru-RU" sz="1400" dirty="0"/>
          </a:p>
        </p:txBody>
      </p:sp>
      <p:pic>
        <p:nvPicPr>
          <p:cNvPr id="23554" name="Picture 2"/>
          <p:cNvPicPr>
            <a:picLocks noChangeAspect="1" noChangeArrowheads="1"/>
          </p:cNvPicPr>
          <p:nvPr/>
        </p:nvPicPr>
        <p:blipFill>
          <a:blip r:embed="rId3" cstate="email"/>
          <a:srcRect/>
          <a:stretch>
            <a:fillRect/>
          </a:stretch>
        </p:blipFill>
        <p:spPr bwMode="auto">
          <a:xfrm>
            <a:off x="5738810" y="214291"/>
            <a:ext cx="4076700" cy="3057525"/>
          </a:xfrm>
          <a:prstGeom prst="rect">
            <a:avLst/>
          </a:prstGeom>
          <a:noFill/>
          <a:ln w="9525">
            <a:noFill/>
            <a:miter lim="800000"/>
            <a:headEnd/>
            <a:tailEnd/>
          </a:ln>
        </p:spPr>
      </p:pic>
      <p:sp>
        <p:nvSpPr>
          <p:cNvPr id="6" name="Прямоугольник 5"/>
          <p:cNvSpPr/>
          <p:nvPr/>
        </p:nvSpPr>
        <p:spPr>
          <a:xfrm>
            <a:off x="5738810" y="2928934"/>
            <a:ext cx="4071966" cy="42862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itchFamily="18" charset="0"/>
                <a:ea typeface="Times New Roman" pitchFamily="18" charset="0"/>
                <a:cs typeface="Times New Roman" pitchFamily="18" charset="0"/>
              </a:rPr>
              <a:t>еще одним вице-премьером стал нижегородский губернатор Б. Н. Немцов</a:t>
            </a:r>
            <a:endParaRPr lang="ru-RU" sz="1400" dirty="0"/>
          </a:p>
        </p:txBody>
      </p:sp>
      <p:sp>
        <p:nvSpPr>
          <p:cNvPr id="7" name="Прямоугольник 6"/>
          <p:cNvSpPr/>
          <p:nvPr/>
        </p:nvSpPr>
        <p:spPr>
          <a:xfrm>
            <a:off x="1809720" y="3357562"/>
            <a:ext cx="8072494" cy="428628"/>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Кабинет Черномырдина подвергся реорганизации. </a:t>
            </a:r>
            <a:endParaRPr lang="ru-RU" dirty="0"/>
          </a:p>
        </p:txBody>
      </p:sp>
      <p:sp>
        <p:nvSpPr>
          <p:cNvPr id="8" name="Прямоугольник 7"/>
          <p:cNvSpPr/>
          <p:nvPr/>
        </p:nvSpPr>
        <p:spPr>
          <a:xfrm>
            <a:off x="1738282" y="3929067"/>
            <a:ext cx="3714776" cy="2554545"/>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ru-RU" sz="1600" dirty="0">
                <a:solidFill>
                  <a:schemeClr val="tx1"/>
                </a:solidFill>
                <a:latin typeface="Times New Roman" pitchFamily="18" charset="0"/>
                <a:ea typeface="Times New Roman" pitchFamily="18" charset="0"/>
                <a:cs typeface="Times New Roman" pitchFamily="18" charset="0"/>
              </a:rPr>
              <a:t>К осени 1997г. Россия вступила в очередной этап реформирования. Все увереннее звучали голоса молодых реформаторов о близости экономического подъема в стране. Символом стабилизации, по их замыслу, должна была стать деноминация рубля </a:t>
            </a:r>
            <a:r>
              <a:rPr lang="ru-RU" sz="1600" dirty="0">
                <a:solidFill>
                  <a:schemeClr val="tx1"/>
                </a:solidFill>
                <a:latin typeface="Calibri"/>
                <a:ea typeface="Times New Roman" pitchFamily="18" charset="0"/>
                <a:cs typeface="Times New Roman" pitchFamily="18" charset="0"/>
              </a:rPr>
              <a:t>—</a:t>
            </a:r>
            <a:r>
              <a:rPr lang="ru-RU" sz="1600" dirty="0">
                <a:solidFill>
                  <a:schemeClr val="tx1"/>
                </a:solidFill>
                <a:latin typeface="Times New Roman" pitchFamily="18" charset="0"/>
                <a:ea typeface="Times New Roman" pitchFamily="18" charset="0"/>
                <a:cs typeface="Times New Roman" pitchFamily="18" charset="0"/>
              </a:rPr>
              <a:t> единовременное повышение его покупательной способности в тысячу раз. </a:t>
            </a:r>
            <a:endParaRPr lang="ru-RU" sz="1600" dirty="0"/>
          </a:p>
        </p:txBody>
      </p:sp>
      <p:sp>
        <p:nvSpPr>
          <p:cNvPr id="9" name="Прямоугольник 8"/>
          <p:cNvSpPr/>
          <p:nvPr/>
        </p:nvSpPr>
        <p:spPr>
          <a:xfrm>
            <a:off x="5810248" y="3929066"/>
            <a:ext cx="4214842" cy="2571768"/>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1998 год не только не принес ожидаемого улучшения в социально-экономической сфере, но еще больше усугубил положение. Разразившийся финансовый кризис разрушающе повлиял на экономику страны, привел к дальнейшему обнищанию миллионов граждан.</a:t>
            </a:r>
            <a:endParaRPr lang="ru-RU" dirty="0"/>
          </a:p>
        </p:txBody>
      </p:sp>
    </p:spTree>
    <p:extLst>
      <p:ext uri="{BB962C8B-B14F-4D97-AF65-F5344CB8AC3E}">
        <p14:creationId xmlns:p14="http://schemas.microsoft.com/office/powerpoint/2010/main" val="1722484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553"/>
                                        </p:tgtEl>
                                        <p:attrNameLst>
                                          <p:attrName>style.visibility</p:attrName>
                                        </p:attrNameLst>
                                      </p:cBhvr>
                                      <p:to>
                                        <p:strVal val="visible"/>
                                      </p:to>
                                    </p:set>
                                    <p:animEffect transition="in" filter="fade">
                                      <p:cBhvr>
                                        <p:cTn id="19" dur="1000"/>
                                        <p:tgtEl>
                                          <p:spTgt spid="2355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554"/>
                                        </p:tgtEl>
                                        <p:attrNameLst>
                                          <p:attrName>style.visibility</p:attrName>
                                        </p:attrNameLst>
                                      </p:cBhvr>
                                      <p:to>
                                        <p:strVal val="visible"/>
                                      </p:to>
                                    </p:set>
                                    <p:animEffect transition="in" filter="fade">
                                      <p:cBhvr>
                                        <p:cTn id="29" dur="1000"/>
                                        <p:tgtEl>
                                          <p:spTgt spid="2355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114300"/>
            <a:ext cx="11887200" cy="6743700"/>
          </a:xfrm>
          <a:prstGeom prst="rect">
            <a:avLst/>
          </a:prstGeom>
        </p:spPr>
      </p:pic>
    </p:spTree>
    <p:extLst>
      <p:ext uri="{BB962C8B-B14F-4D97-AF65-F5344CB8AC3E}">
        <p14:creationId xmlns:p14="http://schemas.microsoft.com/office/powerpoint/2010/main" val="2753211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400" y="152400"/>
            <a:ext cx="11417300" cy="6591300"/>
          </a:xfrm>
          <a:prstGeom prst="rect">
            <a:avLst/>
          </a:prstGeom>
        </p:spPr>
      </p:pic>
    </p:spTree>
    <p:extLst>
      <p:ext uri="{BB962C8B-B14F-4D97-AF65-F5344CB8AC3E}">
        <p14:creationId xmlns:p14="http://schemas.microsoft.com/office/powerpoint/2010/main" val="2955385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663" y="365125"/>
            <a:ext cx="6132338" cy="6183312"/>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001" y="241300"/>
            <a:ext cx="5860430" cy="6307137"/>
          </a:xfrm>
          <a:prstGeom prst="rect">
            <a:avLst/>
          </a:prstGeom>
        </p:spPr>
      </p:pic>
    </p:spTree>
    <p:extLst>
      <p:ext uri="{BB962C8B-B14F-4D97-AF65-F5344CB8AC3E}">
        <p14:creationId xmlns:p14="http://schemas.microsoft.com/office/powerpoint/2010/main" val="3170618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81620" y="214290"/>
            <a:ext cx="1571636" cy="714380"/>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3200" b="1" dirty="0">
                <a:solidFill>
                  <a:schemeClr val="tx1"/>
                </a:solidFill>
                <a:latin typeface="Times New Roman" pitchFamily="18" charset="0"/>
                <a:ea typeface="Times New Roman" pitchFamily="18" charset="0"/>
                <a:cs typeface="Times New Roman" pitchFamily="18" charset="0"/>
              </a:rPr>
              <a:t>1997 г. </a:t>
            </a:r>
            <a:endParaRPr lang="ru-RU" sz="3200" b="1" dirty="0"/>
          </a:p>
        </p:txBody>
      </p:sp>
      <p:sp>
        <p:nvSpPr>
          <p:cNvPr id="5" name="Прямоугольник 4"/>
          <p:cNvSpPr/>
          <p:nvPr/>
        </p:nvSpPr>
        <p:spPr>
          <a:xfrm>
            <a:off x="3524232" y="4429132"/>
            <a:ext cx="5143536" cy="714380"/>
          </a:xfrm>
          <a:prstGeom prst="rect">
            <a:avLst/>
          </a:prstGeom>
          <a:solidFill>
            <a:schemeClr val="accent6">
              <a:lumMod val="60000"/>
              <a:lumOff val="4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В качестве первоочередных поставлены </a:t>
            </a:r>
          </a:p>
          <a:p>
            <a:pPr algn="ctr"/>
            <a:r>
              <a:rPr lang="ru-RU" dirty="0">
                <a:solidFill>
                  <a:schemeClr val="tx1"/>
                </a:solidFill>
                <a:latin typeface="Times New Roman" pitchFamily="18" charset="0"/>
                <a:ea typeface="Times New Roman" pitchFamily="18" charset="0"/>
                <a:cs typeface="Times New Roman" pitchFamily="18" charset="0"/>
              </a:rPr>
              <a:t>3 задачи:</a:t>
            </a:r>
            <a:endParaRPr lang="ru-RU" dirty="0"/>
          </a:p>
        </p:txBody>
      </p:sp>
      <p:sp>
        <p:nvSpPr>
          <p:cNvPr id="6" name="Прямоугольник 5"/>
          <p:cNvSpPr/>
          <p:nvPr/>
        </p:nvSpPr>
        <p:spPr>
          <a:xfrm>
            <a:off x="2024034" y="5715016"/>
            <a:ext cx="2500330" cy="1142984"/>
          </a:xfrm>
          <a:prstGeom prst="rect">
            <a:avLst/>
          </a:prstGeom>
          <a:solidFill>
            <a:schemeClr val="accent6">
              <a:lumMod val="60000"/>
              <a:lumOff val="4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ru-RU" dirty="0">
                <a:solidFill>
                  <a:schemeClr val="tx1"/>
                </a:solidFill>
                <a:latin typeface="Times New Roman" pitchFamily="18" charset="0"/>
                <a:ea typeface="Times New Roman" pitchFamily="18" charset="0"/>
                <a:cs typeface="Times New Roman" pitchFamily="18" charset="0"/>
              </a:rPr>
              <a:t>восстановление банковской системы;</a:t>
            </a:r>
          </a:p>
        </p:txBody>
      </p:sp>
      <p:sp>
        <p:nvSpPr>
          <p:cNvPr id="7" name="Прямоугольник 6"/>
          <p:cNvSpPr/>
          <p:nvPr/>
        </p:nvSpPr>
        <p:spPr>
          <a:xfrm>
            <a:off x="7524760" y="5715016"/>
            <a:ext cx="2857520" cy="1142984"/>
          </a:xfrm>
          <a:prstGeom prst="rect">
            <a:avLst/>
          </a:prstGeom>
          <a:solidFill>
            <a:schemeClr val="accent6">
              <a:lumMod val="60000"/>
              <a:lumOff val="4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создание стабильной базы для выплаты зарплат, пенсий и довольствия военным.</a:t>
            </a:r>
          </a:p>
        </p:txBody>
      </p:sp>
      <p:sp>
        <p:nvSpPr>
          <p:cNvPr id="8" name="Прямоугольник 7"/>
          <p:cNvSpPr/>
          <p:nvPr/>
        </p:nvSpPr>
        <p:spPr>
          <a:xfrm>
            <a:off x="4881554" y="5715016"/>
            <a:ext cx="2428892" cy="1142984"/>
          </a:xfrm>
          <a:prstGeom prst="rect">
            <a:avLst/>
          </a:prstGeom>
          <a:solidFill>
            <a:schemeClr val="accent6">
              <a:lumMod val="60000"/>
              <a:lumOff val="4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сбалансирование доходной и расходной статей бюджета;</a:t>
            </a:r>
          </a:p>
        </p:txBody>
      </p:sp>
      <p:cxnSp>
        <p:nvCxnSpPr>
          <p:cNvPr id="10" name="Прямая со стрелкой 9"/>
          <p:cNvCxnSpPr>
            <a:stCxn id="5" idx="2"/>
            <a:endCxn id="6" idx="0"/>
          </p:cNvCxnSpPr>
          <p:nvPr/>
        </p:nvCxnSpPr>
        <p:spPr>
          <a:xfrm rot="5400000">
            <a:off x="4399348" y="4018365"/>
            <a:ext cx="571504" cy="2821801"/>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5" idx="2"/>
            <a:endCxn id="8" idx="0"/>
          </p:cNvCxnSpPr>
          <p:nvPr/>
        </p:nvCxnSpPr>
        <p:spPr>
          <a:xfrm rot="5400000">
            <a:off x="5810248" y="5429264"/>
            <a:ext cx="571504" cy="158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5" idx="2"/>
            <a:endCxn id="7" idx="0"/>
          </p:cNvCxnSpPr>
          <p:nvPr/>
        </p:nvCxnSpPr>
        <p:spPr>
          <a:xfrm rot="16200000" flipH="1">
            <a:off x="7239008" y="4000504"/>
            <a:ext cx="571504" cy="285752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4579" name="Picture 3"/>
          <p:cNvPicPr>
            <a:picLocks noChangeAspect="1" noChangeArrowheads="1"/>
          </p:cNvPicPr>
          <p:nvPr/>
        </p:nvPicPr>
        <p:blipFill>
          <a:blip r:embed="rId2" cstate="email"/>
          <a:srcRect/>
          <a:stretch>
            <a:fillRect/>
          </a:stretch>
        </p:blipFill>
        <p:spPr bwMode="auto">
          <a:xfrm>
            <a:off x="1738283" y="214290"/>
            <a:ext cx="3167799" cy="3786214"/>
          </a:xfrm>
          <a:prstGeom prst="rect">
            <a:avLst/>
          </a:prstGeom>
          <a:noFill/>
          <a:ln w="9525">
            <a:noFill/>
            <a:miter lim="800000"/>
            <a:headEnd/>
            <a:tailEnd/>
          </a:ln>
        </p:spPr>
      </p:pic>
      <p:pic>
        <p:nvPicPr>
          <p:cNvPr id="24580" name="Picture 4"/>
          <p:cNvPicPr>
            <a:picLocks noChangeAspect="1" noChangeArrowheads="1"/>
          </p:cNvPicPr>
          <p:nvPr/>
        </p:nvPicPr>
        <p:blipFill>
          <a:blip r:embed="rId3" cstate="email"/>
          <a:srcRect/>
          <a:stretch>
            <a:fillRect/>
          </a:stretch>
        </p:blipFill>
        <p:spPr bwMode="auto">
          <a:xfrm>
            <a:off x="7453323" y="214290"/>
            <a:ext cx="2924175" cy="3810000"/>
          </a:xfrm>
          <a:prstGeom prst="rect">
            <a:avLst/>
          </a:prstGeom>
          <a:noFill/>
          <a:ln w="9525">
            <a:noFill/>
            <a:miter lim="800000"/>
            <a:headEnd/>
            <a:tailEnd/>
          </a:ln>
        </p:spPr>
      </p:pic>
      <p:sp>
        <p:nvSpPr>
          <p:cNvPr id="29" name="Прямоугольник 28"/>
          <p:cNvSpPr/>
          <p:nvPr/>
        </p:nvSpPr>
        <p:spPr>
          <a:xfrm>
            <a:off x="5024430" y="1071546"/>
            <a:ext cx="2286016" cy="2928958"/>
          </a:xfrm>
          <a:prstGeom prst="rect">
            <a:avLst/>
          </a:prstGeom>
          <a:solidFill>
            <a:schemeClr val="accent6">
              <a:lumMod val="60000"/>
              <a:lumOff val="4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lvl="0" algn="ctr" fontAlgn="base">
              <a:spcBef>
                <a:spcPct val="0"/>
              </a:spcBef>
              <a:spcAft>
                <a:spcPct val="0"/>
              </a:spcAft>
            </a:pPr>
            <a:r>
              <a:rPr lang="ru-RU" sz="1600" dirty="0">
                <a:solidFill>
                  <a:schemeClr val="tx1"/>
                </a:solidFill>
                <a:latin typeface="Times New Roman" pitchFamily="18" charset="0"/>
                <a:ea typeface="Times New Roman" pitchFamily="18" charset="0"/>
                <a:cs typeface="Times New Roman" pitchFamily="18" charset="0"/>
              </a:rPr>
              <a:t>В сентябре после политического кризиса, вызванного отставкой В. Кириенко, создано новое правительство во главе с Е. Примаковым. Оно заявило, что будет продолжать курс реформ. </a:t>
            </a:r>
            <a:endParaRPr lang="ru-RU" sz="1600" dirty="0">
              <a:solidFill>
                <a:schemeClr val="tx1"/>
              </a:solidFill>
              <a:latin typeface="Arial" pitchFamily="34" charset="0"/>
            </a:endParaRPr>
          </a:p>
        </p:txBody>
      </p:sp>
    </p:spTree>
    <p:extLst>
      <p:ext uri="{BB962C8B-B14F-4D97-AF65-F5344CB8AC3E}">
        <p14:creationId xmlns:p14="http://schemas.microsoft.com/office/powerpoint/2010/main" val="3984414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4579"/>
                                        </p:tgtEl>
                                        <p:attrNameLst>
                                          <p:attrName>style.visibility</p:attrName>
                                        </p:attrNameLst>
                                      </p:cBhvr>
                                      <p:to>
                                        <p:strVal val="visible"/>
                                      </p:to>
                                    </p:set>
                                    <p:animEffect transition="in" filter="fade">
                                      <p:cBhvr>
                                        <p:cTn id="14" dur="1000"/>
                                        <p:tgtEl>
                                          <p:spTgt spid="2457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580"/>
                                        </p:tgtEl>
                                        <p:attrNameLst>
                                          <p:attrName>style.visibility</p:attrName>
                                        </p:attrNameLst>
                                      </p:cBhvr>
                                      <p:to>
                                        <p:strVal val="visible"/>
                                      </p:to>
                                    </p:set>
                                    <p:animEffect transition="in" filter="fade">
                                      <p:cBhvr>
                                        <p:cTn id="19" dur="1000"/>
                                        <p:tgtEl>
                                          <p:spTgt spid="2458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up)">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up)">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up)">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email"/>
          <a:srcRect/>
          <a:stretch>
            <a:fillRect/>
          </a:stretch>
        </p:blipFill>
        <p:spPr bwMode="auto">
          <a:xfrm>
            <a:off x="1018365" y="504796"/>
            <a:ext cx="3738562" cy="3602811"/>
          </a:xfrm>
          <a:prstGeom prst="rect">
            <a:avLst/>
          </a:prstGeom>
          <a:noFill/>
          <a:ln w="9525">
            <a:noFill/>
            <a:miter lim="800000"/>
            <a:headEnd/>
            <a:tailEnd/>
          </a:ln>
        </p:spPr>
      </p:pic>
      <p:sp>
        <p:nvSpPr>
          <p:cNvPr id="3" name="Прямоугольник 2"/>
          <p:cNvSpPr/>
          <p:nvPr/>
        </p:nvSpPr>
        <p:spPr>
          <a:xfrm>
            <a:off x="588950" y="4446606"/>
            <a:ext cx="3714776" cy="183989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мае 1999 года Президент Б.Н. Ельцин без объяснения причин отправил в отставку правительство Примакова и назначил премьер-министром С. В. Степашина. </a:t>
            </a:r>
            <a:endParaRPr lang="ru-RU" dirty="0">
              <a:solidFill>
                <a:schemeClr val="tx1"/>
              </a:solidFill>
              <a:latin typeface="Times New Roman" pitchFamily="18" charset="0"/>
              <a:ea typeface="Times New Roman" pitchFamily="18" charset="0"/>
              <a:cs typeface="Times New Roman" pitchFamily="18" charset="0"/>
            </a:endParaRPr>
          </a:p>
        </p:txBody>
      </p:sp>
      <p:pic>
        <p:nvPicPr>
          <p:cNvPr id="4" name="Picture 2"/>
          <p:cNvPicPr>
            <a:picLocks noChangeAspect="1" noChangeArrowheads="1"/>
          </p:cNvPicPr>
          <p:nvPr/>
        </p:nvPicPr>
        <p:blipFill>
          <a:blip r:embed="rId3" cstate="email"/>
          <a:srcRect/>
          <a:stretch>
            <a:fillRect/>
          </a:stretch>
        </p:blipFill>
        <p:spPr bwMode="auto">
          <a:xfrm>
            <a:off x="8763000" y="165798"/>
            <a:ext cx="3073400" cy="4280808"/>
          </a:xfrm>
          <a:prstGeom prst="rect">
            <a:avLst/>
          </a:prstGeom>
          <a:noFill/>
          <a:ln w="9525">
            <a:noFill/>
            <a:miter lim="800000"/>
            <a:headEnd/>
            <a:tailEnd/>
          </a:ln>
        </p:spPr>
      </p:pic>
      <p:sp>
        <p:nvSpPr>
          <p:cNvPr id="6" name="Прямоугольник 5"/>
          <p:cNvSpPr/>
          <p:nvPr/>
        </p:nvSpPr>
        <p:spPr>
          <a:xfrm>
            <a:off x="5433982" y="4064000"/>
            <a:ext cx="4000528" cy="2582085"/>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ea typeface="Times New Roman" pitchFamily="18" charset="0"/>
                <a:cs typeface="Times New Roman" pitchFamily="18" charset="0"/>
              </a:rPr>
              <a:t>В этих условиях Ельцин посчитал нужным в очередной раз сменить правительство и назначил его главой бывшего директора ФСБ В. В. Путина. В своем заявлении Президент РФ фактически объявил Путина своим преемником. </a:t>
            </a:r>
            <a:endParaRPr lang="ru-RU" dirty="0"/>
          </a:p>
        </p:txBody>
      </p:sp>
    </p:spTree>
    <p:extLst>
      <p:ext uri="{BB962C8B-B14F-4D97-AF65-F5344CB8AC3E}">
        <p14:creationId xmlns:p14="http://schemas.microsoft.com/office/powerpoint/2010/main" val="100565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930711" y="-63788"/>
            <a:ext cx="633057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57200" algn="ctr" fontAlgn="base">
              <a:spcBef>
                <a:spcPct val="0"/>
              </a:spcBef>
              <a:spcAft>
                <a:spcPct val="0"/>
              </a:spcAft>
            </a:pPr>
            <a:r>
              <a:rPr lang="ru-RU" sz="3200" dirty="0">
                <a:solidFill>
                  <a:srgbClr val="FF0000"/>
                </a:solidFill>
                <a:latin typeface="Times New Roman" pitchFamily="18" charset="0"/>
                <a:ea typeface="Times New Roman" pitchFamily="18" charset="0"/>
                <a:cs typeface="Times New Roman" pitchFamily="18" charset="0"/>
              </a:rPr>
              <a:t>Развитие политической системы</a:t>
            </a:r>
          </a:p>
        </p:txBody>
      </p:sp>
      <p:sp>
        <p:nvSpPr>
          <p:cNvPr id="5" name="Прямоугольник 4"/>
          <p:cNvSpPr/>
          <p:nvPr/>
        </p:nvSpPr>
        <p:spPr>
          <a:xfrm>
            <a:off x="1666844" y="785794"/>
            <a:ext cx="5143536" cy="1214446"/>
          </a:xfrm>
          <a:prstGeom prst="rect">
            <a:avLst/>
          </a:prstGeom>
          <a:solidFill>
            <a:schemeClr val="accent6">
              <a:lumMod val="60000"/>
              <a:lumOff val="4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по мере нарастания трудностей в социально-экономической сфере, падения жизненного уровня народа начали появляться политические партии прокоммунистической ориентации</a:t>
            </a:r>
            <a:endParaRPr lang="ru-RU" dirty="0"/>
          </a:p>
        </p:txBody>
      </p:sp>
      <p:cxnSp>
        <p:nvCxnSpPr>
          <p:cNvPr id="7" name="Прямая соединительная линия 6"/>
          <p:cNvCxnSpPr/>
          <p:nvPr/>
        </p:nvCxnSpPr>
        <p:spPr>
          <a:xfrm rot="5400000">
            <a:off x="1381092" y="3143248"/>
            <a:ext cx="214314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2595538" y="2143116"/>
            <a:ext cx="4214842" cy="642942"/>
          </a:xfrm>
          <a:prstGeom prst="rect">
            <a:avLst/>
          </a:prstGeom>
          <a:solidFill>
            <a:schemeClr val="accent6">
              <a:lumMod val="60000"/>
              <a:lumOff val="4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Социалистическая партия трудящихся, </a:t>
            </a:r>
            <a:endParaRPr lang="ru-RU" dirty="0"/>
          </a:p>
        </p:txBody>
      </p:sp>
      <p:sp>
        <p:nvSpPr>
          <p:cNvPr id="9" name="Прямоугольник 8"/>
          <p:cNvSpPr/>
          <p:nvPr/>
        </p:nvSpPr>
        <p:spPr>
          <a:xfrm>
            <a:off x="2595538" y="2857496"/>
            <a:ext cx="4214842" cy="642942"/>
          </a:xfrm>
          <a:prstGeom prst="rect">
            <a:avLst/>
          </a:prstGeom>
          <a:solidFill>
            <a:schemeClr val="accent6">
              <a:lumMod val="60000"/>
              <a:lumOff val="4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Российская коммунистическая рабочая партия, возглавляемая В. Анпиловым</a:t>
            </a:r>
            <a:endParaRPr lang="ru-RU" dirty="0"/>
          </a:p>
        </p:txBody>
      </p:sp>
      <p:sp>
        <p:nvSpPr>
          <p:cNvPr id="10" name="Прямоугольник 9"/>
          <p:cNvSpPr/>
          <p:nvPr/>
        </p:nvSpPr>
        <p:spPr>
          <a:xfrm>
            <a:off x="2595538" y="3571876"/>
            <a:ext cx="4214842" cy="642942"/>
          </a:xfrm>
          <a:prstGeom prst="rect">
            <a:avLst/>
          </a:prstGeom>
          <a:solidFill>
            <a:schemeClr val="accent6">
              <a:lumMod val="60000"/>
              <a:lumOff val="4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Компартия РФ во главе с Г. Зюгановым.</a:t>
            </a:r>
            <a:endParaRPr lang="ru-RU" dirty="0"/>
          </a:p>
        </p:txBody>
      </p:sp>
      <p:sp>
        <p:nvSpPr>
          <p:cNvPr id="11" name="Прямоугольник 10"/>
          <p:cNvSpPr/>
          <p:nvPr/>
        </p:nvSpPr>
        <p:spPr>
          <a:xfrm>
            <a:off x="7096132" y="785794"/>
            <a:ext cx="3286148" cy="1000132"/>
          </a:xfrm>
          <a:prstGeom prst="rect">
            <a:avLst/>
          </a:prstGeom>
          <a:solidFill>
            <a:schemeClr val="accent6">
              <a:lumMod val="60000"/>
              <a:lumOff val="4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партии и движения национально-патриотического направления </a:t>
            </a:r>
            <a:endParaRPr lang="ru-RU" dirty="0"/>
          </a:p>
        </p:txBody>
      </p:sp>
      <p:cxnSp>
        <p:nvCxnSpPr>
          <p:cNvPr id="14" name="Прямая соединительная линия 13"/>
          <p:cNvCxnSpPr/>
          <p:nvPr/>
        </p:nvCxnSpPr>
        <p:spPr>
          <a:xfrm rot="5400000">
            <a:off x="6346033" y="2750339"/>
            <a:ext cx="178595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7381884" y="2143116"/>
            <a:ext cx="3000428" cy="642942"/>
          </a:xfrm>
          <a:prstGeom prst="rect">
            <a:avLst/>
          </a:prstGeom>
          <a:solidFill>
            <a:schemeClr val="accent6">
              <a:lumMod val="60000"/>
              <a:lumOff val="4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ЛДПР</a:t>
            </a:r>
            <a:endParaRPr lang="ru-RU" dirty="0"/>
          </a:p>
        </p:txBody>
      </p:sp>
      <p:sp>
        <p:nvSpPr>
          <p:cNvPr id="16" name="Прямоугольник 15"/>
          <p:cNvSpPr/>
          <p:nvPr/>
        </p:nvSpPr>
        <p:spPr>
          <a:xfrm>
            <a:off x="7381884" y="2928934"/>
            <a:ext cx="3000428" cy="642942"/>
          </a:xfrm>
          <a:prstGeom prst="rect">
            <a:avLst/>
          </a:prstGeom>
          <a:solidFill>
            <a:schemeClr val="accent6">
              <a:lumMod val="60000"/>
              <a:lumOff val="4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Российский общенародный союз </a:t>
            </a:r>
            <a:endParaRPr lang="ru-RU" dirty="0"/>
          </a:p>
        </p:txBody>
      </p:sp>
      <p:pic>
        <p:nvPicPr>
          <p:cNvPr id="25603" name="Picture 3"/>
          <p:cNvPicPr>
            <a:picLocks noChangeAspect="1" noChangeArrowheads="1"/>
          </p:cNvPicPr>
          <p:nvPr/>
        </p:nvPicPr>
        <p:blipFill>
          <a:blip r:embed="rId2" cstate="email"/>
          <a:srcRect/>
          <a:stretch>
            <a:fillRect/>
          </a:stretch>
        </p:blipFill>
        <p:spPr bwMode="auto">
          <a:xfrm>
            <a:off x="1809720" y="4500570"/>
            <a:ext cx="2857520" cy="2143140"/>
          </a:xfrm>
          <a:prstGeom prst="rect">
            <a:avLst/>
          </a:prstGeom>
          <a:noFill/>
          <a:ln w="9525">
            <a:noFill/>
            <a:miter lim="800000"/>
            <a:headEnd/>
            <a:tailEnd/>
          </a:ln>
        </p:spPr>
      </p:pic>
      <p:sp>
        <p:nvSpPr>
          <p:cNvPr id="19" name="Прямоугольник 18"/>
          <p:cNvSpPr/>
          <p:nvPr/>
        </p:nvSpPr>
        <p:spPr>
          <a:xfrm>
            <a:off x="1809720" y="6572272"/>
            <a:ext cx="2857520" cy="28572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itchFamily="18" charset="0"/>
                <a:ea typeface="Times New Roman" pitchFamily="18" charset="0"/>
                <a:cs typeface="Times New Roman" pitchFamily="18" charset="0"/>
              </a:rPr>
              <a:t>В. Анпилов</a:t>
            </a:r>
          </a:p>
        </p:txBody>
      </p:sp>
      <p:pic>
        <p:nvPicPr>
          <p:cNvPr id="25604" name="Picture 4"/>
          <p:cNvPicPr>
            <a:picLocks noChangeAspect="1" noChangeArrowheads="1"/>
          </p:cNvPicPr>
          <p:nvPr/>
        </p:nvPicPr>
        <p:blipFill>
          <a:blip r:embed="rId3" cstate="email"/>
          <a:srcRect/>
          <a:stretch>
            <a:fillRect/>
          </a:stretch>
        </p:blipFill>
        <p:spPr bwMode="auto">
          <a:xfrm>
            <a:off x="4952993" y="4549766"/>
            <a:ext cx="1724017" cy="2308235"/>
          </a:xfrm>
          <a:prstGeom prst="rect">
            <a:avLst/>
          </a:prstGeom>
          <a:noFill/>
          <a:ln w="9525">
            <a:noFill/>
            <a:miter lim="800000"/>
            <a:headEnd/>
            <a:tailEnd/>
          </a:ln>
        </p:spPr>
      </p:pic>
      <p:sp>
        <p:nvSpPr>
          <p:cNvPr id="21" name="Прямоугольник 20"/>
          <p:cNvSpPr/>
          <p:nvPr/>
        </p:nvSpPr>
        <p:spPr>
          <a:xfrm>
            <a:off x="4952992" y="6572272"/>
            <a:ext cx="1785950" cy="28572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itchFamily="18" charset="0"/>
                <a:ea typeface="Times New Roman" pitchFamily="18" charset="0"/>
                <a:cs typeface="Times New Roman" pitchFamily="18" charset="0"/>
              </a:rPr>
              <a:t>Г. Зюганов</a:t>
            </a:r>
          </a:p>
        </p:txBody>
      </p:sp>
      <p:pic>
        <p:nvPicPr>
          <p:cNvPr id="25605" name="Picture 5"/>
          <p:cNvPicPr>
            <a:picLocks noChangeAspect="1" noChangeArrowheads="1"/>
          </p:cNvPicPr>
          <p:nvPr/>
        </p:nvPicPr>
        <p:blipFill>
          <a:blip r:embed="rId4" cstate="email"/>
          <a:srcRect/>
          <a:stretch>
            <a:fillRect/>
          </a:stretch>
        </p:blipFill>
        <p:spPr bwMode="auto">
          <a:xfrm>
            <a:off x="6810380" y="4532716"/>
            <a:ext cx="3524258" cy="2325284"/>
          </a:xfrm>
          <a:prstGeom prst="rect">
            <a:avLst/>
          </a:prstGeom>
          <a:noFill/>
          <a:ln w="9525">
            <a:noFill/>
            <a:miter lim="800000"/>
            <a:headEnd/>
            <a:tailEnd/>
          </a:ln>
        </p:spPr>
      </p:pic>
      <p:sp>
        <p:nvSpPr>
          <p:cNvPr id="23" name="Прямоугольник 22"/>
          <p:cNvSpPr/>
          <p:nvPr/>
        </p:nvSpPr>
        <p:spPr>
          <a:xfrm>
            <a:off x="6810380" y="6572272"/>
            <a:ext cx="3643338" cy="28572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itchFamily="18" charset="0"/>
                <a:ea typeface="Times New Roman" pitchFamily="18" charset="0"/>
                <a:cs typeface="Times New Roman" pitchFamily="18" charset="0"/>
              </a:rPr>
              <a:t>В. Жириновский</a:t>
            </a:r>
          </a:p>
        </p:txBody>
      </p:sp>
    </p:spTree>
    <p:extLst>
      <p:ext uri="{BB962C8B-B14F-4D97-AF65-F5344CB8AC3E}">
        <p14:creationId xmlns:p14="http://schemas.microsoft.com/office/powerpoint/2010/main" val="8497422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5603"/>
                                        </p:tgtEl>
                                        <p:attrNameLst>
                                          <p:attrName>style.visibility</p:attrName>
                                        </p:attrNameLst>
                                      </p:cBhvr>
                                      <p:to>
                                        <p:strVal val="visible"/>
                                      </p:to>
                                    </p:set>
                                    <p:animEffect transition="in" filter="fade">
                                      <p:cBhvr>
                                        <p:cTn id="33" dur="1000"/>
                                        <p:tgtEl>
                                          <p:spTgt spid="2560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604"/>
                                        </p:tgtEl>
                                        <p:attrNameLst>
                                          <p:attrName>style.visibility</p:attrName>
                                        </p:attrNameLst>
                                      </p:cBhvr>
                                      <p:to>
                                        <p:strVal val="visible"/>
                                      </p:to>
                                    </p:set>
                                    <p:animEffect transition="in" filter="fade">
                                      <p:cBhvr>
                                        <p:cTn id="50" dur="1000"/>
                                        <p:tgtEl>
                                          <p:spTgt spid="2560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up)">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5605"/>
                                        </p:tgtEl>
                                        <p:attrNameLst>
                                          <p:attrName>style.visibility</p:attrName>
                                        </p:attrNameLst>
                                      </p:cBhvr>
                                      <p:to>
                                        <p:strVal val="visible"/>
                                      </p:to>
                                    </p:set>
                                    <p:animEffect transition="in" filter="fade">
                                      <p:cBhvr>
                                        <p:cTn id="79" dur="1000"/>
                                        <p:tgtEl>
                                          <p:spTgt spid="2560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5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5" grpId="0" animBg="1"/>
      <p:bldP spid="16" grpId="0" animBg="1"/>
      <p:bldP spid="19" grpId="0" animBg="1"/>
      <p:bldP spid="21"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Последствия распада СССР</a:t>
            </a:r>
            <a:br>
              <a:rPr lang="ru-RU" dirty="0" smtClean="0"/>
            </a:br>
            <a:endParaRPr lang="ru-RU" dirty="0"/>
          </a:p>
        </p:txBody>
      </p:sp>
      <p:sp>
        <p:nvSpPr>
          <p:cNvPr id="3" name="Объект 2"/>
          <p:cNvSpPr>
            <a:spLocks noGrp="1"/>
          </p:cNvSpPr>
          <p:nvPr>
            <p:ph idx="1"/>
          </p:nvPr>
        </p:nvSpPr>
        <p:spPr>
          <a:xfrm>
            <a:off x="838200" y="1219200"/>
            <a:ext cx="10515600" cy="4957763"/>
          </a:xfrm>
        </p:spPr>
        <p:txBody>
          <a:bodyPr>
            <a:normAutofit fontScale="85000" lnSpcReduction="20000"/>
          </a:bodyPr>
          <a:lstStyle/>
          <a:p>
            <a:r>
              <a:rPr lang="ru-RU" dirty="0" smtClean="0"/>
              <a:t>Свобода выбора пути развития для бывших республик (страны Ближнего Зарубежья)</a:t>
            </a:r>
          </a:p>
          <a:p>
            <a:r>
              <a:rPr lang="ru-RU" dirty="0" smtClean="0"/>
              <a:t>Разрыв экономических связей( валюта, поставки, проекты) – углубление экономического кризиса</a:t>
            </a:r>
          </a:p>
          <a:p>
            <a:r>
              <a:rPr lang="ru-RU" dirty="0" smtClean="0"/>
              <a:t>Нерешенность вопроса о собственности и внешнем долге</a:t>
            </a:r>
          </a:p>
          <a:p>
            <a:r>
              <a:rPr lang="ru-RU" dirty="0" smtClean="0"/>
              <a:t>Помощь Запада – усиление зависимости экономической и политической</a:t>
            </a:r>
          </a:p>
          <a:p>
            <a:r>
              <a:rPr lang="ru-RU" dirty="0" smtClean="0"/>
              <a:t>Разделение армии, флота, военного оборудования, вооружения…- падение обороноспособности</a:t>
            </a:r>
          </a:p>
          <a:p>
            <a:r>
              <a:rPr lang="ru-RU" dirty="0" smtClean="0"/>
              <a:t>Разрыв культурных и научных связей</a:t>
            </a:r>
          </a:p>
          <a:p>
            <a:r>
              <a:rPr lang="ru-RU" dirty="0" smtClean="0"/>
              <a:t>Обострение межнациональных конфликтов (проблема русскоязычного населения, миграция, беженцы, усиление сепаратистских настроение внутри РФ)</a:t>
            </a:r>
          </a:p>
          <a:p>
            <a:r>
              <a:rPr lang="ru-RU" dirty="0" smtClean="0"/>
              <a:t>Потеря экономически и политически значимых территорий</a:t>
            </a:r>
          </a:p>
          <a:p>
            <a:r>
              <a:rPr lang="ru-RU" dirty="0" smtClean="0"/>
              <a:t>Потеря международного авторитета РФ</a:t>
            </a:r>
          </a:p>
          <a:p>
            <a:endParaRPr lang="ru-RU" dirty="0" smtClean="0"/>
          </a:p>
          <a:p>
            <a:endParaRPr lang="ru-RU" dirty="0" smtClean="0"/>
          </a:p>
          <a:p>
            <a:endParaRPr lang="ru-RU" dirty="0"/>
          </a:p>
        </p:txBody>
      </p:sp>
    </p:spTree>
    <p:extLst>
      <p:ext uri="{BB962C8B-B14F-4D97-AF65-F5344CB8AC3E}">
        <p14:creationId xmlns:p14="http://schemas.microsoft.com/office/powerpoint/2010/main" val="590339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0"/>
            <a:ext cx="5664200" cy="66929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200" y="139700"/>
            <a:ext cx="6908800" cy="6553200"/>
          </a:xfrm>
          <a:prstGeom prst="rect">
            <a:avLst/>
          </a:prstGeom>
        </p:spPr>
      </p:pic>
    </p:spTree>
    <p:extLst>
      <p:ext uri="{BB962C8B-B14F-4D97-AF65-F5344CB8AC3E}">
        <p14:creationId xmlns:p14="http://schemas.microsoft.com/office/powerpoint/2010/main" val="859613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0"/>
            <a:ext cx="11493500" cy="6858000"/>
          </a:xfrm>
          <a:prstGeom prst="rect">
            <a:avLst/>
          </a:prstGeom>
        </p:spPr>
      </p:pic>
    </p:spTree>
    <p:extLst>
      <p:ext uri="{BB962C8B-B14F-4D97-AF65-F5344CB8AC3E}">
        <p14:creationId xmlns:p14="http://schemas.microsoft.com/office/powerpoint/2010/main" val="1431331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0"/>
            <a:ext cx="11976100" cy="6667500"/>
          </a:xfrm>
          <a:prstGeom prst="rect">
            <a:avLst/>
          </a:prstGeom>
        </p:spPr>
      </p:pic>
    </p:spTree>
    <p:extLst>
      <p:ext uri="{BB962C8B-B14F-4D97-AF65-F5344CB8AC3E}">
        <p14:creationId xmlns:p14="http://schemas.microsoft.com/office/powerpoint/2010/main" val="869697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998" y="520700"/>
            <a:ext cx="5630553" cy="59182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55021" cy="6769100"/>
          </a:xfrm>
          <a:prstGeom prst="rect">
            <a:avLst/>
          </a:prstGeom>
        </p:spPr>
      </p:pic>
    </p:spTree>
    <p:extLst>
      <p:ext uri="{BB962C8B-B14F-4D97-AF65-F5344CB8AC3E}">
        <p14:creationId xmlns:p14="http://schemas.microsoft.com/office/powerpoint/2010/main" val="3054564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48" y="203200"/>
            <a:ext cx="5559552" cy="6503416"/>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332" y="0"/>
            <a:ext cx="6701368" cy="6706616"/>
          </a:xfrm>
          <a:prstGeom prst="rect">
            <a:avLst/>
          </a:prstGeom>
        </p:spPr>
      </p:pic>
    </p:spTree>
    <p:extLst>
      <p:ext uri="{BB962C8B-B14F-4D97-AF65-F5344CB8AC3E}">
        <p14:creationId xmlns:p14="http://schemas.microsoft.com/office/powerpoint/2010/main" val="2801232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114300"/>
            <a:ext cx="5638800" cy="6604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700" y="114300"/>
            <a:ext cx="6083300" cy="6604000"/>
          </a:xfrm>
          <a:prstGeom prst="rect">
            <a:avLst/>
          </a:prstGeom>
        </p:spPr>
      </p:pic>
    </p:spTree>
    <p:extLst>
      <p:ext uri="{BB962C8B-B14F-4D97-AF65-F5344CB8AC3E}">
        <p14:creationId xmlns:p14="http://schemas.microsoft.com/office/powerpoint/2010/main" val="1188664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236" y="584200"/>
            <a:ext cx="7014163" cy="59182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34000" cy="6858000"/>
          </a:xfrm>
          <a:prstGeom prst="rect">
            <a:avLst/>
          </a:prstGeom>
        </p:spPr>
      </p:pic>
    </p:spTree>
    <p:extLst>
      <p:ext uri="{BB962C8B-B14F-4D97-AF65-F5344CB8AC3E}">
        <p14:creationId xmlns:p14="http://schemas.microsoft.com/office/powerpoint/2010/main" val="476532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5119" y="304800"/>
            <a:ext cx="5486400" cy="62738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304800"/>
            <a:ext cx="6374619" cy="6273800"/>
          </a:xfrm>
          <a:prstGeom prst="rect">
            <a:avLst/>
          </a:prstGeom>
        </p:spPr>
      </p:pic>
    </p:spTree>
    <p:extLst>
      <p:ext uri="{BB962C8B-B14F-4D97-AF65-F5344CB8AC3E}">
        <p14:creationId xmlns:p14="http://schemas.microsoft.com/office/powerpoint/2010/main" val="2292933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165100"/>
            <a:ext cx="6019236" cy="65786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42900"/>
            <a:ext cx="6248400" cy="6400800"/>
          </a:xfrm>
          <a:prstGeom prst="rect">
            <a:avLst/>
          </a:prstGeom>
        </p:spPr>
      </p:pic>
    </p:spTree>
    <p:extLst>
      <p:ext uri="{BB962C8B-B14F-4D97-AF65-F5344CB8AC3E}">
        <p14:creationId xmlns:p14="http://schemas.microsoft.com/office/powerpoint/2010/main" val="3837645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4000" y="428604"/>
            <a:ext cx="2500330" cy="571504"/>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a:solidFill>
                  <a:schemeClr val="tx1"/>
                </a:solidFill>
                <a:latin typeface="Times New Roman" pitchFamily="18" charset="0"/>
                <a:ea typeface="Times New Roman" pitchFamily="18" charset="0"/>
                <a:cs typeface="Times New Roman" pitchFamily="18" charset="0"/>
              </a:rPr>
              <a:t>12 декабря 1993 г. </a:t>
            </a:r>
            <a:endParaRPr lang="ru-RU" sz="2000" dirty="0"/>
          </a:p>
        </p:txBody>
      </p:sp>
      <p:cxnSp>
        <p:nvCxnSpPr>
          <p:cNvPr id="5" name="Прямая со стрелкой 4"/>
          <p:cNvCxnSpPr>
            <a:stCxn id="4" idx="3"/>
          </p:cNvCxnSpPr>
          <p:nvPr/>
        </p:nvCxnSpPr>
        <p:spPr>
          <a:xfrm>
            <a:off x="4024330" y="714356"/>
            <a:ext cx="785786" cy="1588"/>
          </a:xfrm>
          <a:prstGeom prst="straightConnector1">
            <a:avLst/>
          </a:prstGeom>
          <a:ln w="28575">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4810116" y="214290"/>
            <a:ext cx="2500330" cy="500066"/>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solidFill>
                  <a:schemeClr val="tx1"/>
                </a:solidFill>
                <a:latin typeface="Times New Roman" pitchFamily="18" charset="0"/>
                <a:ea typeface="Times New Roman" pitchFamily="18" charset="0"/>
                <a:cs typeface="Times New Roman" pitchFamily="18" charset="0"/>
              </a:rPr>
              <a:t>выборы в Федеральное Собрание </a:t>
            </a:r>
            <a:endParaRPr lang="ru-RU" sz="1600" dirty="0"/>
          </a:p>
        </p:txBody>
      </p:sp>
      <p:sp>
        <p:nvSpPr>
          <p:cNvPr id="10" name="Прямоугольник 9"/>
          <p:cNvSpPr/>
          <p:nvPr/>
        </p:nvSpPr>
        <p:spPr>
          <a:xfrm>
            <a:off x="4810116" y="714356"/>
            <a:ext cx="2500330" cy="500066"/>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solidFill>
                  <a:schemeClr val="tx1"/>
                </a:solidFill>
                <a:latin typeface="Times New Roman" pitchFamily="18" charset="0"/>
                <a:ea typeface="Times New Roman" pitchFamily="18" charset="0"/>
                <a:cs typeface="Times New Roman" pitchFamily="18" charset="0"/>
              </a:rPr>
              <a:t>референдум по принятию новой Конституции</a:t>
            </a:r>
            <a:endParaRPr lang="ru-RU" sz="1600" dirty="0"/>
          </a:p>
        </p:txBody>
      </p:sp>
      <p:sp>
        <p:nvSpPr>
          <p:cNvPr id="14" name="Прямоугольник 13"/>
          <p:cNvSpPr/>
          <p:nvPr/>
        </p:nvSpPr>
        <p:spPr>
          <a:xfrm>
            <a:off x="1524000" y="1571612"/>
            <a:ext cx="2500330" cy="571504"/>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a:solidFill>
                  <a:schemeClr val="tx1"/>
                </a:solidFill>
                <a:latin typeface="Times New Roman" pitchFamily="18" charset="0"/>
                <a:ea typeface="Times New Roman" pitchFamily="18" charset="0"/>
                <a:cs typeface="Times New Roman" pitchFamily="18" charset="0"/>
              </a:rPr>
              <a:t>Совет Федерации </a:t>
            </a:r>
            <a:endParaRPr lang="ru-RU" sz="2000" dirty="0"/>
          </a:p>
        </p:txBody>
      </p:sp>
      <p:sp>
        <p:nvSpPr>
          <p:cNvPr id="15" name="Прямоугольник 14"/>
          <p:cNvSpPr/>
          <p:nvPr/>
        </p:nvSpPr>
        <p:spPr>
          <a:xfrm>
            <a:off x="1524000" y="2143116"/>
            <a:ext cx="2500330" cy="928694"/>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a:solidFill>
                  <a:schemeClr val="tx1"/>
                </a:solidFill>
                <a:latin typeface="Times New Roman" pitchFamily="18" charset="0"/>
                <a:ea typeface="Times New Roman" pitchFamily="18" charset="0"/>
                <a:cs typeface="Times New Roman" pitchFamily="18" charset="0"/>
              </a:rPr>
              <a:t>Государственная Дума</a:t>
            </a:r>
            <a:endParaRPr lang="ru-RU" sz="2000" dirty="0"/>
          </a:p>
        </p:txBody>
      </p:sp>
      <p:cxnSp>
        <p:nvCxnSpPr>
          <p:cNvPr id="16" name="Прямая со стрелкой 15"/>
          <p:cNvCxnSpPr>
            <a:stCxn id="14" idx="3"/>
            <a:endCxn id="19" idx="1"/>
          </p:cNvCxnSpPr>
          <p:nvPr/>
        </p:nvCxnSpPr>
        <p:spPr>
          <a:xfrm>
            <a:off x="4024330" y="1857364"/>
            <a:ext cx="500034" cy="1588"/>
          </a:xfrm>
          <a:prstGeom prst="straightConnector1">
            <a:avLst/>
          </a:prstGeom>
          <a:ln w="28575">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4524364" y="1571612"/>
            <a:ext cx="2786082" cy="571504"/>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latin typeface="Times New Roman" pitchFamily="18" charset="0"/>
                <a:ea typeface="Times New Roman" pitchFamily="18" charset="0"/>
                <a:cs typeface="Times New Roman" pitchFamily="18" charset="0"/>
              </a:rPr>
              <a:t>сформирован из работников органов власти и госуправления.</a:t>
            </a:r>
            <a:endParaRPr lang="ru-RU" sz="1400" dirty="0"/>
          </a:p>
        </p:txBody>
      </p:sp>
      <p:cxnSp>
        <p:nvCxnSpPr>
          <p:cNvPr id="23" name="Прямая со стрелкой 22"/>
          <p:cNvCxnSpPr>
            <a:stCxn id="15" idx="3"/>
            <a:endCxn id="26" idx="1"/>
          </p:cNvCxnSpPr>
          <p:nvPr/>
        </p:nvCxnSpPr>
        <p:spPr>
          <a:xfrm>
            <a:off x="4024330" y="2607463"/>
            <a:ext cx="500034" cy="1588"/>
          </a:xfrm>
          <a:prstGeom prst="straightConnector1">
            <a:avLst/>
          </a:prstGeom>
          <a:ln w="28575">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Прямоугольник 25"/>
          <p:cNvSpPr/>
          <p:nvPr/>
        </p:nvSpPr>
        <p:spPr>
          <a:xfrm>
            <a:off x="4524364" y="2214554"/>
            <a:ext cx="5857916" cy="785818"/>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200" dirty="0">
                <a:solidFill>
                  <a:schemeClr val="tx1"/>
                </a:solidFill>
                <a:latin typeface="Times New Roman" pitchFamily="18" charset="0"/>
                <a:ea typeface="Times New Roman" pitchFamily="18" charset="0"/>
                <a:cs typeface="Times New Roman" pitchFamily="18" charset="0"/>
              </a:rPr>
              <a:t>свыше 25% - ЛДПР</a:t>
            </a:r>
          </a:p>
          <a:p>
            <a:pPr algn="ctr"/>
            <a:r>
              <a:rPr lang="ru-RU" sz="1200" dirty="0">
                <a:solidFill>
                  <a:schemeClr val="tx1"/>
                </a:solidFill>
                <a:latin typeface="Calibri"/>
                <a:ea typeface="Times New Roman" pitchFamily="18" charset="0"/>
                <a:cs typeface="Times New Roman" pitchFamily="18" charset="0"/>
              </a:rPr>
              <a:t>«</a:t>
            </a:r>
            <a:r>
              <a:rPr lang="ru-RU" sz="1200" dirty="0">
                <a:solidFill>
                  <a:schemeClr val="tx1"/>
                </a:solidFill>
                <a:latin typeface="Times New Roman" pitchFamily="18" charset="0"/>
                <a:ea typeface="Times New Roman" pitchFamily="18" charset="0"/>
                <a:cs typeface="Times New Roman" pitchFamily="18" charset="0"/>
              </a:rPr>
              <a:t>Выбор России</a:t>
            </a:r>
            <a:r>
              <a:rPr lang="ru-RU" sz="1200" dirty="0">
                <a:solidFill>
                  <a:schemeClr val="tx1"/>
                </a:solidFill>
                <a:latin typeface="Calibri"/>
                <a:ea typeface="Times New Roman" pitchFamily="18" charset="0"/>
                <a:cs typeface="Times New Roman" pitchFamily="18" charset="0"/>
              </a:rPr>
              <a:t>»</a:t>
            </a:r>
            <a:r>
              <a:rPr lang="ru-RU" sz="1200" dirty="0">
                <a:solidFill>
                  <a:schemeClr val="tx1"/>
                </a:solidFill>
                <a:latin typeface="Times New Roman" pitchFamily="18" charset="0"/>
                <a:ea typeface="Times New Roman" pitchFamily="18" charset="0"/>
                <a:cs typeface="Times New Roman" pitchFamily="18" charset="0"/>
              </a:rPr>
              <a:t>, возглавляемая Е. Т. Гайдаром, </a:t>
            </a:r>
            <a:r>
              <a:rPr lang="ru-RU" sz="1200" dirty="0">
                <a:solidFill>
                  <a:schemeClr val="tx1"/>
                </a:solidFill>
                <a:latin typeface="Calibri"/>
                <a:ea typeface="Times New Roman" pitchFamily="18" charset="0"/>
                <a:cs typeface="Times New Roman" pitchFamily="18" charset="0"/>
              </a:rPr>
              <a:t>—</a:t>
            </a:r>
            <a:r>
              <a:rPr lang="ru-RU" sz="1200" dirty="0">
                <a:solidFill>
                  <a:schemeClr val="tx1"/>
                </a:solidFill>
                <a:latin typeface="Times New Roman" pitchFamily="18" charset="0"/>
                <a:ea typeface="Times New Roman" pitchFamily="18" charset="0"/>
                <a:cs typeface="Times New Roman" pitchFamily="18" charset="0"/>
              </a:rPr>
              <a:t> 17%. </a:t>
            </a:r>
          </a:p>
          <a:p>
            <a:pPr algn="ctr"/>
            <a:r>
              <a:rPr lang="ru-RU" sz="1200" dirty="0">
                <a:solidFill>
                  <a:schemeClr val="tx1"/>
                </a:solidFill>
                <a:latin typeface="Times New Roman" pitchFamily="18" charset="0"/>
                <a:ea typeface="Times New Roman" pitchFamily="18" charset="0"/>
                <a:cs typeface="Times New Roman" pitchFamily="18" charset="0"/>
              </a:rPr>
              <a:t>Значительных успехов добились коммунисты, аграрии и движение </a:t>
            </a:r>
            <a:r>
              <a:rPr lang="ru-RU" sz="1200" dirty="0">
                <a:solidFill>
                  <a:schemeClr val="tx1"/>
                </a:solidFill>
                <a:latin typeface="Calibri"/>
                <a:ea typeface="Times New Roman" pitchFamily="18" charset="0"/>
                <a:cs typeface="Times New Roman" pitchFamily="18" charset="0"/>
              </a:rPr>
              <a:t>«</a:t>
            </a:r>
            <a:r>
              <a:rPr lang="ru-RU" sz="1200" dirty="0">
                <a:solidFill>
                  <a:schemeClr val="tx1"/>
                </a:solidFill>
                <a:latin typeface="Times New Roman" pitchFamily="18" charset="0"/>
                <a:ea typeface="Times New Roman" pitchFamily="18" charset="0"/>
                <a:cs typeface="Times New Roman" pitchFamily="18" charset="0"/>
              </a:rPr>
              <a:t>Женщины России</a:t>
            </a:r>
            <a:r>
              <a:rPr lang="ru-RU" sz="1200" dirty="0">
                <a:solidFill>
                  <a:schemeClr val="tx1"/>
                </a:solidFill>
                <a:latin typeface="Calibri"/>
                <a:ea typeface="Times New Roman" pitchFamily="18" charset="0"/>
                <a:cs typeface="Times New Roman" pitchFamily="18" charset="0"/>
              </a:rPr>
              <a:t>»</a:t>
            </a:r>
            <a:r>
              <a:rPr lang="ru-RU" sz="1200" dirty="0">
                <a:solidFill>
                  <a:schemeClr val="tx1"/>
                </a:solidFill>
                <a:latin typeface="Times New Roman" pitchFamily="18" charset="0"/>
                <a:ea typeface="Times New Roman" pitchFamily="18" charset="0"/>
                <a:cs typeface="Times New Roman" pitchFamily="18" charset="0"/>
              </a:rPr>
              <a:t>.</a:t>
            </a:r>
            <a:endParaRPr lang="ru-RU" sz="1200" dirty="0"/>
          </a:p>
        </p:txBody>
      </p:sp>
      <p:pic>
        <p:nvPicPr>
          <p:cNvPr id="28674" name="Picture 2"/>
          <p:cNvPicPr>
            <a:picLocks noChangeAspect="1" noChangeArrowheads="1"/>
          </p:cNvPicPr>
          <p:nvPr/>
        </p:nvPicPr>
        <p:blipFill>
          <a:blip r:embed="rId2" cstate="email"/>
          <a:srcRect/>
          <a:stretch>
            <a:fillRect/>
          </a:stretch>
        </p:blipFill>
        <p:spPr bwMode="auto">
          <a:xfrm>
            <a:off x="7667636" y="214290"/>
            <a:ext cx="2385514" cy="1891062"/>
          </a:xfrm>
          <a:prstGeom prst="rect">
            <a:avLst/>
          </a:prstGeom>
          <a:noFill/>
          <a:ln w="9525">
            <a:noFill/>
            <a:miter lim="800000"/>
            <a:headEnd/>
            <a:tailEnd/>
          </a:ln>
        </p:spPr>
      </p:pic>
      <p:pic>
        <p:nvPicPr>
          <p:cNvPr id="28675" name="Picture 3"/>
          <p:cNvPicPr>
            <a:picLocks noChangeAspect="1" noChangeArrowheads="1"/>
          </p:cNvPicPr>
          <p:nvPr/>
        </p:nvPicPr>
        <p:blipFill>
          <a:blip r:embed="rId3" cstate="email"/>
          <a:srcRect/>
          <a:stretch>
            <a:fillRect/>
          </a:stretch>
        </p:blipFill>
        <p:spPr bwMode="auto">
          <a:xfrm>
            <a:off x="1881158" y="3286124"/>
            <a:ext cx="3571900" cy="3357586"/>
          </a:xfrm>
          <a:prstGeom prst="rect">
            <a:avLst/>
          </a:prstGeom>
          <a:noFill/>
          <a:ln w="9525">
            <a:noFill/>
            <a:miter lim="800000"/>
            <a:headEnd/>
            <a:tailEnd/>
          </a:ln>
        </p:spPr>
      </p:pic>
      <p:sp>
        <p:nvSpPr>
          <p:cNvPr id="36" name="Прямоугольник 35"/>
          <p:cNvSpPr/>
          <p:nvPr/>
        </p:nvSpPr>
        <p:spPr>
          <a:xfrm>
            <a:off x="1881158" y="6572272"/>
            <a:ext cx="3571900" cy="285728"/>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t>Рыбкин И.П. 1-й Председатель ГД</a:t>
            </a:r>
          </a:p>
        </p:txBody>
      </p:sp>
      <p:pic>
        <p:nvPicPr>
          <p:cNvPr id="28677" name="Picture 5"/>
          <p:cNvPicPr>
            <a:picLocks noChangeAspect="1" noChangeArrowheads="1"/>
          </p:cNvPicPr>
          <p:nvPr/>
        </p:nvPicPr>
        <p:blipFill>
          <a:blip r:embed="rId4" cstate="email"/>
          <a:srcRect/>
          <a:stretch>
            <a:fillRect/>
          </a:stretch>
        </p:blipFill>
        <p:spPr bwMode="auto">
          <a:xfrm>
            <a:off x="6453190" y="3286124"/>
            <a:ext cx="2928958" cy="3295078"/>
          </a:xfrm>
          <a:prstGeom prst="rect">
            <a:avLst/>
          </a:prstGeom>
          <a:noFill/>
          <a:ln w="9525">
            <a:noFill/>
            <a:miter lim="800000"/>
            <a:headEnd/>
            <a:tailEnd/>
          </a:ln>
        </p:spPr>
      </p:pic>
      <p:sp>
        <p:nvSpPr>
          <p:cNvPr id="39" name="Прямоугольник 38"/>
          <p:cNvSpPr/>
          <p:nvPr/>
        </p:nvSpPr>
        <p:spPr>
          <a:xfrm>
            <a:off x="6453190" y="6572272"/>
            <a:ext cx="2928958" cy="285728"/>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t>Шумейко В. 1-й председатель СФ</a:t>
            </a:r>
          </a:p>
        </p:txBody>
      </p:sp>
    </p:spTree>
    <p:extLst>
      <p:ext uri="{BB962C8B-B14F-4D97-AF65-F5344CB8AC3E}">
        <p14:creationId xmlns:p14="http://schemas.microsoft.com/office/powerpoint/2010/main" val="2158938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28674"/>
                                        </p:tgtEl>
                                        <p:attrNameLst>
                                          <p:attrName>style.visibility</p:attrName>
                                        </p:attrNameLst>
                                      </p:cBhvr>
                                      <p:to>
                                        <p:strVal val="visible"/>
                                      </p:to>
                                    </p:set>
                                    <p:anim calcmode="lin" valueType="num">
                                      <p:cBhvr>
                                        <p:cTn id="55" dur="500" fill="hold"/>
                                        <p:tgtEl>
                                          <p:spTgt spid="28674"/>
                                        </p:tgtEl>
                                        <p:attrNameLst>
                                          <p:attrName>ppt_w</p:attrName>
                                        </p:attrNameLst>
                                      </p:cBhvr>
                                      <p:tavLst>
                                        <p:tav tm="0">
                                          <p:val>
                                            <p:fltVal val="0"/>
                                          </p:val>
                                        </p:tav>
                                        <p:tav tm="100000">
                                          <p:val>
                                            <p:strVal val="#ppt_w"/>
                                          </p:val>
                                        </p:tav>
                                      </p:tavLst>
                                    </p:anim>
                                    <p:anim calcmode="lin" valueType="num">
                                      <p:cBhvr>
                                        <p:cTn id="56" dur="500" fill="hold"/>
                                        <p:tgtEl>
                                          <p:spTgt spid="28674"/>
                                        </p:tgtEl>
                                        <p:attrNameLst>
                                          <p:attrName>ppt_h</p:attrName>
                                        </p:attrNameLst>
                                      </p:cBhvr>
                                      <p:tavLst>
                                        <p:tav tm="0">
                                          <p:val>
                                            <p:fltVal val="0"/>
                                          </p:val>
                                        </p:tav>
                                        <p:tav tm="100000">
                                          <p:val>
                                            <p:strVal val="#ppt_h"/>
                                          </p:val>
                                        </p:tav>
                                      </p:tavLst>
                                    </p:anim>
                                    <p:animEffect transition="in" filter="fade">
                                      <p:cBhvr>
                                        <p:cTn id="57" dur="500"/>
                                        <p:tgtEl>
                                          <p:spTgt spid="2867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675"/>
                                        </p:tgtEl>
                                        <p:attrNameLst>
                                          <p:attrName>style.visibility</p:attrName>
                                        </p:attrNameLst>
                                      </p:cBhvr>
                                      <p:to>
                                        <p:strVal val="visible"/>
                                      </p:to>
                                    </p:set>
                                    <p:animEffect transition="in" filter="fade">
                                      <p:cBhvr>
                                        <p:cTn id="62" dur="1000"/>
                                        <p:tgtEl>
                                          <p:spTgt spid="2867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677"/>
                                        </p:tgtEl>
                                        <p:attrNameLst>
                                          <p:attrName>style.visibility</p:attrName>
                                        </p:attrNameLst>
                                      </p:cBhvr>
                                      <p:to>
                                        <p:strVal val="visible"/>
                                      </p:to>
                                    </p:set>
                                    <p:animEffect transition="in" filter="fade">
                                      <p:cBhvr>
                                        <p:cTn id="72" dur="1000"/>
                                        <p:tgtEl>
                                          <p:spTgt spid="2867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4" grpId="0" animBg="1"/>
      <p:bldP spid="15" grpId="0" animBg="1"/>
      <p:bldP spid="19" grpId="0" animBg="1"/>
      <p:bldP spid="26" grpId="0" animBg="1"/>
      <p:bldP spid="36"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500" y="365124"/>
            <a:ext cx="11341100" cy="6378575"/>
          </a:xfrm>
        </p:spPr>
      </p:pic>
    </p:spTree>
    <p:extLst>
      <p:ext uri="{BB962C8B-B14F-4D97-AF65-F5344CB8AC3E}">
        <p14:creationId xmlns:p14="http://schemas.microsoft.com/office/powerpoint/2010/main" val="13668462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0"/>
            <a:ext cx="11747500" cy="6858000"/>
          </a:xfrm>
          <a:prstGeom prst="rect">
            <a:avLst/>
          </a:prstGeom>
        </p:spPr>
      </p:pic>
    </p:spTree>
    <p:extLst>
      <p:ext uri="{BB962C8B-B14F-4D97-AF65-F5344CB8AC3E}">
        <p14:creationId xmlns:p14="http://schemas.microsoft.com/office/powerpoint/2010/main" val="1180018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9700"/>
            <a:ext cx="11506200" cy="6578600"/>
          </a:xfrm>
          <a:prstGeom prst="rect">
            <a:avLst/>
          </a:prstGeom>
        </p:spPr>
      </p:pic>
    </p:spTree>
    <p:extLst>
      <p:ext uri="{BB962C8B-B14F-4D97-AF65-F5344CB8AC3E}">
        <p14:creationId xmlns:p14="http://schemas.microsoft.com/office/powerpoint/2010/main" val="4267353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0"/>
            <a:ext cx="11823700" cy="6680200"/>
          </a:xfrm>
          <a:prstGeom prst="rect">
            <a:avLst/>
          </a:prstGeom>
        </p:spPr>
      </p:pic>
    </p:spTree>
    <p:extLst>
      <p:ext uri="{BB962C8B-B14F-4D97-AF65-F5344CB8AC3E}">
        <p14:creationId xmlns:p14="http://schemas.microsoft.com/office/powerpoint/2010/main" val="562984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12065000" cy="6858000"/>
          </a:xfrm>
          <a:prstGeom prst="rect">
            <a:avLst/>
          </a:prstGeom>
        </p:spPr>
      </p:pic>
    </p:spTree>
    <p:extLst>
      <p:ext uri="{BB962C8B-B14F-4D97-AF65-F5344CB8AC3E}">
        <p14:creationId xmlns:p14="http://schemas.microsoft.com/office/powerpoint/2010/main" val="168130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524000" y="5673227"/>
            <a:ext cx="9144000" cy="1200329"/>
          </a:xfrm>
          <a:prstGeom prst="rect">
            <a:avLst/>
          </a:prstGeom>
          <a:solidFill>
            <a:srgbClr val="FFFF00"/>
          </a:solidFill>
          <a:ln>
            <a:solidFill>
              <a:srgbClr val="FF0000"/>
            </a:solid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ru-RU" sz="2400" dirty="0">
                <a:solidFill>
                  <a:schemeClr val="tx1"/>
                </a:solidFill>
                <a:latin typeface="Times New Roman" pitchFamily="18" charset="0"/>
                <a:ea typeface="Times New Roman" pitchFamily="18" charset="0"/>
                <a:cs typeface="Times New Roman" pitchFamily="18" charset="0"/>
              </a:rPr>
              <a:t>Много детей осталось сиротами, десятки тысяч людей оказались без крова. Чеченская война серьезно обострила политическую ситуацию в стране.</a:t>
            </a:r>
            <a:endParaRPr lang="ru-RU" sz="2400" dirty="0">
              <a:solidFill>
                <a:schemeClr val="tx1"/>
              </a:solidFill>
              <a:latin typeface="Arial" pitchFamily="34" charset="0"/>
            </a:endParaRPr>
          </a:p>
        </p:txBody>
      </p:sp>
      <p:sp>
        <p:nvSpPr>
          <p:cNvPr id="4" name="Прямоугольник 3"/>
          <p:cNvSpPr/>
          <p:nvPr/>
        </p:nvSpPr>
        <p:spPr>
          <a:xfrm>
            <a:off x="2952729" y="1"/>
            <a:ext cx="2523383" cy="461665"/>
          </a:xfrm>
          <a:prstGeom prst="rect">
            <a:avLst/>
          </a:prstGeom>
        </p:spPr>
        <p:txBody>
          <a:bodyPr wrap="none">
            <a:spAutoFit/>
          </a:bodyPr>
          <a:lstStyle/>
          <a:p>
            <a:r>
              <a:rPr lang="ru-RU" sz="2400" dirty="0">
                <a:solidFill>
                  <a:srgbClr val="FF0000"/>
                </a:solidFill>
                <a:latin typeface="Times New Roman" pitchFamily="18" charset="0"/>
                <a:ea typeface="Times New Roman" pitchFamily="18" charset="0"/>
                <a:cs typeface="Times New Roman" pitchFamily="18" charset="0"/>
              </a:rPr>
              <a:t>Чеченская война. </a:t>
            </a:r>
          </a:p>
        </p:txBody>
      </p:sp>
      <p:sp>
        <p:nvSpPr>
          <p:cNvPr id="5" name="Прямоугольник 4"/>
          <p:cNvSpPr/>
          <p:nvPr/>
        </p:nvSpPr>
        <p:spPr>
          <a:xfrm>
            <a:off x="1809720" y="642918"/>
            <a:ext cx="5572164" cy="500066"/>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Основные причины:</a:t>
            </a: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Прямоугольник 5"/>
          <p:cNvSpPr/>
          <p:nvPr/>
        </p:nvSpPr>
        <p:spPr>
          <a:xfrm>
            <a:off x="1809720" y="1357298"/>
            <a:ext cx="5572164" cy="928694"/>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ru-RU" sz="1400" dirty="0">
                <a:solidFill>
                  <a:schemeClr val="tx1"/>
                </a:solidFill>
                <a:latin typeface="Times New Roman" pitchFamily="18" charset="0"/>
                <a:ea typeface="Times New Roman" pitchFamily="18" charset="0"/>
                <a:cs typeface="Times New Roman" pitchFamily="18" charset="0"/>
              </a:rPr>
              <a:t>непоследовательная политика федеральной власти в отношении автономных республик, а позже и краев и областей, приведшая к сепаратистским тенденциям;</a:t>
            </a:r>
            <a:endParaRPr lang="ru-RU" sz="1200" dirty="0"/>
          </a:p>
        </p:txBody>
      </p:sp>
      <p:sp>
        <p:nvSpPr>
          <p:cNvPr id="7" name="Прямоугольник 6"/>
          <p:cNvSpPr/>
          <p:nvPr/>
        </p:nvSpPr>
        <p:spPr>
          <a:xfrm>
            <a:off x="1809720" y="2357430"/>
            <a:ext cx="5572164" cy="928694"/>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latin typeface="Times New Roman" pitchFamily="18" charset="0"/>
                <a:ea typeface="Times New Roman" pitchFamily="18" charset="0"/>
                <a:cs typeface="Times New Roman" pitchFamily="18" charset="0"/>
              </a:rPr>
              <a:t>противостояние крупных криминально-мафиозных структур, как чеченских, так и московских, и жесткая конкурентная борьба в сфере подпольного нефтебизнеса и торговли оружием;</a:t>
            </a:r>
            <a:endParaRPr lang="ru-RU" sz="1400" dirty="0"/>
          </a:p>
        </p:txBody>
      </p:sp>
      <p:sp>
        <p:nvSpPr>
          <p:cNvPr id="8" name="Прямоугольник 7"/>
          <p:cNvSpPr/>
          <p:nvPr/>
        </p:nvSpPr>
        <p:spPr>
          <a:xfrm>
            <a:off x="1809720" y="4714884"/>
            <a:ext cx="5572164" cy="571504"/>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latin typeface="Times New Roman" pitchFamily="18" charset="0"/>
                <a:ea typeface="Times New Roman" pitchFamily="18" charset="0"/>
                <a:cs typeface="Times New Roman" pitchFamily="18" charset="0"/>
              </a:rPr>
              <a:t>умелая поддержка и разжигание чеченского конфликта определенными силами извне, </a:t>
            </a:r>
            <a:endParaRPr lang="ru-RU" sz="1400" dirty="0"/>
          </a:p>
        </p:txBody>
      </p:sp>
      <p:sp>
        <p:nvSpPr>
          <p:cNvPr id="9" name="Прямоугольник 8"/>
          <p:cNvSpPr/>
          <p:nvPr/>
        </p:nvSpPr>
        <p:spPr>
          <a:xfrm>
            <a:off x="1809720" y="3357562"/>
            <a:ext cx="5572164" cy="642942"/>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ru-RU" sz="1400" dirty="0">
                <a:solidFill>
                  <a:schemeClr val="tx1"/>
                </a:solidFill>
                <a:latin typeface="Times New Roman" pitchFamily="18" charset="0"/>
                <a:ea typeface="Times New Roman" pitchFamily="18" charset="0"/>
                <a:cs typeface="Times New Roman" pitchFamily="18" charset="0"/>
              </a:rPr>
              <a:t>заинтересованными в разрушении единства России, отторжении от нее Кавказа и последующем расчленении;</a:t>
            </a:r>
            <a:endParaRPr lang="ru-RU" sz="1400" dirty="0"/>
          </a:p>
        </p:txBody>
      </p:sp>
      <p:sp>
        <p:nvSpPr>
          <p:cNvPr id="10" name="Прямоугольник 9"/>
          <p:cNvSpPr/>
          <p:nvPr/>
        </p:nvSpPr>
        <p:spPr>
          <a:xfrm>
            <a:off x="1809720" y="4071942"/>
            <a:ext cx="5572164" cy="571504"/>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ru-RU" sz="1400" dirty="0">
                <a:solidFill>
                  <a:schemeClr val="tx1"/>
                </a:solidFill>
                <a:latin typeface="Times New Roman" pitchFamily="18" charset="0"/>
                <a:ea typeface="Times New Roman" pitchFamily="18" charset="0"/>
                <a:cs typeface="Times New Roman" pitchFamily="18" charset="0"/>
              </a:rPr>
              <a:t>ввод федеральных войск, бездарное руководство военными операциями.</a:t>
            </a:r>
          </a:p>
        </p:txBody>
      </p:sp>
      <p:cxnSp>
        <p:nvCxnSpPr>
          <p:cNvPr id="12" name="Прямая соединительная линия 11"/>
          <p:cNvCxnSpPr/>
          <p:nvPr/>
        </p:nvCxnSpPr>
        <p:spPr>
          <a:xfrm rot="5400000">
            <a:off x="-511983" y="3286124"/>
            <a:ext cx="407196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7524760" y="0"/>
            <a:ext cx="2928958" cy="500066"/>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Последствия:</a:t>
            </a:r>
          </a:p>
        </p:txBody>
      </p:sp>
      <p:sp>
        <p:nvSpPr>
          <p:cNvPr id="15" name="Прямоугольник 14"/>
          <p:cNvSpPr/>
          <p:nvPr/>
        </p:nvSpPr>
        <p:spPr>
          <a:xfrm>
            <a:off x="7524760" y="714356"/>
            <a:ext cx="2928958" cy="1143008"/>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ru-RU" dirty="0">
                <a:solidFill>
                  <a:schemeClr val="tx1"/>
                </a:solidFill>
                <a:latin typeface="Times New Roman" pitchFamily="18" charset="0"/>
                <a:ea typeface="Times New Roman" pitchFamily="18" charset="0"/>
                <a:cs typeface="Times New Roman" pitchFamily="18" charset="0"/>
              </a:rPr>
              <a:t>К исходу 1996 г. в Чечне погибло, по предварительным подсчетам</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endParaRPr>
          </a:p>
        </p:txBody>
      </p:sp>
      <p:sp>
        <p:nvSpPr>
          <p:cNvPr id="16" name="Прямоугольник 15"/>
          <p:cNvSpPr/>
          <p:nvPr/>
        </p:nvSpPr>
        <p:spPr>
          <a:xfrm>
            <a:off x="7524760" y="2000240"/>
            <a:ext cx="2928958" cy="1571636"/>
          </a:xfrm>
          <a:prstGeom prst="rect">
            <a:avLst/>
          </a:prstGeom>
          <a:solidFill>
            <a:schemeClr val="tx1"/>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ru-RU" dirty="0">
                <a:solidFill>
                  <a:schemeClr val="bg1"/>
                </a:solidFill>
                <a:latin typeface="Times New Roman" pitchFamily="18" charset="0"/>
                <a:ea typeface="Times New Roman" pitchFamily="18" charset="0"/>
                <a:cs typeface="Times New Roman" pitchFamily="18" charset="0"/>
              </a:rPr>
              <a:t>около </a:t>
            </a:r>
            <a:r>
              <a:rPr lang="ru-RU" sz="2800" dirty="0">
                <a:solidFill>
                  <a:schemeClr val="bg1"/>
                </a:solidFill>
                <a:latin typeface="Times New Roman" pitchFamily="18" charset="0"/>
                <a:ea typeface="Times New Roman" pitchFamily="18" charset="0"/>
                <a:cs typeface="Times New Roman" pitchFamily="18" charset="0"/>
              </a:rPr>
              <a:t>80 тысяч </a:t>
            </a:r>
            <a:r>
              <a:rPr lang="ru-RU" dirty="0">
                <a:solidFill>
                  <a:schemeClr val="bg1"/>
                </a:solidFill>
                <a:latin typeface="Times New Roman" pitchFamily="18" charset="0"/>
                <a:ea typeface="Times New Roman" pitchFamily="18" charset="0"/>
                <a:cs typeface="Times New Roman" pitchFamily="18" charset="0"/>
              </a:rPr>
              <a:t>военнослужащих, вооруженных сепаратистов и мирных жителей</a:t>
            </a:r>
            <a:endParaRPr lang="ru-RU" b="1" dirty="0">
              <a:ln w="1905"/>
              <a:solidFill>
                <a:schemeClr val="bg1"/>
              </a:soli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endParaRPr>
          </a:p>
        </p:txBody>
      </p:sp>
      <p:sp>
        <p:nvSpPr>
          <p:cNvPr id="17" name="Прямоугольник 16"/>
          <p:cNvSpPr/>
          <p:nvPr/>
        </p:nvSpPr>
        <p:spPr>
          <a:xfrm>
            <a:off x="7524760" y="3714752"/>
            <a:ext cx="2928958" cy="1571636"/>
          </a:xfrm>
          <a:prstGeom prst="rect">
            <a:avLst/>
          </a:prstGeom>
          <a:solidFill>
            <a:schemeClr val="tx1"/>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ru-RU" dirty="0">
                <a:solidFill>
                  <a:schemeClr val="bg1"/>
                </a:solidFill>
                <a:latin typeface="Times New Roman" pitchFamily="18" charset="0"/>
                <a:ea typeface="Times New Roman" pitchFamily="18" charset="0"/>
                <a:cs typeface="Times New Roman" pitchFamily="18" charset="0"/>
              </a:rPr>
              <a:t>свыше </a:t>
            </a:r>
            <a:r>
              <a:rPr lang="ru-RU" sz="2800" dirty="0">
                <a:solidFill>
                  <a:schemeClr val="bg1"/>
                </a:solidFill>
                <a:latin typeface="Times New Roman" pitchFamily="18" charset="0"/>
                <a:ea typeface="Times New Roman" pitchFamily="18" charset="0"/>
                <a:cs typeface="Times New Roman" pitchFamily="18" charset="0"/>
              </a:rPr>
              <a:t>240 тысяч </a:t>
            </a:r>
            <a:r>
              <a:rPr lang="ru-RU" dirty="0">
                <a:solidFill>
                  <a:schemeClr val="bg1"/>
                </a:solidFill>
                <a:latin typeface="Times New Roman" pitchFamily="18" charset="0"/>
                <a:ea typeface="Times New Roman" pitchFamily="18" charset="0"/>
                <a:cs typeface="Times New Roman" pitchFamily="18" charset="0"/>
              </a:rPr>
              <a:t>человек получили ранения и контузии</a:t>
            </a:r>
            <a:endParaRPr lang="ru-RU" b="1" dirty="0">
              <a:ln w="1905"/>
              <a:solidFill>
                <a:schemeClr val="bg1"/>
              </a:soli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3764722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29698"/>
                                        </p:tgtEl>
                                        <p:attrNameLst>
                                          <p:attrName>style.visibility</p:attrName>
                                        </p:attrNameLst>
                                      </p:cBhvr>
                                      <p:to>
                                        <p:strVal val="visible"/>
                                      </p:to>
                                    </p:set>
                                    <p:anim calcmode="lin" valueType="num">
                                      <p:cBhvr>
                                        <p:cTn id="58" dur="500" fill="hold"/>
                                        <p:tgtEl>
                                          <p:spTgt spid="29698"/>
                                        </p:tgtEl>
                                        <p:attrNameLst>
                                          <p:attrName>ppt_w</p:attrName>
                                        </p:attrNameLst>
                                      </p:cBhvr>
                                      <p:tavLst>
                                        <p:tav tm="0">
                                          <p:val>
                                            <p:fltVal val="0"/>
                                          </p:val>
                                        </p:tav>
                                        <p:tav tm="100000">
                                          <p:val>
                                            <p:strVal val="#ppt_w"/>
                                          </p:val>
                                        </p:tav>
                                      </p:tavLst>
                                    </p:anim>
                                    <p:anim calcmode="lin" valueType="num">
                                      <p:cBhvr>
                                        <p:cTn id="59" dur="500" fill="hold"/>
                                        <p:tgtEl>
                                          <p:spTgt spid="29698"/>
                                        </p:tgtEl>
                                        <p:attrNameLst>
                                          <p:attrName>ppt_h</p:attrName>
                                        </p:attrNameLst>
                                      </p:cBhvr>
                                      <p:tavLst>
                                        <p:tav tm="0">
                                          <p:val>
                                            <p:fltVal val="0"/>
                                          </p:val>
                                        </p:tav>
                                        <p:tav tm="100000">
                                          <p:val>
                                            <p:strVal val="#ppt_h"/>
                                          </p:val>
                                        </p:tav>
                                      </p:tavLst>
                                    </p:anim>
                                    <p:animEffect transition="in" filter="fade">
                                      <p:cBhvr>
                                        <p:cTn id="60"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5" grpId="0" animBg="1"/>
      <p:bldP spid="6" grpId="0" animBg="1"/>
      <p:bldP spid="7" grpId="0" animBg="1"/>
      <p:bldP spid="8" grpId="0" animBg="1"/>
      <p:bldP spid="9" grpId="0" animBg="1"/>
      <p:bldP spid="10" grpId="0" animBg="1"/>
      <p:bldP spid="14" grpId="0" animBg="1"/>
      <p:bldP spid="15"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381000"/>
            <a:ext cx="6985000" cy="6351016"/>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300" y="0"/>
            <a:ext cx="5092700" cy="6566916"/>
          </a:xfrm>
          <a:prstGeom prst="rect">
            <a:avLst/>
          </a:prstGeom>
        </p:spPr>
      </p:pic>
    </p:spTree>
    <p:extLst>
      <p:ext uri="{BB962C8B-B14F-4D97-AF65-F5344CB8AC3E}">
        <p14:creationId xmlns:p14="http://schemas.microsoft.com/office/powerpoint/2010/main" val="326707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0" y="428604"/>
            <a:ext cx="2143108" cy="571504"/>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4000" dirty="0">
                <a:solidFill>
                  <a:schemeClr val="tx1"/>
                </a:solidFill>
                <a:latin typeface="Times New Roman" pitchFamily="18" charset="0"/>
                <a:ea typeface="Times New Roman" pitchFamily="18" charset="0"/>
                <a:cs typeface="Times New Roman" pitchFamily="18" charset="0"/>
              </a:rPr>
              <a:t>1995 г. </a:t>
            </a:r>
            <a:endParaRPr lang="ru-RU" sz="4000" dirty="0"/>
          </a:p>
        </p:txBody>
      </p:sp>
      <p:cxnSp>
        <p:nvCxnSpPr>
          <p:cNvPr id="6" name="Прямая со стрелкой 5"/>
          <p:cNvCxnSpPr>
            <a:stCxn id="3" idx="3"/>
            <a:endCxn id="9" idx="1"/>
          </p:cNvCxnSpPr>
          <p:nvPr/>
        </p:nvCxnSpPr>
        <p:spPr>
          <a:xfrm>
            <a:off x="3667108" y="714356"/>
            <a:ext cx="428628" cy="1588"/>
          </a:xfrm>
          <a:prstGeom prst="straightConnector1">
            <a:avLst/>
          </a:prstGeom>
          <a:ln w="28575">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4095736" y="428604"/>
            <a:ext cx="2928958" cy="571504"/>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solidFill>
                  <a:schemeClr val="tx1"/>
                </a:solidFill>
                <a:latin typeface="Times New Roman" pitchFamily="18" charset="0"/>
                <a:ea typeface="Times New Roman" pitchFamily="18" charset="0"/>
                <a:cs typeface="Times New Roman" pitchFamily="18" charset="0"/>
              </a:rPr>
              <a:t>обострилась борьба между Президентом и Госдумой</a:t>
            </a:r>
            <a:endParaRPr lang="ru-RU" sz="1600" dirty="0"/>
          </a:p>
        </p:txBody>
      </p:sp>
      <p:cxnSp>
        <p:nvCxnSpPr>
          <p:cNvPr id="15" name="Прямая со стрелкой 14"/>
          <p:cNvCxnSpPr>
            <a:stCxn id="9" idx="3"/>
            <a:endCxn id="19" idx="1"/>
          </p:cNvCxnSpPr>
          <p:nvPr/>
        </p:nvCxnSpPr>
        <p:spPr>
          <a:xfrm>
            <a:off x="7024694" y="714356"/>
            <a:ext cx="1143008" cy="1588"/>
          </a:xfrm>
          <a:prstGeom prst="straightConnector1">
            <a:avLst/>
          </a:prstGeom>
          <a:ln w="28575">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8167702" y="428604"/>
            <a:ext cx="2500298" cy="571504"/>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solidFill>
                  <a:schemeClr val="tx1"/>
                </a:solidFill>
                <a:latin typeface="Times New Roman" pitchFamily="18" charset="0"/>
                <a:ea typeface="Times New Roman" pitchFamily="18" charset="0"/>
                <a:cs typeface="Times New Roman" pitchFamily="18" charset="0"/>
              </a:rPr>
              <a:t>предстоящие выборы в Государственную Думу</a:t>
            </a:r>
            <a:endParaRPr lang="ru-RU" sz="1600" dirty="0"/>
          </a:p>
        </p:txBody>
      </p:sp>
      <p:sp>
        <p:nvSpPr>
          <p:cNvPr id="23" name="Прямоугольник 22"/>
          <p:cNvSpPr/>
          <p:nvPr/>
        </p:nvSpPr>
        <p:spPr>
          <a:xfrm>
            <a:off x="7024694" y="500042"/>
            <a:ext cx="114300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FF0000"/>
                </a:solidFill>
              </a:rPr>
              <a:t>причина</a:t>
            </a:r>
          </a:p>
        </p:txBody>
      </p:sp>
      <p:sp>
        <p:nvSpPr>
          <p:cNvPr id="25" name="Прямоугольник 24"/>
          <p:cNvSpPr/>
          <p:nvPr/>
        </p:nvSpPr>
        <p:spPr>
          <a:xfrm>
            <a:off x="1524000" y="1428736"/>
            <a:ext cx="2500298" cy="571504"/>
          </a:xfrm>
          <a:prstGeom prst="rect">
            <a:avLst/>
          </a:prstGeom>
          <a:solidFill>
            <a:srgbClr val="00B05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dirty="0">
                <a:solidFill>
                  <a:schemeClr val="tx1"/>
                </a:solidFill>
                <a:latin typeface="Times New Roman" pitchFamily="18" charset="0"/>
                <a:ea typeface="Times New Roman" pitchFamily="18" charset="0"/>
                <a:cs typeface="Times New Roman" pitchFamily="18" charset="0"/>
              </a:rPr>
              <a:t>17 декабря1995 г.</a:t>
            </a:r>
            <a:endParaRPr lang="ru-RU" sz="4000" dirty="0"/>
          </a:p>
        </p:txBody>
      </p:sp>
      <p:cxnSp>
        <p:nvCxnSpPr>
          <p:cNvPr id="26" name="Прямая со стрелкой 25"/>
          <p:cNvCxnSpPr>
            <a:stCxn id="25" idx="3"/>
            <a:endCxn id="30" idx="1"/>
          </p:cNvCxnSpPr>
          <p:nvPr/>
        </p:nvCxnSpPr>
        <p:spPr>
          <a:xfrm>
            <a:off x="4024298" y="1714488"/>
            <a:ext cx="714380" cy="1588"/>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4738678" y="1428736"/>
            <a:ext cx="2000264" cy="571504"/>
          </a:xfrm>
          <a:prstGeom prst="rect">
            <a:avLst/>
          </a:prstGeom>
          <a:solidFill>
            <a:srgbClr val="00B050"/>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dirty="0">
                <a:solidFill>
                  <a:schemeClr val="tx1"/>
                </a:solidFill>
                <a:latin typeface="Times New Roman" pitchFamily="18" charset="0"/>
                <a:ea typeface="Times New Roman" pitchFamily="18" charset="0"/>
                <a:cs typeface="Times New Roman" pitchFamily="18" charset="0"/>
              </a:rPr>
              <a:t>Выборы в ГД</a:t>
            </a:r>
          </a:p>
        </p:txBody>
      </p:sp>
      <p:sp>
        <p:nvSpPr>
          <p:cNvPr id="36" name="Прямоугольник 35"/>
          <p:cNvSpPr/>
          <p:nvPr/>
        </p:nvSpPr>
        <p:spPr>
          <a:xfrm>
            <a:off x="1524000" y="2214554"/>
            <a:ext cx="2500298" cy="571504"/>
          </a:xfrm>
          <a:prstGeom prst="rect">
            <a:avLst/>
          </a:prstGeom>
          <a:solidFill>
            <a:schemeClr val="accent6">
              <a:lumMod val="60000"/>
              <a:lumOff val="4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dirty="0">
                <a:solidFill>
                  <a:schemeClr val="tx1"/>
                </a:solidFill>
                <a:latin typeface="Times New Roman" pitchFamily="18" charset="0"/>
                <a:ea typeface="Times New Roman" pitchFamily="18" charset="0"/>
                <a:cs typeface="Times New Roman" pitchFamily="18" charset="0"/>
              </a:rPr>
              <a:t>коммунисты </a:t>
            </a:r>
            <a:endParaRPr lang="ru-RU" sz="2400" dirty="0"/>
          </a:p>
        </p:txBody>
      </p:sp>
      <p:cxnSp>
        <p:nvCxnSpPr>
          <p:cNvPr id="37" name="Прямая со стрелкой 36"/>
          <p:cNvCxnSpPr>
            <a:stCxn id="36" idx="3"/>
            <a:endCxn id="40" idx="1"/>
          </p:cNvCxnSpPr>
          <p:nvPr/>
        </p:nvCxnSpPr>
        <p:spPr>
          <a:xfrm>
            <a:off x="4024298" y="2500306"/>
            <a:ext cx="642942" cy="158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Прямоугольник 39"/>
          <p:cNvSpPr/>
          <p:nvPr/>
        </p:nvSpPr>
        <p:spPr>
          <a:xfrm>
            <a:off x="4667240" y="2214554"/>
            <a:ext cx="2143108" cy="571504"/>
          </a:xfrm>
          <a:prstGeom prst="rect">
            <a:avLst/>
          </a:prstGeom>
          <a:solidFill>
            <a:schemeClr val="accent6">
              <a:lumMod val="75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4000" dirty="0">
                <a:solidFill>
                  <a:schemeClr val="tx1"/>
                </a:solidFill>
                <a:latin typeface="Times New Roman" pitchFamily="18" charset="0"/>
                <a:ea typeface="Times New Roman" pitchFamily="18" charset="0"/>
                <a:cs typeface="Times New Roman" pitchFamily="18" charset="0"/>
              </a:rPr>
              <a:t>22% </a:t>
            </a:r>
            <a:endParaRPr lang="ru-RU" sz="4000" dirty="0"/>
          </a:p>
        </p:txBody>
      </p:sp>
      <p:sp>
        <p:nvSpPr>
          <p:cNvPr id="45" name="Прямоугольник 44"/>
          <p:cNvSpPr/>
          <p:nvPr/>
        </p:nvSpPr>
        <p:spPr>
          <a:xfrm>
            <a:off x="1524000" y="2857496"/>
            <a:ext cx="2500298" cy="571504"/>
          </a:xfrm>
          <a:prstGeom prst="rect">
            <a:avLst/>
          </a:prstGeom>
          <a:solidFill>
            <a:schemeClr val="accent6">
              <a:lumMod val="60000"/>
              <a:lumOff val="4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dirty="0">
                <a:solidFill>
                  <a:schemeClr val="tx1"/>
                </a:solidFill>
                <a:latin typeface="Times New Roman" pitchFamily="18" charset="0"/>
                <a:ea typeface="Times New Roman" pitchFamily="18" charset="0"/>
                <a:cs typeface="Times New Roman" pitchFamily="18" charset="0"/>
              </a:rPr>
              <a:t>ЛДПР</a:t>
            </a:r>
            <a:endParaRPr lang="ru-RU" sz="2400" dirty="0"/>
          </a:p>
        </p:txBody>
      </p:sp>
      <p:cxnSp>
        <p:nvCxnSpPr>
          <p:cNvPr id="46" name="Прямая со стрелкой 45"/>
          <p:cNvCxnSpPr>
            <a:stCxn id="45" idx="3"/>
            <a:endCxn id="49" idx="1"/>
          </p:cNvCxnSpPr>
          <p:nvPr/>
        </p:nvCxnSpPr>
        <p:spPr>
          <a:xfrm>
            <a:off x="4024298" y="3143248"/>
            <a:ext cx="642942" cy="158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Прямоугольник 48"/>
          <p:cNvSpPr/>
          <p:nvPr/>
        </p:nvSpPr>
        <p:spPr>
          <a:xfrm>
            <a:off x="4667240" y="2857496"/>
            <a:ext cx="2143108" cy="571504"/>
          </a:xfrm>
          <a:prstGeom prst="rect">
            <a:avLst/>
          </a:prstGeom>
          <a:solidFill>
            <a:schemeClr val="accent6">
              <a:lumMod val="75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4000" dirty="0">
                <a:solidFill>
                  <a:schemeClr val="tx1"/>
                </a:solidFill>
                <a:latin typeface="Times New Roman" pitchFamily="18" charset="0"/>
                <a:ea typeface="Times New Roman" pitchFamily="18" charset="0"/>
                <a:cs typeface="Times New Roman" pitchFamily="18" charset="0"/>
              </a:rPr>
              <a:t>10,9% </a:t>
            </a:r>
          </a:p>
        </p:txBody>
      </p:sp>
      <p:sp>
        <p:nvSpPr>
          <p:cNvPr id="52" name="Прямоугольник 51"/>
          <p:cNvSpPr/>
          <p:nvPr/>
        </p:nvSpPr>
        <p:spPr>
          <a:xfrm>
            <a:off x="1524000" y="3500438"/>
            <a:ext cx="2500298" cy="571504"/>
          </a:xfrm>
          <a:prstGeom prst="rect">
            <a:avLst/>
          </a:prstGeom>
          <a:solidFill>
            <a:schemeClr val="accent6">
              <a:lumMod val="60000"/>
              <a:lumOff val="4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a:solidFill>
                  <a:schemeClr val="tx1"/>
                </a:solidFill>
                <a:latin typeface="Calibri"/>
                <a:ea typeface="Times New Roman" pitchFamily="18" charset="0"/>
                <a:cs typeface="Times New Roman" pitchFamily="18" charset="0"/>
              </a:rPr>
              <a:t>«</a:t>
            </a:r>
            <a:r>
              <a:rPr lang="ru-RU" sz="2000" dirty="0">
                <a:solidFill>
                  <a:schemeClr val="tx1"/>
                </a:solidFill>
                <a:latin typeface="Times New Roman" pitchFamily="18" charset="0"/>
                <a:ea typeface="Times New Roman" pitchFamily="18" charset="0"/>
                <a:cs typeface="Times New Roman" pitchFamily="18" charset="0"/>
              </a:rPr>
              <a:t>Наш дом Россия</a:t>
            </a:r>
            <a:r>
              <a:rPr lang="ru-RU" sz="2000" dirty="0">
                <a:solidFill>
                  <a:schemeClr val="tx1"/>
                </a:solidFill>
                <a:latin typeface="Calibri"/>
                <a:ea typeface="Times New Roman" pitchFamily="18" charset="0"/>
                <a:cs typeface="Times New Roman" pitchFamily="18" charset="0"/>
              </a:rPr>
              <a:t>»</a:t>
            </a:r>
            <a:r>
              <a:rPr lang="ru-RU" sz="2000" dirty="0">
                <a:solidFill>
                  <a:schemeClr val="tx1"/>
                </a:solidFill>
                <a:latin typeface="Times New Roman" pitchFamily="18" charset="0"/>
                <a:ea typeface="Times New Roman" pitchFamily="18" charset="0"/>
                <a:cs typeface="Times New Roman" pitchFamily="18" charset="0"/>
              </a:rPr>
              <a:t> </a:t>
            </a:r>
            <a:endParaRPr lang="ru-RU" sz="2000" dirty="0"/>
          </a:p>
        </p:txBody>
      </p:sp>
      <p:cxnSp>
        <p:nvCxnSpPr>
          <p:cNvPr id="53" name="Прямая со стрелкой 52"/>
          <p:cNvCxnSpPr>
            <a:stCxn id="52" idx="3"/>
            <a:endCxn id="56" idx="1"/>
          </p:cNvCxnSpPr>
          <p:nvPr/>
        </p:nvCxnSpPr>
        <p:spPr>
          <a:xfrm>
            <a:off x="4024298" y="3786190"/>
            <a:ext cx="642942" cy="158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Прямоугольник 55"/>
          <p:cNvSpPr/>
          <p:nvPr/>
        </p:nvSpPr>
        <p:spPr>
          <a:xfrm>
            <a:off x="4667240" y="3500438"/>
            <a:ext cx="2143108" cy="571504"/>
          </a:xfrm>
          <a:prstGeom prst="rect">
            <a:avLst/>
          </a:prstGeom>
          <a:solidFill>
            <a:schemeClr val="accent6">
              <a:lumMod val="75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4000" dirty="0">
                <a:solidFill>
                  <a:schemeClr val="tx1"/>
                </a:solidFill>
                <a:latin typeface="Times New Roman" pitchFamily="18" charset="0"/>
                <a:ea typeface="Times New Roman" pitchFamily="18" charset="0"/>
                <a:cs typeface="Times New Roman" pitchFamily="18" charset="0"/>
              </a:rPr>
              <a:t>10% </a:t>
            </a:r>
          </a:p>
        </p:txBody>
      </p:sp>
      <p:sp>
        <p:nvSpPr>
          <p:cNvPr id="58" name="Прямоугольник 57"/>
          <p:cNvSpPr/>
          <p:nvPr/>
        </p:nvSpPr>
        <p:spPr>
          <a:xfrm>
            <a:off x="1524000" y="4143380"/>
            <a:ext cx="2500298" cy="571504"/>
          </a:xfrm>
          <a:prstGeom prst="rect">
            <a:avLst/>
          </a:prstGeom>
          <a:solidFill>
            <a:schemeClr val="accent6">
              <a:lumMod val="60000"/>
              <a:lumOff val="4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dirty="0">
                <a:solidFill>
                  <a:schemeClr val="tx1"/>
                </a:solidFill>
                <a:latin typeface="Times New Roman" pitchFamily="18" charset="0"/>
                <a:ea typeface="Times New Roman" pitchFamily="18" charset="0"/>
                <a:cs typeface="Times New Roman" pitchFamily="18" charset="0"/>
              </a:rPr>
              <a:t>«Яблоко» </a:t>
            </a:r>
          </a:p>
        </p:txBody>
      </p:sp>
      <p:cxnSp>
        <p:nvCxnSpPr>
          <p:cNvPr id="59" name="Прямая со стрелкой 58"/>
          <p:cNvCxnSpPr>
            <a:stCxn id="58" idx="3"/>
            <a:endCxn id="63" idx="1"/>
          </p:cNvCxnSpPr>
          <p:nvPr/>
        </p:nvCxnSpPr>
        <p:spPr>
          <a:xfrm>
            <a:off x="4024298" y="4429132"/>
            <a:ext cx="642942" cy="158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Прямоугольник 62"/>
          <p:cNvSpPr/>
          <p:nvPr/>
        </p:nvSpPr>
        <p:spPr>
          <a:xfrm>
            <a:off x="4667240" y="4143380"/>
            <a:ext cx="2143140" cy="571504"/>
          </a:xfrm>
          <a:prstGeom prst="rect">
            <a:avLst/>
          </a:prstGeom>
          <a:solidFill>
            <a:schemeClr val="accent6">
              <a:lumMod val="75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4000" dirty="0">
                <a:solidFill>
                  <a:schemeClr val="tx1"/>
                </a:solidFill>
                <a:latin typeface="Times New Roman" pitchFamily="18" charset="0"/>
                <a:ea typeface="Times New Roman" pitchFamily="18" charset="0"/>
                <a:cs typeface="Times New Roman" pitchFamily="18" charset="0"/>
              </a:rPr>
              <a:t>7% </a:t>
            </a:r>
          </a:p>
        </p:txBody>
      </p:sp>
      <p:sp>
        <p:nvSpPr>
          <p:cNvPr id="68" name="Прямоугольник 67"/>
          <p:cNvSpPr/>
          <p:nvPr/>
        </p:nvSpPr>
        <p:spPr>
          <a:xfrm>
            <a:off x="7239008" y="1428736"/>
            <a:ext cx="3143272" cy="500066"/>
          </a:xfrm>
          <a:prstGeom prst="rect">
            <a:avLst/>
          </a:prstGeom>
          <a:solidFill>
            <a:srgbClr val="00B0F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dirty="0">
                <a:solidFill>
                  <a:schemeClr val="tx1"/>
                </a:solidFill>
                <a:latin typeface="Times New Roman" pitchFamily="18" charset="0"/>
                <a:ea typeface="Times New Roman" pitchFamily="18" charset="0"/>
                <a:cs typeface="Times New Roman" pitchFamily="18" charset="0"/>
              </a:rPr>
              <a:t>15 февраля1996 г.</a:t>
            </a:r>
            <a:endParaRPr lang="ru-RU" sz="4000" dirty="0"/>
          </a:p>
        </p:txBody>
      </p:sp>
      <p:cxnSp>
        <p:nvCxnSpPr>
          <p:cNvPr id="70" name="Прямая соединительная линия 69"/>
          <p:cNvCxnSpPr/>
          <p:nvPr/>
        </p:nvCxnSpPr>
        <p:spPr>
          <a:xfrm rot="5400000">
            <a:off x="6346033" y="2893215"/>
            <a:ext cx="164307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Прямоугольник 70"/>
          <p:cNvSpPr/>
          <p:nvPr/>
        </p:nvSpPr>
        <p:spPr>
          <a:xfrm>
            <a:off x="7310446" y="2143116"/>
            <a:ext cx="3143272" cy="857256"/>
          </a:xfrm>
          <a:prstGeom prst="rect">
            <a:avLst/>
          </a:prstGeom>
          <a:solidFill>
            <a:srgbClr val="00B0F0"/>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solidFill>
                  <a:schemeClr val="tx1"/>
                </a:solidFill>
                <a:latin typeface="Times New Roman" pitchFamily="18" charset="0"/>
                <a:ea typeface="Times New Roman" pitchFamily="18" charset="0"/>
                <a:cs typeface="Times New Roman" pitchFamily="18" charset="0"/>
              </a:rPr>
              <a:t>Б. Н. Ельцин официально заявил, что собирается баллотироваться на второй президентский срок</a:t>
            </a:r>
            <a:endParaRPr lang="ru-RU" sz="1600" dirty="0"/>
          </a:p>
        </p:txBody>
      </p:sp>
      <p:sp>
        <p:nvSpPr>
          <p:cNvPr id="72" name="Прямоугольник 71"/>
          <p:cNvSpPr/>
          <p:nvPr/>
        </p:nvSpPr>
        <p:spPr>
          <a:xfrm>
            <a:off x="7310446" y="3143248"/>
            <a:ext cx="3143272" cy="500066"/>
          </a:xfrm>
          <a:prstGeom prst="rect">
            <a:avLst/>
          </a:prstGeom>
          <a:solidFill>
            <a:srgbClr val="00B0F0"/>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solidFill>
                  <a:schemeClr val="tx1"/>
                </a:solidFill>
                <a:latin typeface="Times New Roman" pitchFamily="18" charset="0"/>
                <a:ea typeface="Times New Roman" pitchFamily="18" charset="0"/>
                <a:cs typeface="Times New Roman" pitchFamily="18" charset="0"/>
              </a:rPr>
              <a:t> лидер КПРФ Г. А. Зюганов</a:t>
            </a:r>
            <a:endParaRPr lang="ru-RU" sz="1600" dirty="0"/>
          </a:p>
        </p:txBody>
      </p:sp>
      <p:sp>
        <p:nvSpPr>
          <p:cNvPr id="77" name="Rectangle 1"/>
          <p:cNvSpPr>
            <a:spLocks noChangeArrowheads="1"/>
          </p:cNvSpPr>
          <p:nvPr/>
        </p:nvSpPr>
        <p:spPr bwMode="auto">
          <a:xfrm>
            <a:off x="1524000" y="5042118"/>
            <a:ext cx="9144000" cy="1815882"/>
          </a:xfrm>
          <a:prstGeom prst="rect">
            <a:avLst/>
          </a:prstGeom>
          <a:solidFill>
            <a:srgbClr val="FFFF00"/>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1600" dirty="0">
                <a:latin typeface="Times New Roman" pitchFamily="18" charset="0"/>
                <a:ea typeface="Times New Roman" pitchFamily="18" charset="0"/>
                <a:cs typeface="Times New Roman" pitchFamily="18" charset="0"/>
              </a:rPr>
              <a:t>Первый тур президентских выборов в июне 1996 г. выявил двух лидеров </a:t>
            </a:r>
            <a:r>
              <a:rPr lang="ru-RU" sz="1600" dirty="0">
                <a:latin typeface="Calibri"/>
                <a:ea typeface="Times New Roman" pitchFamily="18" charset="0"/>
                <a:cs typeface="Times New Roman" pitchFamily="18" charset="0"/>
              </a:rPr>
              <a:t>—</a:t>
            </a:r>
            <a:r>
              <a:rPr lang="ru-RU" sz="1600" dirty="0">
                <a:latin typeface="Times New Roman" pitchFamily="18" charset="0"/>
                <a:ea typeface="Times New Roman" pitchFamily="18" charset="0"/>
                <a:cs typeface="Times New Roman" pitchFamily="18" charset="0"/>
              </a:rPr>
              <a:t> Ельцина и Зюганова. Однако ни один из них не набрал нужного для победы большинства голосов. Второй тур принес победу Ельцину, за которого проголосовало 53,8% принявших участие в голосовании, или 37% от списка избирателей. Новый Кабинет министров в основном сохранил свой прежний состав. Дума поддержала кандидатуру Черномырдина на пост премьера. На должность руководителя администрации президента был назначен Чубайс, что говорило об ориентации власти на продолжение радикального курса реформ.</a:t>
            </a:r>
            <a:endParaRPr lang="ru-RU" sz="1600" dirty="0">
              <a:latin typeface="Arial" pitchFamily="34" charset="0"/>
            </a:endParaRPr>
          </a:p>
        </p:txBody>
      </p:sp>
    </p:spTree>
    <p:extLst>
      <p:ext uri="{BB962C8B-B14F-4D97-AF65-F5344CB8AC3E}">
        <p14:creationId xmlns:p14="http://schemas.microsoft.com/office/powerpoint/2010/main" val="3263932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left)">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left)">
                                      <p:cBhvr>
                                        <p:cTn id="92" dur="500"/>
                                        <p:tgtEl>
                                          <p:spTgt spid="5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left)">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wipe(left)">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wipe(left)">
                                      <p:cBhvr>
                                        <p:cTn id="107" dur="500"/>
                                        <p:tgtEl>
                                          <p:spTgt spid="6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wipe(left)">
                                      <p:cBhvr>
                                        <p:cTn id="112" dur="500"/>
                                        <p:tgtEl>
                                          <p:spTgt spid="68"/>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up)">
                                      <p:cBhvr>
                                        <p:cTn id="117" dur="500"/>
                                        <p:tgtEl>
                                          <p:spTgt spid="7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71"/>
                                        </p:tgtEl>
                                        <p:attrNameLst>
                                          <p:attrName>style.visibility</p:attrName>
                                        </p:attrNameLst>
                                      </p:cBhvr>
                                      <p:to>
                                        <p:strVal val="visible"/>
                                      </p:to>
                                    </p:set>
                                    <p:animEffect transition="in" filter="wipe(left)">
                                      <p:cBhvr>
                                        <p:cTn id="122" dur="500"/>
                                        <p:tgtEl>
                                          <p:spTgt spid="7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72"/>
                                        </p:tgtEl>
                                        <p:attrNameLst>
                                          <p:attrName>style.visibility</p:attrName>
                                        </p:attrNameLst>
                                      </p:cBhvr>
                                      <p:to>
                                        <p:strVal val="visible"/>
                                      </p:to>
                                    </p:set>
                                    <p:animEffect transition="in" filter="wipe(left)">
                                      <p:cBhvr>
                                        <p:cTn id="127" dur="500"/>
                                        <p:tgtEl>
                                          <p:spTgt spid="72"/>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0" fill="hold" grpId="0" nodeType="clickEffect">
                                  <p:stCondLst>
                                    <p:cond delay="0"/>
                                  </p:stCondLst>
                                  <p:childTnLst>
                                    <p:set>
                                      <p:cBhvr>
                                        <p:cTn id="131" dur="1" fill="hold">
                                          <p:stCondLst>
                                            <p:cond delay="0"/>
                                          </p:stCondLst>
                                        </p:cTn>
                                        <p:tgtEl>
                                          <p:spTgt spid="77"/>
                                        </p:tgtEl>
                                        <p:attrNameLst>
                                          <p:attrName>style.visibility</p:attrName>
                                        </p:attrNameLst>
                                      </p:cBhvr>
                                      <p:to>
                                        <p:strVal val="visible"/>
                                      </p:to>
                                    </p:set>
                                    <p:anim calcmode="lin" valueType="num">
                                      <p:cBhvr>
                                        <p:cTn id="132" dur="500" fill="hold"/>
                                        <p:tgtEl>
                                          <p:spTgt spid="77"/>
                                        </p:tgtEl>
                                        <p:attrNameLst>
                                          <p:attrName>ppt_w</p:attrName>
                                        </p:attrNameLst>
                                      </p:cBhvr>
                                      <p:tavLst>
                                        <p:tav tm="0">
                                          <p:val>
                                            <p:fltVal val="0"/>
                                          </p:val>
                                        </p:tav>
                                        <p:tav tm="100000">
                                          <p:val>
                                            <p:strVal val="#ppt_w"/>
                                          </p:val>
                                        </p:tav>
                                      </p:tavLst>
                                    </p:anim>
                                    <p:anim calcmode="lin" valueType="num">
                                      <p:cBhvr>
                                        <p:cTn id="133" dur="500" fill="hold"/>
                                        <p:tgtEl>
                                          <p:spTgt spid="77"/>
                                        </p:tgtEl>
                                        <p:attrNameLst>
                                          <p:attrName>ppt_h</p:attrName>
                                        </p:attrNameLst>
                                      </p:cBhvr>
                                      <p:tavLst>
                                        <p:tav tm="0">
                                          <p:val>
                                            <p:fltVal val="0"/>
                                          </p:val>
                                        </p:tav>
                                        <p:tav tm="100000">
                                          <p:val>
                                            <p:strVal val="#ppt_h"/>
                                          </p:val>
                                        </p:tav>
                                      </p:tavLst>
                                    </p:anim>
                                    <p:animEffect transition="in" filter="fade">
                                      <p:cBhvr>
                                        <p:cTn id="13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9" grpId="0" animBg="1"/>
      <p:bldP spid="23" grpId="0"/>
      <p:bldP spid="25" grpId="0" animBg="1"/>
      <p:bldP spid="30" grpId="0" animBg="1"/>
      <p:bldP spid="36" grpId="0" animBg="1"/>
      <p:bldP spid="40" grpId="0" animBg="1"/>
      <p:bldP spid="45" grpId="0" animBg="1"/>
      <p:bldP spid="49" grpId="0" animBg="1"/>
      <p:bldP spid="52" grpId="0" animBg="1"/>
      <p:bldP spid="56" grpId="0" animBg="1"/>
      <p:bldP spid="58" grpId="0" animBg="1"/>
      <p:bldP spid="63" grpId="0" animBg="1"/>
      <p:bldP spid="68" grpId="0" animBg="1"/>
      <p:bldP spid="71" grpId="0" animBg="1"/>
      <p:bldP spid="72" grpId="0" animBg="1"/>
      <p:bldP spid="7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2" cstate="email"/>
          <a:srcRect/>
          <a:stretch>
            <a:fillRect/>
          </a:stretch>
        </p:blipFill>
        <p:spPr bwMode="auto">
          <a:xfrm>
            <a:off x="1524000" y="0"/>
            <a:ext cx="2857500" cy="3048000"/>
          </a:xfrm>
          <a:prstGeom prst="rect">
            <a:avLst/>
          </a:prstGeom>
          <a:noFill/>
          <a:ln w="9525">
            <a:noFill/>
            <a:miter lim="800000"/>
            <a:headEnd/>
            <a:tailEnd/>
          </a:ln>
        </p:spPr>
      </p:pic>
      <p:sp>
        <p:nvSpPr>
          <p:cNvPr id="6" name="Прямоугольник 5"/>
          <p:cNvSpPr/>
          <p:nvPr/>
        </p:nvSpPr>
        <p:spPr>
          <a:xfrm>
            <a:off x="1524000" y="3000372"/>
            <a:ext cx="2857488" cy="85725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itchFamily="18" charset="0"/>
                <a:ea typeface="Times New Roman" pitchFamily="18" charset="0"/>
                <a:cs typeface="Times New Roman" pitchFamily="18" charset="0"/>
              </a:rPr>
              <a:t>В конце марта 1998 г. правительство Черномырдина было отправлено в отставку </a:t>
            </a:r>
            <a:endParaRPr lang="ru-RU" dirty="0"/>
          </a:p>
        </p:txBody>
      </p:sp>
      <p:pic>
        <p:nvPicPr>
          <p:cNvPr id="31748" name="Picture 4"/>
          <p:cNvPicPr>
            <a:picLocks noChangeAspect="1" noChangeArrowheads="1"/>
          </p:cNvPicPr>
          <p:nvPr/>
        </p:nvPicPr>
        <p:blipFill>
          <a:blip r:embed="rId3" cstate="email"/>
          <a:srcRect/>
          <a:stretch>
            <a:fillRect/>
          </a:stretch>
        </p:blipFill>
        <p:spPr bwMode="auto">
          <a:xfrm>
            <a:off x="4524364" y="0"/>
            <a:ext cx="3214688" cy="3239042"/>
          </a:xfrm>
          <a:prstGeom prst="rect">
            <a:avLst/>
          </a:prstGeom>
          <a:noFill/>
          <a:ln w="9525">
            <a:noFill/>
            <a:miter lim="800000"/>
            <a:headEnd/>
            <a:tailEnd/>
          </a:ln>
        </p:spPr>
      </p:pic>
      <p:sp>
        <p:nvSpPr>
          <p:cNvPr id="9" name="Прямоугольник 8"/>
          <p:cNvSpPr/>
          <p:nvPr/>
        </p:nvSpPr>
        <p:spPr>
          <a:xfrm>
            <a:off x="4524364" y="3000372"/>
            <a:ext cx="3214710" cy="85725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dirty="0">
                <a:solidFill>
                  <a:schemeClr val="tx1"/>
                </a:solidFill>
                <a:latin typeface="Times New Roman" pitchFamily="18" charset="0"/>
                <a:ea typeface="Times New Roman" pitchFamily="18" charset="0"/>
                <a:cs typeface="Times New Roman" pitchFamily="18" charset="0"/>
              </a:rPr>
              <a:t>новым премьер-министром назначен (после троекратного голосования в Думе) С. В. Кириенко.</a:t>
            </a:r>
            <a:endParaRPr lang="ru-RU" dirty="0"/>
          </a:p>
        </p:txBody>
      </p:sp>
      <p:sp>
        <p:nvSpPr>
          <p:cNvPr id="10" name="Прямоугольник 9"/>
          <p:cNvSpPr/>
          <p:nvPr/>
        </p:nvSpPr>
        <p:spPr>
          <a:xfrm>
            <a:off x="7881950" y="142852"/>
            <a:ext cx="2643206" cy="3714776"/>
          </a:xfrm>
          <a:prstGeom prst="rect">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itchFamily="18" charset="0"/>
                <a:ea typeface="Times New Roman" pitchFamily="18" charset="0"/>
                <a:cs typeface="Times New Roman" pitchFamily="18" charset="0"/>
              </a:rPr>
              <a:t>Правительство 33-летнего премьера просуществовало 4 месяца. Преодоление политического, экономического и финансового кризисов, охвативших страну, было возможно лишь при условии поддержки правительства обеими палатами Парламента, лидерами различных политических партий, финансовыми кругами и местными руководителями</a:t>
            </a:r>
            <a:endParaRPr lang="ru-RU" sz="1600" dirty="0"/>
          </a:p>
        </p:txBody>
      </p:sp>
      <p:pic>
        <p:nvPicPr>
          <p:cNvPr id="31750" name="Picture 6"/>
          <p:cNvPicPr>
            <a:picLocks noChangeAspect="1" noChangeArrowheads="1"/>
          </p:cNvPicPr>
          <p:nvPr/>
        </p:nvPicPr>
        <p:blipFill>
          <a:blip r:embed="rId4" cstate="email"/>
          <a:srcRect b="13325"/>
          <a:stretch>
            <a:fillRect/>
          </a:stretch>
        </p:blipFill>
        <p:spPr bwMode="auto">
          <a:xfrm>
            <a:off x="1524000" y="3929066"/>
            <a:ext cx="2707752" cy="2928934"/>
          </a:xfrm>
          <a:prstGeom prst="rect">
            <a:avLst/>
          </a:prstGeom>
          <a:solidFill>
            <a:schemeClr val="accent6">
              <a:lumMod val="60000"/>
              <a:lumOff val="40000"/>
            </a:schemeClr>
          </a:solidFill>
          <a:ln>
            <a:solidFill>
              <a:schemeClr val="accent6">
                <a:lumMod val="50000"/>
              </a:schemeClr>
            </a:solidFill>
          </a:ln>
        </p:spPr>
      </p:pic>
      <p:sp>
        <p:nvSpPr>
          <p:cNvPr id="13" name="Прямоугольник 12"/>
          <p:cNvSpPr/>
          <p:nvPr/>
        </p:nvSpPr>
        <p:spPr>
          <a:xfrm>
            <a:off x="1524000" y="6211670"/>
            <a:ext cx="2714612" cy="64633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itchFamily="18" charset="0"/>
                <a:ea typeface="Times New Roman" pitchFamily="18" charset="0"/>
                <a:cs typeface="Times New Roman" pitchFamily="18" charset="0"/>
              </a:rPr>
              <a:t>Таким правительством стало правительство, возглавляемое Е. М. Примаковым. </a:t>
            </a:r>
          </a:p>
        </p:txBody>
      </p:sp>
      <p:pic>
        <p:nvPicPr>
          <p:cNvPr id="31751" name="Picture 7"/>
          <p:cNvPicPr>
            <a:picLocks noChangeAspect="1" noChangeArrowheads="1"/>
          </p:cNvPicPr>
          <p:nvPr/>
        </p:nvPicPr>
        <p:blipFill>
          <a:blip r:embed="rId5" cstate="email"/>
          <a:srcRect/>
          <a:stretch>
            <a:fillRect/>
          </a:stretch>
        </p:blipFill>
        <p:spPr bwMode="auto">
          <a:xfrm>
            <a:off x="4310050" y="3928290"/>
            <a:ext cx="3738562" cy="2681855"/>
          </a:xfrm>
          <a:prstGeom prst="rect">
            <a:avLst/>
          </a:prstGeom>
          <a:noFill/>
          <a:ln w="9525">
            <a:noFill/>
            <a:miter lim="800000"/>
            <a:headEnd/>
            <a:tailEnd/>
          </a:ln>
        </p:spPr>
      </p:pic>
      <p:sp>
        <p:nvSpPr>
          <p:cNvPr id="15" name="Прямоугольник 14"/>
          <p:cNvSpPr/>
          <p:nvPr/>
        </p:nvSpPr>
        <p:spPr>
          <a:xfrm>
            <a:off x="4310050" y="6072206"/>
            <a:ext cx="3714776" cy="78579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itchFamily="18" charset="0"/>
                <a:ea typeface="Times New Roman" pitchFamily="18" charset="0"/>
                <a:cs typeface="Times New Roman" pitchFamily="18" charset="0"/>
              </a:rPr>
              <a:t>В мае 1999 года Президент Б.Н. Ельцин без объяснения причин отправил в отставку правительство Примакова и назначил премьер-министром С. В. Степашина. </a:t>
            </a:r>
          </a:p>
        </p:txBody>
      </p:sp>
      <p:sp>
        <p:nvSpPr>
          <p:cNvPr id="16" name="Rectangle 2"/>
          <p:cNvSpPr>
            <a:spLocks noChangeArrowheads="1"/>
          </p:cNvSpPr>
          <p:nvPr/>
        </p:nvSpPr>
        <p:spPr bwMode="auto">
          <a:xfrm>
            <a:off x="4881554" y="4771075"/>
            <a:ext cx="264317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ru-RU" sz="1600" dirty="0">
              <a:latin typeface="Arial" pitchFamily="34" charset="0"/>
            </a:endParaRPr>
          </a:p>
        </p:txBody>
      </p:sp>
      <p:sp>
        <p:nvSpPr>
          <p:cNvPr id="17" name="Прямоугольник 16"/>
          <p:cNvSpPr/>
          <p:nvPr/>
        </p:nvSpPr>
        <p:spPr>
          <a:xfrm>
            <a:off x="7881950" y="3929066"/>
            <a:ext cx="2643206" cy="2928934"/>
          </a:xfrm>
          <a:prstGeom prst="rect">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ru-RU" sz="1600" dirty="0">
                <a:solidFill>
                  <a:schemeClr val="tx1"/>
                </a:solidFill>
                <a:latin typeface="Times New Roman" pitchFamily="18" charset="0"/>
                <a:ea typeface="Times New Roman" pitchFamily="18" charset="0"/>
                <a:cs typeface="Times New Roman" pitchFamily="18" charset="0"/>
              </a:rPr>
              <a:t>С первой попытки Государственная Дума утвердила эту кандидатуру. </a:t>
            </a:r>
            <a:r>
              <a:rPr lang="ru-RU" sz="1600">
                <a:solidFill>
                  <a:schemeClr val="tx1"/>
                </a:solidFill>
                <a:latin typeface="Times New Roman" pitchFamily="18" charset="0"/>
                <a:ea typeface="Times New Roman" pitchFamily="18" charset="0"/>
                <a:cs typeface="Times New Roman" pitchFamily="18" charset="0"/>
              </a:rPr>
              <a:t>В августе 1999 года отряды чеченских террористов вторглись на территорию Дагестана, фактически началась вторая чеченская война.</a:t>
            </a:r>
            <a:endParaRPr lang="ru-RU" sz="1600" dirty="0">
              <a:solidFill>
                <a:schemeClr val="tx1"/>
              </a:solidFill>
              <a:latin typeface="Arial" pitchFamily="34" charset="0"/>
            </a:endParaRPr>
          </a:p>
        </p:txBody>
      </p:sp>
    </p:spTree>
    <p:extLst>
      <p:ext uri="{BB962C8B-B14F-4D97-AF65-F5344CB8AC3E}">
        <p14:creationId xmlns:p14="http://schemas.microsoft.com/office/powerpoint/2010/main" val="2012835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10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48"/>
                                        </p:tgtEl>
                                        <p:attrNameLst>
                                          <p:attrName>style.visibility</p:attrName>
                                        </p:attrNameLst>
                                      </p:cBhvr>
                                      <p:to>
                                        <p:strVal val="visible"/>
                                      </p:to>
                                    </p:set>
                                    <p:animEffect transition="in" filter="fade">
                                      <p:cBhvr>
                                        <p:cTn id="17" dur="500"/>
                                        <p:tgtEl>
                                          <p:spTgt spid="317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750"/>
                                        </p:tgtEl>
                                        <p:attrNameLst>
                                          <p:attrName>style.visibility</p:attrName>
                                        </p:attrNameLst>
                                      </p:cBhvr>
                                      <p:to>
                                        <p:strVal val="visible"/>
                                      </p:to>
                                    </p:set>
                                    <p:animEffect transition="in" filter="fade">
                                      <p:cBhvr>
                                        <p:cTn id="32" dur="1000"/>
                                        <p:tgtEl>
                                          <p:spTgt spid="317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751"/>
                                        </p:tgtEl>
                                        <p:attrNameLst>
                                          <p:attrName>style.visibility</p:attrName>
                                        </p:attrNameLst>
                                      </p:cBhvr>
                                      <p:to>
                                        <p:strVal val="visible"/>
                                      </p:to>
                                    </p:set>
                                    <p:animEffect transition="in" filter="fade">
                                      <p:cBhvr>
                                        <p:cTn id="42" dur="500"/>
                                        <p:tgtEl>
                                          <p:spTgt spid="3175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3" grpId="0" animBg="1"/>
      <p:bldP spid="15"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09582" y="196828"/>
            <a:ext cx="4000528" cy="2000264"/>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itchFamily="18" charset="0"/>
                <a:ea typeface="Times New Roman" pitchFamily="18" charset="0"/>
                <a:cs typeface="Times New Roman" pitchFamily="18" charset="0"/>
              </a:rPr>
              <a:t>В этих условиях Ельцин посчитал нужным в очередной раз сменить правительство и назначил его главой бывшего директора ФСБ В. В. Путина. В своем заявлении Президент РФ фактически объявил Путина своим преемником. </a:t>
            </a:r>
            <a:endParaRPr lang="ru-RU" dirty="0"/>
          </a:p>
        </p:txBody>
      </p:sp>
      <p:sp>
        <p:nvSpPr>
          <p:cNvPr id="4" name="Прямоугольник 3"/>
          <p:cNvSpPr/>
          <p:nvPr/>
        </p:nvSpPr>
        <p:spPr>
          <a:xfrm>
            <a:off x="1738282" y="2357430"/>
            <a:ext cx="4000528" cy="4000528"/>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ru-RU" dirty="0">
                <a:solidFill>
                  <a:schemeClr val="tx1"/>
                </a:solidFill>
                <a:latin typeface="Times New Roman" pitchFamily="18" charset="0"/>
                <a:ea typeface="Times New Roman" pitchFamily="18" charset="0"/>
                <a:cs typeface="Times New Roman" pitchFamily="18" charset="0"/>
              </a:rPr>
              <a:t>19 декабря 1999 года состоялись выборы в Государственную Думу РФ. Большинство мест получили КПРФ и вновь созданное движение </a:t>
            </a:r>
            <a:r>
              <a:rPr lang="ru-RU" dirty="0">
                <a:solidFill>
                  <a:schemeClr val="tx1"/>
                </a:solidFill>
                <a:latin typeface="Calibri"/>
                <a:ea typeface="Times New Roman" pitchFamily="18" charset="0"/>
                <a:cs typeface="Times New Roman" pitchFamily="18" charset="0"/>
              </a:rPr>
              <a:t>«</a:t>
            </a:r>
            <a:r>
              <a:rPr lang="ru-RU" dirty="0">
                <a:solidFill>
                  <a:schemeClr val="tx1"/>
                </a:solidFill>
                <a:latin typeface="Times New Roman" pitchFamily="18" charset="0"/>
                <a:ea typeface="Times New Roman" pitchFamily="18" charset="0"/>
                <a:cs typeface="Times New Roman" pitchFamily="18" charset="0"/>
              </a:rPr>
              <a:t>Единство</a:t>
            </a:r>
            <a:r>
              <a:rPr lang="ru-RU" dirty="0">
                <a:solidFill>
                  <a:schemeClr val="tx1"/>
                </a:solidFill>
                <a:latin typeface="Calibri"/>
                <a:ea typeface="Times New Roman" pitchFamily="18" charset="0"/>
                <a:cs typeface="Times New Roman" pitchFamily="18" charset="0"/>
              </a:rPr>
              <a:t>»</a:t>
            </a:r>
            <a:r>
              <a:rPr lang="ru-RU" dirty="0">
                <a:solidFill>
                  <a:schemeClr val="tx1"/>
                </a:solidFill>
                <a:latin typeface="Times New Roman" pitchFamily="18" charset="0"/>
                <a:ea typeface="Times New Roman" pitchFamily="18" charset="0"/>
                <a:cs typeface="Times New Roman" pitchFamily="18" charset="0"/>
              </a:rPr>
              <a:t>. Сменилось 75% депутатов. 31 декабря 1999 года Президент Б. Н. Ельцин неожиданно объявил о своей отставке. Согласно Конституции исполняющим обязанности Президента РФ стал В. В. Путин. Центральная избирательная комиссия РФ назначила выборы нового президента на 26 марта 2000 года.</a:t>
            </a:r>
            <a:endParaRPr lang="ru-RU" dirty="0">
              <a:solidFill>
                <a:schemeClr val="tx1"/>
              </a:solidFill>
              <a:latin typeface="Arial" pitchFamily="34" charset="0"/>
            </a:endParaRPr>
          </a:p>
        </p:txBody>
      </p:sp>
      <p:pic>
        <p:nvPicPr>
          <p:cNvPr id="1026" name="Picture 2"/>
          <p:cNvPicPr>
            <a:picLocks noChangeAspect="1" noChangeArrowheads="1"/>
          </p:cNvPicPr>
          <p:nvPr/>
        </p:nvPicPr>
        <p:blipFill>
          <a:blip r:embed="rId2" cstate="email"/>
          <a:srcRect/>
          <a:stretch>
            <a:fillRect/>
          </a:stretch>
        </p:blipFill>
        <p:spPr bwMode="auto">
          <a:xfrm>
            <a:off x="6024562" y="285729"/>
            <a:ext cx="4352220" cy="6062021"/>
          </a:xfrm>
          <a:prstGeom prst="rect">
            <a:avLst/>
          </a:prstGeom>
          <a:noFill/>
          <a:ln w="9525">
            <a:noFill/>
            <a:miter lim="800000"/>
            <a:headEnd/>
            <a:tailEnd/>
          </a:ln>
        </p:spPr>
      </p:pic>
    </p:spTree>
    <p:extLst>
      <p:ext uri="{BB962C8B-B14F-4D97-AF65-F5344CB8AC3E}">
        <p14:creationId xmlns:p14="http://schemas.microsoft.com/office/powerpoint/2010/main" val="1202903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6552" y="1497773"/>
            <a:ext cx="9648496" cy="2009909"/>
          </a:xfrm>
          <a:prstGeom prst="rect">
            <a:avLst/>
          </a:prstGeom>
        </p:spPr>
        <p:txBody>
          <a:bodyPr wrap="square">
            <a:spAutoFit/>
          </a:bodyPr>
          <a:lstStyle/>
          <a:p>
            <a:pPr algn="ctr">
              <a:lnSpc>
                <a:spcPct val="107000"/>
              </a:lnSpc>
              <a:spcAft>
                <a:spcPts val="800"/>
              </a:spcAft>
            </a:pPr>
            <a:r>
              <a:rPr lang="ru-RU"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Россия в системе международных отношений</a:t>
            </a:r>
            <a:endParaRPr lang="ru-RU" sz="32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b="1" dirty="0">
                <a:latin typeface="Times New Roman" panose="02020603050405020304" pitchFamily="18" charset="0"/>
                <a:ea typeface="Calibri" panose="020F0502020204030204" pitchFamily="34" charset="0"/>
                <a:cs typeface="Times New Roman" panose="02020603050405020304" pitchFamily="18" charset="0"/>
              </a:rPr>
              <a:t>Цели РФ</a:t>
            </a:r>
            <a:endParaRPr lang="ru-RU" sz="1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Сохранение роли ведущей мировой державы</a:t>
            </a:r>
            <a:endParaRPr lang="ru-RU" sz="1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Интеграция РФ в систему европейского и мирового сообщества</a:t>
            </a:r>
            <a:endParaRPr lang="ru-RU" sz="1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Взаимовыгодное международное сотрудничество </a:t>
            </a:r>
            <a:endParaRPr lang="ru-RU"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439916" y="3507682"/>
            <a:ext cx="8744607" cy="2075696"/>
          </a:xfrm>
          <a:prstGeom prst="rect">
            <a:avLst/>
          </a:prstGeom>
        </p:spPr>
        <p:txBody>
          <a:bodyPr wrap="square">
            <a:spAutoFit/>
          </a:bodyPr>
          <a:lstStyle/>
          <a:p>
            <a:pPr>
              <a:lnSpc>
                <a:spcPct val="107000"/>
              </a:lnSpc>
              <a:spcAft>
                <a:spcPts val="800"/>
              </a:spcAft>
            </a:pPr>
            <a:r>
              <a:rPr lang="ru-RU" b="1"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b="1" dirty="0">
                <a:latin typeface="Times New Roman" panose="02020603050405020304" pitchFamily="18" charset="0"/>
                <a:ea typeface="Calibri" panose="020F0502020204030204" pitchFamily="34" charset="0"/>
                <a:cs typeface="Times New Roman" panose="02020603050405020304" pitchFamily="18" charset="0"/>
              </a:rPr>
              <a:t>Направления</a:t>
            </a:r>
            <a:endParaRPr lang="ru-RU" sz="1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Отношения со странами СНГ</a:t>
            </a:r>
            <a:endParaRPr lang="ru-RU" sz="1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Отношения с США</a:t>
            </a:r>
            <a:endParaRPr lang="ru-RU" sz="1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Отношения со странами Европы, НАТО</a:t>
            </a:r>
            <a:endParaRPr lang="ru-RU" sz="1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ru-RU" dirty="0">
                <a:latin typeface="Times New Roman" panose="02020603050405020304" pitchFamily="18" charset="0"/>
                <a:ea typeface="Calibri" panose="020F0502020204030204" pitchFamily="34" charset="0"/>
                <a:cs typeface="Times New Roman" panose="02020603050405020304" pitchFamily="18" charset="0"/>
              </a:rPr>
              <a:t>Отношения со странами Азии, Африки, Латинской Америки</a:t>
            </a:r>
            <a:endParaRPr lang="ru-RU" sz="1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8340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Проблемы и задачи</a:t>
            </a:r>
            <a:endParaRPr lang="ru-RU" dirty="0"/>
          </a:p>
        </p:txBody>
      </p:sp>
      <p:sp>
        <p:nvSpPr>
          <p:cNvPr id="3" name="Объект 2"/>
          <p:cNvSpPr>
            <a:spLocks noGrp="1"/>
          </p:cNvSpPr>
          <p:nvPr>
            <p:ph idx="1"/>
          </p:nvPr>
        </p:nvSpPr>
        <p:spPr>
          <a:xfrm>
            <a:off x="838200" y="1358900"/>
            <a:ext cx="10515600" cy="4818063"/>
          </a:xfrm>
        </p:spPr>
        <p:txBody>
          <a:bodyPr>
            <a:normAutofit fontScale="92500" lnSpcReduction="20000"/>
          </a:bodyPr>
          <a:lstStyle/>
          <a:p>
            <a:r>
              <a:rPr lang="ru-RU" dirty="0" smtClean="0"/>
              <a:t>Восстановление экономики (налаживание собственного независимого производства, восстановление старых и налаживание новых экономических связей). Поиск партнеров</a:t>
            </a:r>
          </a:p>
          <a:p>
            <a:r>
              <a:rPr lang="ru-RU" dirty="0" smtClean="0"/>
              <a:t>Укрепление собственной валюты. Накопление золото-валютного запаса. </a:t>
            </a:r>
          </a:p>
          <a:p>
            <a:r>
              <a:rPr lang="ru-RU" dirty="0" smtClean="0"/>
              <a:t>Налаживание политических контактов в государствами ближнего и дальнего зарубежья. </a:t>
            </a:r>
          </a:p>
          <a:p>
            <a:r>
              <a:rPr lang="ru-RU" dirty="0" smtClean="0"/>
              <a:t>Формирование собственной политической и правовой системы.</a:t>
            </a:r>
          </a:p>
          <a:p>
            <a:endParaRPr lang="ru-RU" dirty="0"/>
          </a:p>
          <a:p>
            <a:pPr marL="0" indent="0">
              <a:buNone/>
            </a:pPr>
            <a:r>
              <a:rPr lang="ru-RU" b="1" dirty="0" smtClean="0"/>
              <a:t>Проблемы</a:t>
            </a:r>
            <a:r>
              <a:rPr lang="ru-RU" dirty="0" smtClean="0"/>
              <a:t> </a:t>
            </a:r>
          </a:p>
          <a:p>
            <a:r>
              <a:rPr lang="ru-RU" dirty="0" smtClean="0"/>
              <a:t>Деньги</a:t>
            </a:r>
          </a:p>
          <a:p>
            <a:r>
              <a:rPr lang="ru-RU" dirty="0" smtClean="0"/>
              <a:t>Планы</a:t>
            </a:r>
          </a:p>
          <a:p>
            <a:r>
              <a:rPr lang="ru-RU" dirty="0" smtClean="0"/>
              <a:t>Профессионалы</a:t>
            </a:r>
          </a:p>
        </p:txBody>
      </p:sp>
    </p:spTree>
    <p:extLst>
      <p:ext uri="{BB962C8B-B14F-4D97-AF65-F5344CB8AC3E}">
        <p14:creationId xmlns:p14="http://schemas.microsoft.com/office/powerpoint/2010/main" val="325205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Отношения со странами СНГ</a:t>
            </a:r>
            <a:endParaRPr lang="ru-RU" dirty="0">
              <a:solidFill>
                <a:srgbClr val="FF0000"/>
              </a:solidFill>
            </a:endParaRPr>
          </a:p>
        </p:txBody>
      </p:sp>
      <p:sp>
        <p:nvSpPr>
          <p:cNvPr id="3" name="Объект 2"/>
          <p:cNvSpPr>
            <a:spLocks noGrp="1"/>
          </p:cNvSpPr>
          <p:nvPr>
            <p:ph idx="1"/>
          </p:nvPr>
        </p:nvSpPr>
        <p:spPr>
          <a:xfrm>
            <a:off x="838200" y="1363170"/>
            <a:ext cx="10515600" cy="5494830"/>
          </a:xfrm>
        </p:spPr>
        <p:txBody>
          <a:bodyPr/>
          <a:lstStyle/>
          <a:p>
            <a:r>
              <a:rPr lang="ru-RU" dirty="0" smtClean="0"/>
              <a:t>1993 – принятие Устава СНГ</a:t>
            </a:r>
          </a:p>
          <a:p>
            <a:r>
              <a:rPr lang="ru-RU" dirty="0" smtClean="0"/>
              <a:t>1993-94 – согласование с Украиной, Белоруссией и Казахстаном вопроса о ликвидации ядерного оружия на территории этих стран (нераспространение ядерного оружия)</a:t>
            </a:r>
          </a:p>
          <a:p>
            <a:r>
              <a:rPr lang="ru-RU" dirty="0" smtClean="0"/>
              <a:t>1994 – Договор о коллективной безопасности (РФ, </a:t>
            </a:r>
            <a:r>
              <a:rPr lang="ru-RU" dirty="0" err="1" smtClean="0"/>
              <a:t>Арм</a:t>
            </a:r>
            <a:r>
              <a:rPr lang="ru-RU" dirty="0" smtClean="0"/>
              <a:t>. </a:t>
            </a:r>
            <a:r>
              <a:rPr lang="ru-RU" dirty="0" err="1" smtClean="0"/>
              <a:t>Бел.Каз.Кирг.Тадж</a:t>
            </a:r>
            <a:r>
              <a:rPr lang="ru-RU" dirty="0" smtClean="0"/>
              <a:t>)</a:t>
            </a:r>
          </a:p>
          <a:p>
            <a:r>
              <a:rPr lang="ru-RU" dirty="0" smtClean="0"/>
              <a:t>1995 – Таможенный союз (РФ, </a:t>
            </a:r>
            <a:r>
              <a:rPr lang="ru-RU" dirty="0" err="1" smtClean="0"/>
              <a:t>Бел,Кирг,Тадж</a:t>
            </a:r>
            <a:r>
              <a:rPr lang="ru-RU" dirty="0" smtClean="0"/>
              <a:t>)</a:t>
            </a:r>
          </a:p>
          <a:p>
            <a:r>
              <a:rPr lang="ru-RU" dirty="0" smtClean="0"/>
              <a:t>1997 – Договор о Союзе РФ и РБ</a:t>
            </a:r>
          </a:p>
          <a:p>
            <a:r>
              <a:rPr lang="ru-RU" dirty="0" smtClean="0"/>
              <a:t>1999 - договор РФ и РБ о создании Союзного государства</a:t>
            </a:r>
          </a:p>
          <a:p>
            <a:r>
              <a:rPr lang="ru-RU" dirty="0" smtClean="0"/>
              <a:t>2000 – </a:t>
            </a:r>
            <a:r>
              <a:rPr lang="ru-RU" dirty="0" err="1" smtClean="0"/>
              <a:t>ЕврАзЭС</a:t>
            </a:r>
            <a:r>
              <a:rPr lang="ru-RU" dirty="0" smtClean="0"/>
              <a:t> (Евразийское экономическое сообщество) – РФ, </a:t>
            </a:r>
            <a:r>
              <a:rPr lang="ru-RU" dirty="0" err="1" smtClean="0"/>
              <a:t>РБ,Арм.Каз</a:t>
            </a:r>
            <a:r>
              <a:rPr lang="ru-RU" dirty="0" smtClean="0"/>
              <a:t>, </a:t>
            </a:r>
            <a:r>
              <a:rPr lang="ru-RU" dirty="0" err="1" smtClean="0"/>
              <a:t>Кирг.Тадж</a:t>
            </a:r>
            <a:endParaRPr lang="ru-RU" dirty="0" smtClean="0"/>
          </a:p>
          <a:p>
            <a:endParaRPr lang="ru-RU" dirty="0" smtClean="0"/>
          </a:p>
          <a:p>
            <a:endParaRPr lang="ru-RU" dirty="0"/>
          </a:p>
        </p:txBody>
      </p:sp>
    </p:spTree>
    <p:extLst>
      <p:ext uri="{BB962C8B-B14F-4D97-AF65-F5344CB8AC3E}">
        <p14:creationId xmlns:p14="http://schemas.microsoft.com/office/powerpoint/2010/main" val="38703525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97876" y="147146"/>
            <a:ext cx="9144000" cy="861848"/>
          </a:xfrm>
        </p:spPr>
        <p:txBody>
          <a:bodyPr>
            <a:normAutofit fontScale="90000"/>
          </a:bodyPr>
          <a:lstStyle/>
          <a:p>
            <a:r>
              <a:rPr lang="ru-RU" dirty="0" smtClean="0"/>
              <a:t>Отношения с США</a:t>
            </a:r>
            <a:endParaRPr lang="ru-RU" dirty="0"/>
          </a:p>
        </p:txBody>
      </p:sp>
      <p:sp>
        <p:nvSpPr>
          <p:cNvPr id="3" name="Подзаголовок 2"/>
          <p:cNvSpPr>
            <a:spLocks noGrp="1"/>
          </p:cNvSpPr>
          <p:nvPr>
            <p:ph type="subTitle" idx="1"/>
          </p:nvPr>
        </p:nvSpPr>
        <p:spPr>
          <a:xfrm>
            <a:off x="315310" y="1555532"/>
            <a:ext cx="5002793" cy="5087006"/>
          </a:xfrm>
        </p:spPr>
        <p:txBody>
          <a:bodyPr>
            <a:normAutofit lnSpcReduction="10000"/>
          </a:bodyPr>
          <a:lstStyle/>
          <a:p>
            <a:pPr marL="457200" indent="-457200" algn="l">
              <a:buAutoNum type="arabicPlain" startAt="1992"/>
            </a:pPr>
            <a:r>
              <a:rPr lang="en-US" dirty="0" smtClean="0"/>
              <a:t> </a:t>
            </a:r>
            <a:r>
              <a:rPr lang="ru-RU" dirty="0" smtClean="0"/>
              <a:t>Совместная </a:t>
            </a:r>
            <a:r>
              <a:rPr lang="ru-RU" dirty="0" smtClean="0"/>
              <a:t>декларация о завершении «Холодной войны»</a:t>
            </a:r>
          </a:p>
          <a:p>
            <a:pPr marL="457200" indent="-457200" algn="l">
              <a:buAutoNum type="arabicPlain" startAt="1992"/>
            </a:pPr>
            <a:r>
              <a:rPr lang="ru-RU" dirty="0" smtClean="0"/>
              <a:t> - договор СНВ 2 (сокращение ядерных боеголовок на 2\3)</a:t>
            </a:r>
          </a:p>
          <a:p>
            <a:pPr marL="457200" indent="-457200" algn="l">
              <a:buAutoNum type="arabicPlain" startAt="1992"/>
            </a:pPr>
            <a:endParaRPr lang="ru-RU" dirty="0"/>
          </a:p>
          <a:p>
            <a:pPr algn="l"/>
            <a:r>
              <a:rPr lang="ru-RU" dirty="0" smtClean="0"/>
              <a:t>Но..</a:t>
            </a:r>
          </a:p>
          <a:p>
            <a:pPr algn="l"/>
            <a:r>
              <a:rPr lang="ru-RU" dirty="0" smtClean="0"/>
              <a:t>США против продажи оружия РФ в страны Азии и Ближнего Востока (основа экспорта РФ)</a:t>
            </a:r>
          </a:p>
          <a:p>
            <a:pPr algn="l"/>
            <a:r>
              <a:rPr lang="ru-RU" dirty="0" smtClean="0"/>
              <a:t>Не выполнили обещания по оказанию гуманитарной помощи РФ</a:t>
            </a:r>
          </a:p>
          <a:p>
            <a:pPr algn="l"/>
            <a:r>
              <a:rPr lang="ru-RU" dirty="0" smtClean="0"/>
              <a:t>Меры по ограничению доступа РФ на мировой рынок</a:t>
            </a:r>
          </a:p>
        </p:txBody>
      </p:sp>
      <p:pic>
        <p:nvPicPr>
          <p:cNvPr id="1026" name="Picture 2" descr="https://cf.ppt-online.org/files/slide/e/eIAMmZxBphHDtJ9idQaEGRb47c6T2ygVvKqY3N/slid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04" y="809298"/>
            <a:ext cx="6873896" cy="604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1407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43565"/>
          </a:xfrm>
        </p:spPr>
        <p:txBody>
          <a:bodyPr/>
          <a:lstStyle/>
          <a:p>
            <a:r>
              <a:rPr lang="ru-RU" dirty="0" smtClean="0"/>
              <a:t>Отношения с Европой. НАТО</a:t>
            </a:r>
            <a:endParaRPr lang="ru-RU" dirty="0"/>
          </a:p>
        </p:txBody>
      </p:sp>
      <p:sp>
        <p:nvSpPr>
          <p:cNvPr id="3" name="Объект 2"/>
          <p:cNvSpPr>
            <a:spLocks noGrp="1"/>
          </p:cNvSpPr>
          <p:nvPr>
            <p:ph idx="1"/>
          </p:nvPr>
        </p:nvSpPr>
        <p:spPr>
          <a:xfrm>
            <a:off x="6856649" y="1899197"/>
            <a:ext cx="4868917" cy="4351338"/>
          </a:xfrm>
        </p:spPr>
        <p:txBody>
          <a:bodyPr>
            <a:normAutofit lnSpcReduction="10000"/>
          </a:bodyPr>
          <a:lstStyle/>
          <a:p>
            <a:r>
              <a:rPr lang="ru-RU" dirty="0" smtClean="0"/>
              <a:t>1996 </a:t>
            </a:r>
            <a:r>
              <a:rPr lang="ru-RU" dirty="0" smtClean="0"/>
              <a:t>РФ в Совет </a:t>
            </a:r>
            <a:r>
              <a:rPr lang="ru-RU" dirty="0" smtClean="0"/>
              <a:t>Европы</a:t>
            </a:r>
            <a:endParaRPr lang="ru-RU" dirty="0" smtClean="0"/>
          </a:p>
          <a:p>
            <a:r>
              <a:rPr lang="ru-RU" dirty="0" smtClean="0"/>
              <a:t>1997 подписание Основополагающего акта о взаимных отношениях, сотрудничестве и безопасности между РФ и НАТО</a:t>
            </a:r>
          </a:p>
          <a:p>
            <a:endParaRPr lang="ru-RU" dirty="0"/>
          </a:p>
          <a:p>
            <a:r>
              <a:rPr lang="ru-RU" dirty="0" smtClean="0"/>
              <a:t>НО..</a:t>
            </a:r>
          </a:p>
          <a:p>
            <a:r>
              <a:rPr lang="ru-RU" dirty="0" smtClean="0"/>
              <a:t>Расширение НАТО на восток</a:t>
            </a:r>
            <a:endParaRPr lang="ru-RU" dirty="0"/>
          </a:p>
        </p:txBody>
      </p:sp>
      <p:pic>
        <p:nvPicPr>
          <p:cNvPr id="4" name="Picture 2" descr="https://ds04.infourok.ru/uploads/ex/0188/00170bf7-72a6db5d/img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68" y="1345324"/>
            <a:ext cx="5801784" cy="529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182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Отношения со странами Азии, Африки, ЛА</a:t>
            </a:r>
            <a:endParaRPr lang="ru-RU" dirty="0"/>
          </a:p>
        </p:txBody>
      </p:sp>
      <p:sp>
        <p:nvSpPr>
          <p:cNvPr id="4" name="Объект 3"/>
          <p:cNvSpPr>
            <a:spLocks noGrp="1"/>
          </p:cNvSpPr>
          <p:nvPr>
            <p:ph idx="1"/>
          </p:nvPr>
        </p:nvSpPr>
        <p:spPr/>
        <p:txBody>
          <a:bodyPr/>
          <a:lstStyle/>
          <a:p>
            <a:pPr marL="0" indent="0">
              <a:buNone/>
            </a:pPr>
            <a:r>
              <a:rPr lang="ru-RU" dirty="0" smtClean="0"/>
              <a:t>С 1994 большое внимание на Китай, Индию, Иран, Египет</a:t>
            </a:r>
          </a:p>
          <a:p>
            <a:pPr marL="0" indent="0">
              <a:buNone/>
            </a:pPr>
            <a:r>
              <a:rPr lang="ru-RU" dirty="0" smtClean="0"/>
              <a:t>- Китай: договор о партнерстве, строительство АЭС, создание зон свободной торговли, безвизовый режим</a:t>
            </a:r>
          </a:p>
          <a:p>
            <a:pPr marL="0" indent="0">
              <a:buNone/>
            </a:pPr>
            <a:r>
              <a:rPr lang="ru-RU" dirty="0" smtClean="0"/>
              <a:t>- Япония – проблема «Северных территорий», встречи «без галстуков. 1997-98</a:t>
            </a:r>
          </a:p>
          <a:p>
            <a:endParaRPr lang="ru-RU" dirty="0"/>
          </a:p>
        </p:txBody>
      </p:sp>
    </p:spTree>
    <p:extLst>
      <p:ext uri="{BB962C8B-B14F-4D97-AF65-F5344CB8AC3E}">
        <p14:creationId xmlns:p14="http://schemas.microsoft.com/office/powerpoint/2010/main" val="28950668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8166" y="229557"/>
            <a:ext cx="11845158" cy="2862322"/>
          </a:xfrm>
          <a:prstGeom prst="rect">
            <a:avLst/>
          </a:prstGeom>
        </p:spPr>
        <p:txBody>
          <a:bodyPr wrap="square">
            <a:spAutoFit/>
          </a:bodyPr>
          <a:lstStyle/>
          <a:p>
            <a:pPr algn="just"/>
            <a:r>
              <a:rPr lang="ru-RU" dirty="0">
                <a:solidFill>
                  <a:srgbClr val="000000"/>
                </a:solidFill>
                <a:latin typeface="Verdana" panose="020B0604030504040204" pitchFamily="34" charset="0"/>
              </a:rPr>
              <a:t>Что из перечисленного характеризует последствия проведения экономических реформ в России начала 1990-х гг.? Выберите три </a:t>
            </a:r>
            <a:r>
              <a:rPr lang="ru-RU" dirty="0" smtClean="0">
                <a:solidFill>
                  <a:srgbClr val="000000"/>
                </a:solidFill>
                <a:latin typeface="Verdana" panose="020B0604030504040204" pitchFamily="34" charset="0"/>
              </a:rPr>
              <a:t>ответа.</a:t>
            </a:r>
            <a:endParaRPr lang="ru-RU" dirty="0">
              <a:solidFill>
                <a:srgbClr val="000000"/>
              </a:solidFill>
              <a:latin typeface="Verdana" panose="020B0604030504040204" pitchFamily="34" charset="0"/>
            </a:endParaRPr>
          </a:p>
          <a:p>
            <a:pPr algn="just"/>
            <a:r>
              <a:rPr lang="ru-RU" dirty="0">
                <a:solidFill>
                  <a:srgbClr val="000000"/>
                </a:solidFill>
                <a:latin typeface="Verdana" panose="020B0604030504040204" pitchFamily="34" charset="0"/>
              </a:rPr>
              <a:t> </a:t>
            </a:r>
          </a:p>
          <a:p>
            <a:pPr algn="just"/>
            <a:r>
              <a:rPr lang="ru-RU" dirty="0">
                <a:solidFill>
                  <a:srgbClr val="000000"/>
                </a:solidFill>
                <a:latin typeface="Verdana" panose="020B0604030504040204" pitchFamily="34" charset="0"/>
              </a:rPr>
              <a:t>1) высокие темпы развития машиностроения</a:t>
            </a:r>
          </a:p>
          <a:p>
            <a:pPr algn="just"/>
            <a:r>
              <a:rPr lang="ru-RU" dirty="0">
                <a:solidFill>
                  <a:srgbClr val="000000"/>
                </a:solidFill>
                <a:latin typeface="Verdana" panose="020B0604030504040204" pitchFamily="34" charset="0"/>
              </a:rPr>
              <a:t>2) резкое снижение роли продажи нефти и газа за границу в формировании доходов государства</a:t>
            </a:r>
          </a:p>
          <a:p>
            <a:pPr algn="just"/>
            <a:r>
              <a:rPr lang="ru-RU" dirty="0">
                <a:solidFill>
                  <a:srgbClr val="000000"/>
                </a:solidFill>
                <a:latin typeface="Verdana" panose="020B0604030504040204" pitchFamily="34" charset="0"/>
              </a:rPr>
              <a:t>3) насыщение рынка товарами массового потребления</a:t>
            </a:r>
          </a:p>
          <a:p>
            <a:pPr algn="just"/>
            <a:r>
              <a:rPr lang="ru-RU" dirty="0">
                <a:solidFill>
                  <a:srgbClr val="000000"/>
                </a:solidFill>
                <a:latin typeface="Verdana" panose="020B0604030504040204" pitchFamily="34" charset="0"/>
              </a:rPr>
              <a:t>4) развитие рынка ценных бумаг</a:t>
            </a:r>
          </a:p>
          <a:p>
            <a:pPr algn="just"/>
            <a:r>
              <a:rPr lang="ru-RU" dirty="0">
                <a:solidFill>
                  <a:srgbClr val="000000"/>
                </a:solidFill>
                <a:latin typeface="Verdana" panose="020B0604030504040204" pitchFamily="34" charset="0"/>
              </a:rPr>
              <a:t>5) гиперинфляция</a:t>
            </a:r>
          </a:p>
          <a:p>
            <a:pPr algn="just"/>
            <a:r>
              <a:rPr lang="ru-RU" dirty="0">
                <a:solidFill>
                  <a:srgbClr val="000000"/>
                </a:solidFill>
                <a:latin typeface="Verdana" panose="020B0604030504040204" pitchFamily="34" charset="0"/>
              </a:rPr>
              <a:t>6) запрет на хождение иностранной валюты внутри страны</a:t>
            </a:r>
            <a:endParaRPr lang="ru-RU" b="0" i="0" dirty="0">
              <a:solidFill>
                <a:srgbClr val="000000"/>
              </a:solidFill>
              <a:effectLst/>
              <a:latin typeface="Verdana" panose="020B0604030504040204" pitchFamily="34" charset="0"/>
            </a:endParaRPr>
          </a:p>
        </p:txBody>
      </p:sp>
      <p:sp>
        <p:nvSpPr>
          <p:cNvPr id="3" name="Прямоугольник 2"/>
          <p:cNvSpPr/>
          <p:nvPr/>
        </p:nvSpPr>
        <p:spPr>
          <a:xfrm>
            <a:off x="320565" y="4229081"/>
            <a:ext cx="11540359" cy="2308324"/>
          </a:xfrm>
          <a:prstGeom prst="rect">
            <a:avLst/>
          </a:prstGeom>
        </p:spPr>
        <p:txBody>
          <a:bodyPr wrap="square">
            <a:spAutoFit/>
          </a:bodyPr>
          <a:lstStyle/>
          <a:p>
            <a:pPr algn="just"/>
            <a:r>
              <a:rPr lang="ru-RU" dirty="0">
                <a:solidFill>
                  <a:srgbClr val="000000"/>
                </a:solidFill>
                <a:latin typeface="Verdana" panose="020B0604030504040204" pitchFamily="34" charset="0"/>
              </a:rPr>
              <a:t>Что из перечисленного относится к экономическим реформам и экономической ситуации 1992–1993 гг.? Выберите три </a:t>
            </a:r>
            <a:r>
              <a:rPr lang="ru-RU" dirty="0" smtClean="0">
                <a:solidFill>
                  <a:srgbClr val="000000"/>
                </a:solidFill>
                <a:latin typeface="Verdana" panose="020B0604030504040204" pitchFamily="34" charset="0"/>
              </a:rPr>
              <a:t>ответа</a:t>
            </a:r>
            <a:endParaRPr lang="ru-RU" dirty="0">
              <a:solidFill>
                <a:srgbClr val="000000"/>
              </a:solidFill>
              <a:latin typeface="Verdana" panose="020B0604030504040204" pitchFamily="34" charset="0"/>
            </a:endParaRPr>
          </a:p>
          <a:p>
            <a:pPr algn="just"/>
            <a:r>
              <a:rPr lang="ru-RU" dirty="0">
                <a:solidFill>
                  <a:srgbClr val="000000"/>
                </a:solidFill>
                <a:latin typeface="Verdana" panose="020B0604030504040204" pitchFamily="34" charset="0"/>
              </a:rPr>
              <a:t>1) отказ от государственной монополии на внешнюю торговлю</a:t>
            </a:r>
          </a:p>
          <a:p>
            <a:pPr algn="just"/>
            <a:r>
              <a:rPr lang="ru-RU" dirty="0">
                <a:solidFill>
                  <a:srgbClr val="000000"/>
                </a:solidFill>
                <a:latin typeface="Verdana" panose="020B0604030504040204" pitchFamily="34" charset="0"/>
              </a:rPr>
              <a:t>2) расширение государственных субсидий промышленным предприятиям</a:t>
            </a:r>
          </a:p>
          <a:p>
            <a:pPr algn="just"/>
            <a:r>
              <a:rPr lang="ru-RU" dirty="0">
                <a:solidFill>
                  <a:srgbClr val="000000"/>
                </a:solidFill>
                <a:latin typeface="Verdana" panose="020B0604030504040204" pitchFamily="34" charset="0"/>
              </a:rPr>
              <a:t>3) устойчивый рост государственных доходов</a:t>
            </a:r>
          </a:p>
          <a:p>
            <a:pPr algn="just"/>
            <a:r>
              <a:rPr lang="ru-RU" dirty="0">
                <a:solidFill>
                  <a:srgbClr val="000000"/>
                </a:solidFill>
                <a:latin typeface="Verdana" panose="020B0604030504040204" pitchFamily="34" charset="0"/>
              </a:rPr>
              <a:t>4) национализация сырьевых ресурсов страны</a:t>
            </a:r>
          </a:p>
          <a:p>
            <a:pPr algn="just"/>
            <a:r>
              <a:rPr lang="ru-RU" dirty="0">
                <a:solidFill>
                  <a:srgbClr val="000000"/>
                </a:solidFill>
                <a:latin typeface="Verdana" panose="020B0604030504040204" pitchFamily="34" charset="0"/>
              </a:rPr>
              <a:t>5) либерализация цен</a:t>
            </a:r>
          </a:p>
          <a:p>
            <a:pPr algn="just"/>
            <a:r>
              <a:rPr lang="ru-RU" dirty="0">
                <a:solidFill>
                  <a:srgbClr val="000000"/>
                </a:solidFill>
                <a:latin typeface="Verdana" panose="020B0604030504040204" pitchFamily="34" charset="0"/>
              </a:rPr>
              <a:t>6) появление олигархического капитала</a:t>
            </a:r>
            <a:endParaRPr lang="ru-RU"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413346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9707015"/>
              </p:ext>
            </p:extLst>
          </p:nvPr>
        </p:nvGraphicFramePr>
        <p:xfrm>
          <a:off x="462455" y="136633"/>
          <a:ext cx="10268607" cy="2343810"/>
        </p:xfrm>
        <a:graphic>
          <a:graphicData uri="http://schemas.openxmlformats.org/drawingml/2006/table">
            <a:tbl>
              <a:tblPr/>
              <a:tblGrid>
                <a:gridCol w="4088524">
                  <a:extLst>
                    <a:ext uri="{9D8B030D-6E8A-4147-A177-3AD203B41FA5}">
                      <a16:colId xmlns:a16="http://schemas.microsoft.com/office/drawing/2014/main" val="3002810294"/>
                    </a:ext>
                  </a:extLst>
                </a:gridCol>
                <a:gridCol w="2757214">
                  <a:extLst>
                    <a:ext uri="{9D8B030D-6E8A-4147-A177-3AD203B41FA5}">
                      <a16:colId xmlns:a16="http://schemas.microsoft.com/office/drawing/2014/main" val="3482409897"/>
                    </a:ext>
                  </a:extLst>
                </a:gridCol>
                <a:gridCol w="3422869">
                  <a:extLst>
                    <a:ext uri="{9D8B030D-6E8A-4147-A177-3AD203B41FA5}">
                      <a16:colId xmlns:a16="http://schemas.microsoft.com/office/drawing/2014/main" val="2635622919"/>
                    </a:ext>
                  </a:extLst>
                </a:gridCol>
              </a:tblGrid>
              <a:tr h="468762">
                <a:tc>
                  <a:txBody>
                    <a:bodyPr/>
                    <a:lstStyle/>
                    <a:p>
                      <a:pPr algn="ctr"/>
                      <a:r>
                        <a:rPr lang="ru-RU" sz="1000" b="1">
                          <a:solidFill>
                            <a:srgbClr val="000000"/>
                          </a:solidFill>
                          <a:effectLst/>
                        </a:rPr>
                        <a:t>События</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DEDE"/>
                    </a:solidFill>
                  </a:tcPr>
                </a:tc>
                <a:tc>
                  <a:txBody>
                    <a:bodyPr/>
                    <a:lstStyle/>
                    <a:p>
                      <a:pPr algn="ctr"/>
                      <a:r>
                        <a:rPr lang="ru-RU" sz="1000" b="1">
                          <a:solidFill>
                            <a:srgbClr val="000000"/>
                          </a:solidFill>
                          <a:effectLst/>
                        </a:rPr>
                        <a:t>Даты</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DEDE"/>
                    </a:solidFill>
                  </a:tcPr>
                </a:tc>
                <a:tc>
                  <a:txBody>
                    <a:bodyPr/>
                    <a:lstStyle/>
                    <a:p>
                      <a:pPr algn="ctr"/>
                      <a:r>
                        <a:rPr lang="ru-RU" sz="1000" b="1">
                          <a:solidFill>
                            <a:srgbClr val="000000"/>
                          </a:solidFill>
                          <a:effectLst/>
                        </a:rPr>
                        <a:t>Руководитель СССР в данный период</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DEDE"/>
                    </a:solidFill>
                  </a:tcPr>
                </a:tc>
                <a:extLst>
                  <a:ext uri="{0D108BD9-81ED-4DB2-BD59-A6C34878D82A}">
                    <a16:rowId xmlns:a16="http://schemas.microsoft.com/office/drawing/2014/main" val="4154211863"/>
                  </a:ext>
                </a:extLst>
              </a:tr>
              <a:tr h="468762">
                <a:tc>
                  <a:txBody>
                    <a:bodyPr/>
                    <a:lstStyle/>
                    <a:p>
                      <a:pPr algn="l"/>
                      <a:r>
                        <a:rPr lang="ru-RU" sz="1400">
                          <a:solidFill>
                            <a:srgbClr val="000000"/>
                          </a:solidFill>
                          <a:effectLst/>
                        </a:rPr>
                        <a:t>__________(А)</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ru-RU" sz="1400">
                          <a:solidFill>
                            <a:srgbClr val="000000"/>
                          </a:solidFill>
                          <a:effectLst/>
                        </a:rPr>
                        <a:t>1962 г.</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ru-RU" sz="1400">
                          <a:solidFill>
                            <a:srgbClr val="000000"/>
                          </a:solidFill>
                          <a:effectLst/>
                        </a:rPr>
                        <a:t>Н.С. Хрущев</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9039234"/>
                  </a:ext>
                </a:extLst>
              </a:tr>
              <a:tr h="468762">
                <a:tc>
                  <a:txBody>
                    <a:bodyPr/>
                    <a:lstStyle/>
                    <a:p>
                      <a:pPr algn="l"/>
                      <a:r>
                        <a:rPr lang="ru-RU" sz="1400">
                          <a:solidFill>
                            <a:srgbClr val="000000"/>
                          </a:solidFill>
                          <a:effectLst/>
                        </a:rPr>
                        <a:t>переименование наркоматов в министерства</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ru-RU" sz="1400">
                          <a:solidFill>
                            <a:srgbClr val="000000"/>
                          </a:solidFill>
                          <a:effectLst/>
                        </a:rPr>
                        <a:t>1946 г.</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ru-RU" sz="1400">
                          <a:solidFill>
                            <a:srgbClr val="000000"/>
                          </a:solidFill>
                          <a:effectLst/>
                        </a:rPr>
                        <a:t>__________(Б)</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1467267"/>
                  </a:ext>
                </a:extLst>
              </a:tr>
              <a:tr h="468762">
                <a:tc>
                  <a:txBody>
                    <a:bodyPr/>
                    <a:lstStyle/>
                    <a:p>
                      <a:pPr algn="l"/>
                      <a:r>
                        <a:rPr lang="ru-RU" sz="1400">
                          <a:solidFill>
                            <a:srgbClr val="000000"/>
                          </a:solidFill>
                          <a:effectLst/>
                        </a:rPr>
                        <a:t>__________(В)</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ru-RU" sz="1400">
                          <a:solidFill>
                            <a:srgbClr val="000000"/>
                          </a:solidFill>
                          <a:effectLst/>
                        </a:rPr>
                        <a:t>1986 г.</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ru-RU" sz="1400">
                          <a:solidFill>
                            <a:srgbClr val="000000"/>
                          </a:solidFill>
                          <a:effectLst/>
                        </a:rPr>
                        <a:t>__________(Г)</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670371"/>
                  </a:ext>
                </a:extLst>
              </a:tr>
              <a:tr h="468762">
                <a:tc>
                  <a:txBody>
                    <a:bodyPr/>
                    <a:lstStyle/>
                    <a:p>
                      <a:pPr algn="l"/>
                      <a:r>
                        <a:rPr lang="ru-RU" sz="1400">
                          <a:solidFill>
                            <a:srgbClr val="000000"/>
                          </a:solidFill>
                          <a:effectLst/>
                        </a:rPr>
                        <a:t>принятие Конституции «развитого социализма»</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ru-RU" sz="1400">
                          <a:solidFill>
                            <a:srgbClr val="000000"/>
                          </a:solidFill>
                          <a:effectLst/>
                        </a:rPr>
                        <a:t>__________(Д)</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ru-RU" sz="1400" dirty="0">
                          <a:solidFill>
                            <a:srgbClr val="000000"/>
                          </a:solidFill>
                          <a:effectLst/>
                        </a:rPr>
                        <a:t>__________(Е</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4088940"/>
                  </a:ext>
                </a:extLst>
              </a:tr>
            </a:tbl>
          </a:graphicData>
        </a:graphic>
      </p:graphicFrame>
      <p:sp>
        <p:nvSpPr>
          <p:cNvPr id="3" name="Прямоугольник 2"/>
          <p:cNvSpPr/>
          <p:nvPr/>
        </p:nvSpPr>
        <p:spPr>
          <a:xfrm>
            <a:off x="462455" y="2900915"/>
            <a:ext cx="10268607" cy="646331"/>
          </a:xfrm>
          <a:prstGeom prst="rect">
            <a:avLst/>
          </a:prstGeom>
        </p:spPr>
        <p:txBody>
          <a:bodyPr wrap="square">
            <a:spAutoFit/>
          </a:bodyPr>
          <a:lstStyle/>
          <a:p>
            <a:pPr algn="just"/>
            <a:r>
              <a:rPr lang="ru-RU" sz="1200" dirty="0">
                <a:solidFill>
                  <a:srgbClr val="000000"/>
                </a:solidFill>
                <a:latin typeface="Verdana" panose="020B0604030504040204" pitchFamily="34" charset="0"/>
              </a:rPr>
              <a:t>1) катастрофа на Чернобыльской </a:t>
            </a:r>
            <a:r>
              <a:rPr lang="ru-RU" sz="1200" dirty="0" smtClean="0">
                <a:solidFill>
                  <a:srgbClr val="000000"/>
                </a:solidFill>
                <a:latin typeface="Verdana" panose="020B0604030504040204" pitchFamily="34" charset="0"/>
              </a:rPr>
              <a:t>АЭС	2</a:t>
            </a:r>
            <a:r>
              <a:rPr lang="ru-RU" sz="1200" dirty="0">
                <a:solidFill>
                  <a:srgbClr val="000000"/>
                </a:solidFill>
                <a:latin typeface="Verdana" panose="020B0604030504040204" pitchFamily="34" charset="0"/>
              </a:rPr>
              <a:t>) Карибский </a:t>
            </a:r>
            <a:r>
              <a:rPr lang="ru-RU" sz="1200" dirty="0" smtClean="0">
                <a:solidFill>
                  <a:srgbClr val="000000"/>
                </a:solidFill>
                <a:latin typeface="Verdana" panose="020B0604030504040204" pitchFamily="34" charset="0"/>
              </a:rPr>
              <a:t>кризис				3</a:t>
            </a:r>
            <a:r>
              <a:rPr lang="ru-RU" sz="1200" dirty="0">
                <a:solidFill>
                  <a:srgbClr val="000000"/>
                </a:solidFill>
                <a:latin typeface="Verdana" panose="020B0604030504040204" pitchFamily="34" charset="0"/>
              </a:rPr>
              <a:t>) 1953 г.</a:t>
            </a:r>
          </a:p>
          <a:p>
            <a:pPr algn="just"/>
            <a:r>
              <a:rPr lang="ru-RU" sz="1200" dirty="0">
                <a:solidFill>
                  <a:srgbClr val="000000"/>
                </a:solidFill>
                <a:latin typeface="Verdana" panose="020B0604030504040204" pitchFamily="34" charset="0"/>
              </a:rPr>
              <a:t>4) учреждение поста Президента </a:t>
            </a:r>
            <a:r>
              <a:rPr lang="ru-RU" sz="1200" dirty="0" smtClean="0">
                <a:solidFill>
                  <a:srgbClr val="000000"/>
                </a:solidFill>
                <a:latin typeface="Verdana" panose="020B0604030504040204" pitchFamily="34" charset="0"/>
              </a:rPr>
              <a:t>СССР	5</a:t>
            </a:r>
            <a:r>
              <a:rPr lang="ru-RU" sz="1200" dirty="0">
                <a:solidFill>
                  <a:srgbClr val="000000"/>
                </a:solidFill>
                <a:latin typeface="Verdana" panose="020B0604030504040204" pitchFamily="34" charset="0"/>
              </a:rPr>
              <a:t>) испытание первой советской ядерной </a:t>
            </a:r>
            <a:r>
              <a:rPr lang="ru-RU" sz="1200" dirty="0" smtClean="0">
                <a:solidFill>
                  <a:srgbClr val="000000"/>
                </a:solidFill>
                <a:latin typeface="Verdana" panose="020B0604030504040204" pitchFamily="34" charset="0"/>
              </a:rPr>
              <a:t>бомбы	6</a:t>
            </a:r>
            <a:r>
              <a:rPr lang="ru-RU" sz="1200" dirty="0">
                <a:solidFill>
                  <a:srgbClr val="000000"/>
                </a:solidFill>
                <a:latin typeface="Verdana" panose="020B0604030504040204" pitchFamily="34" charset="0"/>
              </a:rPr>
              <a:t>) И. В. Сталин</a:t>
            </a:r>
          </a:p>
          <a:p>
            <a:pPr algn="just"/>
            <a:r>
              <a:rPr lang="ru-RU" sz="1200" dirty="0">
                <a:solidFill>
                  <a:srgbClr val="000000"/>
                </a:solidFill>
                <a:latin typeface="Verdana" panose="020B0604030504040204" pitchFamily="34" charset="0"/>
              </a:rPr>
              <a:t>7) Л. И. </a:t>
            </a:r>
            <a:r>
              <a:rPr lang="ru-RU" sz="1200" dirty="0" smtClean="0">
                <a:solidFill>
                  <a:srgbClr val="000000"/>
                </a:solidFill>
                <a:latin typeface="Verdana" panose="020B0604030504040204" pitchFamily="34" charset="0"/>
              </a:rPr>
              <a:t>Брежнев			8</a:t>
            </a:r>
            <a:r>
              <a:rPr lang="ru-RU" sz="1200" dirty="0">
                <a:solidFill>
                  <a:srgbClr val="000000"/>
                </a:solidFill>
                <a:latin typeface="Verdana" panose="020B0604030504040204" pitchFamily="34" charset="0"/>
              </a:rPr>
              <a:t>) М. С. </a:t>
            </a:r>
            <a:r>
              <a:rPr lang="ru-RU" sz="1200" dirty="0" smtClean="0">
                <a:solidFill>
                  <a:srgbClr val="000000"/>
                </a:solidFill>
                <a:latin typeface="Verdana" panose="020B0604030504040204" pitchFamily="34" charset="0"/>
              </a:rPr>
              <a:t>Горбачев				9</a:t>
            </a:r>
            <a:r>
              <a:rPr lang="ru-RU" sz="1200" dirty="0">
                <a:solidFill>
                  <a:srgbClr val="000000"/>
                </a:solidFill>
                <a:latin typeface="Verdana" panose="020B0604030504040204" pitchFamily="34" charset="0"/>
              </a:rPr>
              <a:t>) 1977 г.</a:t>
            </a:r>
            <a:endParaRPr lang="ru-RU" sz="1200" b="0" i="0" dirty="0">
              <a:solidFill>
                <a:srgbClr val="000000"/>
              </a:solidFill>
              <a:effectLst/>
              <a:latin typeface="Verdana" panose="020B060403050404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280177537"/>
              </p:ext>
            </p:extLst>
          </p:nvPr>
        </p:nvGraphicFramePr>
        <p:xfrm>
          <a:off x="462455" y="3846736"/>
          <a:ext cx="11025352" cy="1478280"/>
        </p:xfrm>
        <a:graphic>
          <a:graphicData uri="http://schemas.openxmlformats.org/drawingml/2006/table">
            <a:tbl>
              <a:tblPr/>
              <a:tblGrid>
                <a:gridCol w="3505200">
                  <a:extLst>
                    <a:ext uri="{9D8B030D-6E8A-4147-A177-3AD203B41FA5}">
                      <a16:colId xmlns:a16="http://schemas.microsoft.com/office/drawing/2014/main" val="2476083580"/>
                    </a:ext>
                  </a:extLst>
                </a:gridCol>
                <a:gridCol w="3505200">
                  <a:extLst>
                    <a:ext uri="{9D8B030D-6E8A-4147-A177-3AD203B41FA5}">
                      <a16:colId xmlns:a16="http://schemas.microsoft.com/office/drawing/2014/main" val="1783479347"/>
                    </a:ext>
                  </a:extLst>
                </a:gridCol>
                <a:gridCol w="4014952">
                  <a:extLst>
                    <a:ext uri="{9D8B030D-6E8A-4147-A177-3AD203B41FA5}">
                      <a16:colId xmlns:a16="http://schemas.microsoft.com/office/drawing/2014/main" val="3350112588"/>
                    </a:ext>
                  </a:extLst>
                </a:gridCol>
              </a:tblGrid>
              <a:tr h="0">
                <a:tc>
                  <a:txBody>
                    <a:bodyPr/>
                    <a:lstStyle/>
                    <a:p>
                      <a:pPr algn="ctr"/>
                      <a:r>
                        <a:rPr lang="ru-RU" sz="1200" b="1">
                          <a:solidFill>
                            <a:srgbClr val="000000"/>
                          </a:solidFill>
                          <a:effectLst/>
                        </a:rPr>
                        <a:t>Государственный деятель</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DEDE"/>
                    </a:solidFill>
                  </a:tcPr>
                </a:tc>
                <a:tc>
                  <a:txBody>
                    <a:bodyPr/>
                    <a:lstStyle/>
                    <a:p>
                      <a:pPr algn="ctr"/>
                      <a:r>
                        <a:rPr lang="ru-RU" sz="1200" b="1">
                          <a:solidFill>
                            <a:srgbClr val="000000"/>
                          </a:solidFill>
                          <a:effectLst/>
                        </a:rPr>
                        <a:t>Период</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DEDE"/>
                    </a:solidFill>
                  </a:tcPr>
                </a:tc>
                <a:tc>
                  <a:txBody>
                    <a:bodyPr/>
                    <a:lstStyle/>
                    <a:p>
                      <a:pPr algn="ctr"/>
                      <a:r>
                        <a:rPr lang="ru-RU" sz="1200" b="1">
                          <a:solidFill>
                            <a:srgbClr val="000000"/>
                          </a:solidFill>
                          <a:effectLst/>
                        </a:rPr>
                        <a:t>Событие</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DEDE"/>
                    </a:solidFill>
                  </a:tcPr>
                </a:tc>
                <a:extLst>
                  <a:ext uri="{0D108BD9-81ED-4DB2-BD59-A6C34878D82A}">
                    <a16:rowId xmlns:a16="http://schemas.microsoft.com/office/drawing/2014/main" val="3611776117"/>
                  </a:ext>
                </a:extLst>
              </a:tr>
              <a:tr h="0">
                <a:tc>
                  <a:txBody>
                    <a:bodyPr/>
                    <a:lstStyle/>
                    <a:p>
                      <a:pPr algn="ctr"/>
                      <a:r>
                        <a:rPr lang="ru-RU" sz="1200">
                          <a:solidFill>
                            <a:srgbClr val="000000"/>
                          </a:solidFill>
                          <a:effectLst/>
                        </a:rPr>
                        <a:t>__________(А)</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ru-RU" sz="1200">
                          <a:solidFill>
                            <a:srgbClr val="000000"/>
                          </a:solidFill>
                          <a:effectLst/>
                        </a:rPr>
                        <a:t>Март—август 1998 г.</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ru-RU" sz="1200">
                          <a:solidFill>
                            <a:srgbClr val="000000"/>
                          </a:solidFill>
                          <a:effectLst/>
                        </a:rPr>
                        <a:t>__________(Б)</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86169757"/>
                  </a:ext>
                </a:extLst>
              </a:tr>
              <a:tr h="0">
                <a:tc>
                  <a:txBody>
                    <a:bodyPr/>
                    <a:lstStyle/>
                    <a:p>
                      <a:pPr algn="ctr"/>
                      <a:r>
                        <a:rPr lang="ru-RU" sz="1200">
                          <a:solidFill>
                            <a:srgbClr val="000000"/>
                          </a:solidFill>
                          <a:effectLst/>
                        </a:rPr>
                        <a:t>Билл Клинтон</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ru-RU" sz="1200">
                          <a:solidFill>
                            <a:srgbClr val="000000"/>
                          </a:solidFill>
                          <a:effectLst/>
                        </a:rPr>
                        <a:t>1992-2000гг</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ru-RU" sz="1200">
                          <a:solidFill>
                            <a:srgbClr val="000000"/>
                          </a:solidFill>
                          <a:effectLst/>
                        </a:rPr>
                        <a:t>__________(В)</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4374958"/>
                  </a:ext>
                </a:extLst>
              </a:tr>
              <a:tr h="0">
                <a:tc>
                  <a:txBody>
                    <a:bodyPr/>
                    <a:lstStyle/>
                    <a:p>
                      <a:pPr algn="ctr"/>
                      <a:r>
                        <a:rPr lang="ru-RU" sz="1200">
                          <a:solidFill>
                            <a:srgbClr val="000000"/>
                          </a:solidFill>
                          <a:effectLst/>
                        </a:rPr>
                        <a:t>__________(Г)</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ru-RU" sz="1200">
                          <a:solidFill>
                            <a:srgbClr val="000000"/>
                          </a:solidFill>
                          <a:effectLst/>
                        </a:rPr>
                        <a:t>__________(Д)</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ru-RU" sz="1200">
                          <a:solidFill>
                            <a:srgbClr val="000000"/>
                          </a:solidFill>
                          <a:effectLst/>
                        </a:rPr>
                        <a:t>Первый выпуск Государственныхкраткосрочныхоблигаций (ГКО)</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8249749"/>
                  </a:ext>
                </a:extLst>
              </a:tr>
              <a:tr h="0">
                <a:tc>
                  <a:txBody>
                    <a:bodyPr/>
                    <a:lstStyle/>
                    <a:p>
                      <a:pPr algn="ctr"/>
                      <a:r>
                        <a:rPr lang="ru-RU" sz="1200">
                          <a:solidFill>
                            <a:srgbClr val="000000"/>
                          </a:solidFill>
                          <a:effectLst/>
                        </a:rPr>
                        <a:t>Б. Н. Ельцин</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ru-RU" sz="1200">
                          <a:solidFill>
                            <a:srgbClr val="000000"/>
                          </a:solidFill>
                          <a:effectLst/>
                        </a:rPr>
                        <a:t>__________(Е)</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a:r>
                        <a:rPr lang="ru-RU" sz="1200" dirty="0">
                          <a:solidFill>
                            <a:srgbClr val="000000"/>
                          </a:solidFill>
                          <a:effectLst/>
                        </a:rPr>
                        <a:t>Либерализация цен</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500498"/>
                  </a:ext>
                </a:extLst>
              </a:tr>
            </a:tbl>
          </a:graphicData>
        </a:graphic>
      </p:graphicFrame>
      <p:sp>
        <p:nvSpPr>
          <p:cNvPr id="5" name="Прямоугольник 4"/>
          <p:cNvSpPr/>
          <p:nvPr/>
        </p:nvSpPr>
        <p:spPr>
          <a:xfrm>
            <a:off x="462455" y="5529234"/>
            <a:ext cx="11098924" cy="1015663"/>
          </a:xfrm>
          <a:prstGeom prst="rect">
            <a:avLst/>
          </a:prstGeom>
        </p:spPr>
        <p:txBody>
          <a:bodyPr wrap="square">
            <a:spAutoFit/>
          </a:bodyPr>
          <a:lstStyle/>
          <a:p>
            <a:pPr algn="just"/>
            <a:r>
              <a:rPr lang="ru-RU" sz="1200" dirty="0">
                <a:solidFill>
                  <a:srgbClr val="000000"/>
                </a:solidFill>
                <a:latin typeface="Verdana" panose="020B0604030504040204" pitchFamily="34" charset="0"/>
              </a:rPr>
              <a:t>1) ноябрь 1991 г. — июнь 1992 </a:t>
            </a:r>
            <a:r>
              <a:rPr lang="ru-RU" sz="1200" dirty="0" smtClean="0">
                <a:solidFill>
                  <a:srgbClr val="000000"/>
                </a:solidFill>
                <a:latin typeface="Verdana" panose="020B0604030504040204" pitchFamily="34" charset="0"/>
              </a:rPr>
              <a:t>г.			2</a:t>
            </a:r>
            <a:r>
              <a:rPr lang="ru-RU" sz="1200" dirty="0">
                <a:solidFill>
                  <a:srgbClr val="000000"/>
                </a:solidFill>
                <a:latin typeface="Verdana" panose="020B0604030504040204" pitchFamily="34" charset="0"/>
              </a:rPr>
              <a:t>) начало реализации приоритетных национальных проектов</a:t>
            </a:r>
          </a:p>
          <a:p>
            <a:pPr algn="just"/>
            <a:r>
              <a:rPr lang="ru-RU" sz="1200" dirty="0">
                <a:solidFill>
                  <a:srgbClr val="000000"/>
                </a:solidFill>
                <a:latin typeface="Verdana" panose="020B0604030504040204" pitchFamily="34" charset="0"/>
              </a:rPr>
              <a:t>3) был американским президентом когда было принято решение НАТО о бомбардировке Югославии</a:t>
            </a:r>
          </a:p>
          <a:p>
            <a:pPr algn="just"/>
            <a:r>
              <a:rPr lang="ru-RU" sz="1200" dirty="0">
                <a:solidFill>
                  <a:srgbClr val="000000"/>
                </a:solidFill>
                <a:latin typeface="Verdana" panose="020B0604030504040204" pitchFamily="34" charset="0"/>
              </a:rPr>
              <a:t>4) декабрь 1992 г. — март 1998 </a:t>
            </a:r>
            <a:r>
              <a:rPr lang="ru-RU" sz="1200" dirty="0" smtClean="0">
                <a:solidFill>
                  <a:srgbClr val="000000"/>
                </a:solidFill>
                <a:latin typeface="Verdana" panose="020B0604030504040204" pitchFamily="34" charset="0"/>
              </a:rPr>
              <a:t>г.			5</a:t>
            </a:r>
            <a:r>
              <a:rPr lang="ru-RU" sz="1200" dirty="0">
                <a:solidFill>
                  <a:srgbClr val="000000"/>
                </a:solidFill>
                <a:latin typeface="Verdana" panose="020B0604030504040204" pitchFamily="34" charset="0"/>
              </a:rPr>
              <a:t>) B. C. Черномырдин</a:t>
            </a:r>
          </a:p>
          <a:p>
            <a:pPr algn="just"/>
            <a:r>
              <a:rPr lang="ru-RU" sz="1200" dirty="0">
                <a:solidFill>
                  <a:srgbClr val="000000"/>
                </a:solidFill>
                <a:latin typeface="Verdana" panose="020B0604030504040204" pitchFamily="34" charset="0"/>
              </a:rPr>
              <a:t>6) объявление технического </a:t>
            </a:r>
            <a:r>
              <a:rPr lang="ru-RU" sz="1200" dirty="0" smtClean="0">
                <a:solidFill>
                  <a:srgbClr val="000000"/>
                </a:solidFill>
                <a:latin typeface="Verdana" panose="020B0604030504040204" pitchFamily="34" charset="0"/>
              </a:rPr>
              <a:t>дефолта		7</a:t>
            </a:r>
            <a:r>
              <a:rPr lang="ru-RU" sz="1200" dirty="0">
                <a:solidFill>
                  <a:srgbClr val="000000"/>
                </a:solidFill>
                <a:latin typeface="Verdana" panose="020B0604030504040204" pitchFamily="34" charset="0"/>
              </a:rPr>
              <a:t>) С. В. Кириенко</a:t>
            </a:r>
          </a:p>
          <a:p>
            <a:pPr algn="just"/>
            <a:r>
              <a:rPr lang="ru-RU" sz="1200" dirty="0">
                <a:solidFill>
                  <a:srgbClr val="000000"/>
                </a:solidFill>
                <a:latin typeface="Verdana" panose="020B0604030504040204" pitchFamily="34" charset="0"/>
              </a:rPr>
              <a:t>8) май−август 1999 </a:t>
            </a:r>
            <a:r>
              <a:rPr lang="ru-RU" sz="1200" dirty="0" smtClean="0">
                <a:solidFill>
                  <a:srgbClr val="000000"/>
                </a:solidFill>
                <a:latin typeface="Verdana" panose="020B0604030504040204" pitchFamily="34" charset="0"/>
              </a:rPr>
              <a:t>г.				9</a:t>
            </a:r>
            <a:r>
              <a:rPr lang="ru-RU" sz="1200" dirty="0">
                <a:solidFill>
                  <a:srgbClr val="000000"/>
                </a:solidFill>
                <a:latin typeface="Verdana" panose="020B0604030504040204" pitchFamily="34" charset="0"/>
              </a:rPr>
              <a:t>) М. М. Касьянов</a:t>
            </a:r>
            <a:endParaRPr lang="ru-RU" sz="1200"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12147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3476" y="604532"/>
            <a:ext cx="11004331" cy="6001643"/>
          </a:xfrm>
          <a:prstGeom prst="rect">
            <a:avLst/>
          </a:prstGeom>
        </p:spPr>
        <p:txBody>
          <a:bodyPr wrap="square">
            <a:spAutoFit/>
          </a:bodyPr>
          <a:lstStyle/>
          <a:p>
            <a:pPr algn="just"/>
            <a:r>
              <a:rPr lang="ru-RU" sz="1600" dirty="0">
                <a:solidFill>
                  <a:srgbClr val="000000"/>
                </a:solidFill>
                <a:latin typeface="Verdana" panose="020B0604030504040204" pitchFamily="34" charset="0"/>
              </a:rPr>
              <a:t>«Секретариат, Политбюро ЦК КПСС не выступили против государственного переворота. Центральный Комитет не сумел занять решительную позицию осуждения и противодействия, не поднял коммунистов на борьбу против попрания конституционной законности. Среди заговорщиков оказались члены партийного руководства, ряд партийных комитетов и средств массовой информации поддержал действия государственных преступников. Это поставило коммунистов в ложное положение.</a:t>
            </a:r>
          </a:p>
          <a:p>
            <a:pPr algn="just"/>
            <a:r>
              <a:rPr lang="ru-RU" sz="1600" dirty="0">
                <a:solidFill>
                  <a:srgbClr val="000000"/>
                </a:solidFill>
                <a:latin typeface="Verdana" panose="020B0604030504040204" pitchFamily="34" charset="0"/>
              </a:rPr>
              <a:t>Многие члены партии отказались сотрудничать с заговорщиками, осудили переворот и включились в борьбу против него. Никто не имеет морального права огульно обвинять всех коммунистов, и я как Президент считаю себя обязанным защитить их как граждан от необоснованных обвинений.</a:t>
            </a:r>
          </a:p>
          <a:p>
            <a:pPr algn="just"/>
            <a:r>
              <a:rPr lang="ru-RU" sz="1600" dirty="0">
                <a:solidFill>
                  <a:srgbClr val="000000"/>
                </a:solidFill>
                <a:latin typeface="Verdana" panose="020B0604030504040204" pitchFamily="34" charset="0"/>
              </a:rPr>
              <a:t>В этой обстановке ЦК КПСС должен принять трудное, но честное решение о самороспуске. Судьбу республиканских компартий и местных партийных организаций определят они сами.</a:t>
            </a:r>
          </a:p>
          <a:p>
            <a:pPr algn="just"/>
            <a:r>
              <a:rPr lang="ru-RU" sz="1600" dirty="0">
                <a:solidFill>
                  <a:srgbClr val="000000"/>
                </a:solidFill>
                <a:latin typeface="Verdana" panose="020B0604030504040204" pitchFamily="34" charset="0"/>
              </a:rPr>
              <a:t>Не считаю для себя возможным дальнейшее выполнение функций Генерального секретаря ЦК КПСС и слагаю соответствующие полномочия».</a:t>
            </a:r>
          </a:p>
          <a:p>
            <a:pPr algn="just"/>
            <a:r>
              <a:rPr lang="ru-RU" sz="1600" dirty="0">
                <a:solidFill>
                  <a:srgbClr val="000000"/>
                </a:solidFill>
                <a:latin typeface="Verdana" panose="020B0604030504040204" pitchFamily="34" charset="0"/>
              </a:rPr>
              <a:t> </a:t>
            </a:r>
          </a:p>
          <a:p>
            <a:pPr algn="just"/>
            <a:r>
              <a:rPr lang="ru-RU" sz="1600" dirty="0">
                <a:solidFill>
                  <a:srgbClr val="000000"/>
                </a:solidFill>
                <a:latin typeface="Verdana" panose="020B0604030504040204" pitchFamily="34" charset="0"/>
              </a:rPr>
              <a:t>Используя отрывок и знания по истории, выберите в приведённом списке три верных суждения. </a:t>
            </a:r>
          </a:p>
          <a:p>
            <a:pPr algn="just"/>
            <a:r>
              <a:rPr lang="ru-RU" sz="1600" dirty="0">
                <a:solidFill>
                  <a:srgbClr val="000000"/>
                </a:solidFill>
                <a:latin typeface="Verdana" panose="020B0604030504040204" pitchFamily="34" charset="0"/>
              </a:rPr>
              <a:t> </a:t>
            </a:r>
          </a:p>
          <a:p>
            <a:pPr algn="just"/>
            <a:r>
              <a:rPr lang="ru-RU" sz="1600" dirty="0">
                <a:solidFill>
                  <a:srgbClr val="000000"/>
                </a:solidFill>
                <a:latin typeface="Verdana" panose="020B0604030504040204" pitchFamily="34" charset="0"/>
              </a:rPr>
              <a:t>1) Автор заявления занимал одновременно с постом Генерального секретаря важный государственный пост.</a:t>
            </a:r>
          </a:p>
          <a:p>
            <a:pPr algn="just"/>
            <a:r>
              <a:rPr lang="ru-RU" sz="1600" dirty="0">
                <a:solidFill>
                  <a:srgbClr val="000000"/>
                </a:solidFill>
                <a:latin typeface="Verdana" panose="020B0604030504040204" pitchFamily="34" charset="0"/>
              </a:rPr>
              <a:t>2) Одним из тех, кого автор заявления называет заговорщиками, был Г. И. </a:t>
            </a:r>
            <a:r>
              <a:rPr lang="ru-RU" sz="1600" dirty="0" err="1">
                <a:solidFill>
                  <a:srgbClr val="000000"/>
                </a:solidFill>
                <a:latin typeface="Verdana" panose="020B0604030504040204" pitchFamily="34" charset="0"/>
              </a:rPr>
              <a:t>Янаев</a:t>
            </a:r>
            <a:r>
              <a:rPr lang="ru-RU" sz="1600" dirty="0">
                <a:solidFill>
                  <a:srgbClr val="000000"/>
                </a:solidFill>
                <a:latin typeface="Verdana" panose="020B0604030504040204" pitchFamily="34" charset="0"/>
              </a:rPr>
              <a:t>.</a:t>
            </a:r>
          </a:p>
          <a:p>
            <a:pPr algn="just"/>
            <a:r>
              <a:rPr lang="ru-RU" sz="1600" dirty="0">
                <a:solidFill>
                  <a:srgbClr val="000000"/>
                </a:solidFill>
                <a:latin typeface="Verdana" panose="020B0604030504040204" pitchFamily="34" charset="0"/>
              </a:rPr>
              <a:t>3) Заговорщики, о которых идёт речь в данном отрывке, были в сговоре с Президентом СССР.</a:t>
            </a:r>
          </a:p>
          <a:p>
            <a:pPr algn="just"/>
            <a:r>
              <a:rPr lang="ru-RU" sz="1600" dirty="0">
                <a:solidFill>
                  <a:srgbClr val="000000"/>
                </a:solidFill>
                <a:latin typeface="Verdana" panose="020B0604030504040204" pitchFamily="34" charset="0"/>
              </a:rPr>
              <a:t>4) Автор заявляет, что все члены партии поддержали заговорщиков.</a:t>
            </a:r>
          </a:p>
          <a:p>
            <a:pPr algn="just"/>
            <a:r>
              <a:rPr lang="ru-RU" sz="1600" dirty="0">
                <a:solidFill>
                  <a:srgbClr val="000000"/>
                </a:solidFill>
                <a:latin typeface="Verdana" panose="020B0604030504040204" pitchFamily="34" charset="0"/>
              </a:rPr>
              <a:t>5) Заявление сделано в 1993 г.</a:t>
            </a:r>
          </a:p>
          <a:p>
            <a:pPr algn="just"/>
            <a:r>
              <a:rPr lang="ru-RU" sz="1600" dirty="0">
                <a:solidFill>
                  <a:srgbClr val="000000"/>
                </a:solidFill>
                <a:latin typeface="Verdana" panose="020B0604030504040204" pitchFamily="34" charset="0"/>
              </a:rPr>
              <a:t>6) В течение того же года, когда было сделано данное заявление, деятельность названной в отрывке партии была прекращена на территории России.</a:t>
            </a:r>
            <a:endParaRPr lang="ru-RU" sz="1600"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35488540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186" y="0"/>
            <a:ext cx="11771586" cy="6186309"/>
          </a:xfrm>
          <a:prstGeom prst="rect">
            <a:avLst/>
          </a:prstGeom>
        </p:spPr>
        <p:txBody>
          <a:bodyPr wrap="square">
            <a:spAutoFit/>
          </a:bodyPr>
          <a:lstStyle/>
          <a:p>
            <a:pPr algn="just"/>
            <a:r>
              <a:rPr lang="ru-RU" dirty="0">
                <a:solidFill>
                  <a:srgbClr val="000000"/>
                </a:solidFill>
                <a:latin typeface="Verdana" panose="020B0604030504040204" pitchFamily="34" charset="0"/>
              </a:rPr>
              <a:t>Прочтите отрывок из воспоминаний.</a:t>
            </a:r>
          </a:p>
          <a:p>
            <a:pPr algn="just"/>
            <a:r>
              <a:rPr lang="ru-RU" dirty="0">
                <a:solidFill>
                  <a:srgbClr val="000000"/>
                </a:solidFill>
                <a:latin typeface="Verdana" panose="020B0604030504040204" pitchFamily="34" charset="0"/>
              </a:rPr>
              <a:t>«Часам к двенадцати в воскресенье утром приехал к нему [С. А. Филатову — главе президентской администрации] на дачу и здесь узнал, что президент принял решение приостановить работу Верховного Совета, объявить новые выборы, и провести референдум по Конституции. Филатову поручено продумать политический сценарий предстоящих событий. Сергей Александрович сказал, что всё это вызывает у него серьёзное беспокойство. Спросил, какова моя точка зрения.</a:t>
            </a:r>
          </a:p>
          <a:p>
            <a:pPr algn="just"/>
            <a:r>
              <a:rPr lang="ru-RU" dirty="0">
                <a:solidFill>
                  <a:srgbClr val="000000"/>
                </a:solidFill>
                <a:latin typeface="Verdana" panose="020B0604030504040204" pitchFamily="34" charset="0"/>
              </a:rPr>
              <a:t>После того как Верховный Совет открыто проигнорировал ясно выраженную апрельским референдумом волю народа к продолжению реформ и отверг одну за другой все попытки найти между двумя ветвями власти разумный компромисс, неизбежность подобного решения была очевидной. &lt;...&gt;Принимаю решение о необходимости обратиться к москвичам за поддержкой».</a:t>
            </a:r>
          </a:p>
          <a:p>
            <a:pPr algn="just"/>
            <a:r>
              <a:rPr lang="ru-RU" dirty="0">
                <a:solidFill>
                  <a:srgbClr val="000000"/>
                </a:solidFill>
                <a:latin typeface="Verdana" panose="020B0604030504040204" pitchFamily="34" charset="0"/>
              </a:rPr>
              <a:t> </a:t>
            </a:r>
          </a:p>
          <a:p>
            <a:pPr algn="just"/>
            <a:r>
              <a:rPr lang="ru-RU" dirty="0">
                <a:solidFill>
                  <a:srgbClr val="000000"/>
                </a:solidFill>
                <a:latin typeface="Verdana" panose="020B0604030504040204" pitchFamily="34" charset="0"/>
              </a:rPr>
              <a:t>Используя отрывок и знания по истории, выберите в приведённом списке три верных суждения</a:t>
            </a:r>
            <a:r>
              <a:rPr lang="ru-RU" dirty="0" smtClean="0">
                <a:solidFill>
                  <a:srgbClr val="000000"/>
                </a:solidFill>
                <a:latin typeface="Verdana" panose="020B0604030504040204" pitchFamily="34" charset="0"/>
              </a:rPr>
              <a:t>.</a:t>
            </a:r>
            <a:r>
              <a:rPr lang="ru-RU" dirty="0">
                <a:solidFill>
                  <a:srgbClr val="000000"/>
                </a:solidFill>
                <a:latin typeface="Verdana" panose="020B0604030504040204" pitchFamily="34" charset="0"/>
              </a:rPr>
              <a:t> </a:t>
            </a:r>
          </a:p>
          <a:p>
            <a:pPr algn="just"/>
            <a:r>
              <a:rPr lang="ru-RU" dirty="0">
                <a:solidFill>
                  <a:srgbClr val="000000"/>
                </a:solidFill>
                <a:latin typeface="Verdana" panose="020B0604030504040204" pitchFamily="34" charset="0"/>
              </a:rPr>
              <a:t>1) Президент, о котором говорится в тексте, — Б. Н. Ельцин.</a:t>
            </a:r>
          </a:p>
          <a:p>
            <a:pPr algn="just"/>
            <a:r>
              <a:rPr lang="ru-RU" dirty="0">
                <a:solidFill>
                  <a:srgbClr val="000000"/>
                </a:solidFill>
                <a:latin typeface="Verdana" panose="020B0604030504040204" pitchFamily="34" charset="0"/>
              </a:rPr>
              <a:t>2) Описываемая в тексте ситуация относится к 1991 г.</a:t>
            </a:r>
          </a:p>
          <a:p>
            <a:pPr algn="just"/>
            <a:r>
              <a:rPr lang="ru-RU" dirty="0">
                <a:solidFill>
                  <a:srgbClr val="000000"/>
                </a:solidFill>
                <a:latin typeface="Verdana" panose="020B0604030504040204" pitchFamily="34" charset="0"/>
              </a:rPr>
              <a:t>3) Одним из участников событий, о которых говорится в тексте, был Р.И. Хасбулатов.</a:t>
            </a:r>
          </a:p>
          <a:p>
            <a:pPr algn="just"/>
            <a:r>
              <a:rPr lang="ru-RU" dirty="0">
                <a:solidFill>
                  <a:srgbClr val="000000"/>
                </a:solidFill>
                <a:latin typeface="Verdana" panose="020B0604030504040204" pitchFamily="34" charset="0"/>
              </a:rPr>
              <a:t>4) Конфликт, о котором говорится в тексте, удалось разрешить мирным, ненасильственным путём.</a:t>
            </a:r>
          </a:p>
          <a:p>
            <a:pPr algn="just"/>
            <a:r>
              <a:rPr lang="ru-RU" dirty="0">
                <a:solidFill>
                  <a:srgbClr val="000000"/>
                </a:solidFill>
                <a:latin typeface="Verdana" panose="020B0604030504040204" pitchFamily="34" charset="0"/>
              </a:rPr>
              <a:t>5) Автор воспоминаний крайне негативно оценивает действия президента.</a:t>
            </a:r>
          </a:p>
          <a:p>
            <a:pPr algn="just"/>
            <a:r>
              <a:rPr lang="ru-RU" dirty="0">
                <a:solidFill>
                  <a:srgbClr val="000000"/>
                </a:solidFill>
                <a:latin typeface="Verdana" panose="020B0604030504040204" pitchFamily="34" charset="0"/>
              </a:rPr>
              <a:t>6) В конфликте, о котором говорится в тексте, победу одержали сторонники президента.</a:t>
            </a:r>
            <a:endParaRPr lang="ru-RU"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23367039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hist-ege.sdamgia.ru/get_file?id=132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89" y="474224"/>
            <a:ext cx="2257425" cy="29527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132083" y="338391"/>
            <a:ext cx="8660524" cy="1815882"/>
          </a:xfrm>
          <a:prstGeom prst="rect">
            <a:avLst/>
          </a:prstGeom>
        </p:spPr>
        <p:txBody>
          <a:bodyPr wrap="square">
            <a:spAutoFit/>
          </a:bodyPr>
          <a:lstStyle/>
          <a:p>
            <a:pPr algn="just"/>
            <a:r>
              <a:rPr lang="ru-RU" sz="1400" dirty="0">
                <a:solidFill>
                  <a:srgbClr val="000000"/>
                </a:solidFill>
                <a:latin typeface="Verdana" panose="020B0604030504040204" pitchFamily="34" charset="0"/>
              </a:rPr>
              <a:t>1) События, которым посвящена карикатура, произошли после Второй мировой войны.</a:t>
            </a:r>
          </a:p>
          <a:p>
            <a:pPr algn="just"/>
            <a:r>
              <a:rPr lang="ru-RU" sz="1400" dirty="0">
                <a:solidFill>
                  <a:srgbClr val="000000"/>
                </a:solidFill>
                <a:latin typeface="Verdana" panose="020B0604030504040204" pitchFamily="34" charset="0"/>
              </a:rPr>
              <a:t>2) Одну из стран на карикатуре символизирует богиня Афродита.</a:t>
            </a:r>
          </a:p>
          <a:p>
            <a:pPr algn="just"/>
            <a:r>
              <a:rPr lang="ru-RU" sz="1400" dirty="0">
                <a:solidFill>
                  <a:srgbClr val="000000"/>
                </a:solidFill>
                <a:latin typeface="Verdana" panose="020B0604030504040204" pitchFamily="34" charset="0"/>
              </a:rPr>
              <a:t>3) В военный блок, деятельности которого посвящена данная карикатура, в настоящее время входят некоторые страны, ранее бывшие союзными республиками в составе СССР.</a:t>
            </a:r>
          </a:p>
          <a:p>
            <a:pPr algn="just"/>
            <a:r>
              <a:rPr lang="ru-RU" sz="1400" dirty="0">
                <a:solidFill>
                  <a:srgbClr val="000000"/>
                </a:solidFill>
                <a:latin typeface="Verdana" panose="020B0604030504040204" pitchFamily="34" charset="0"/>
              </a:rPr>
              <a:t>4) Военный блок, деятельности которого посвящена данная карикатура, был создан в ответ на создание Организации Варшавского договора.</a:t>
            </a:r>
          </a:p>
          <a:p>
            <a:pPr algn="just"/>
            <a:r>
              <a:rPr lang="ru-RU" sz="1400" dirty="0">
                <a:solidFill>
                  <a:srgbClr val="000000"/>
                </a:solidFill>
                <a:latin typeface="Verdana" panose="020B0604030504040204" pitchFamily="34" charset="0"/>
              </a:rPr>
              <a:t>5) Европейская страна, символически изображённая на карикатуре, долгое время входила в состав Российской империи.</a:t>
            </a:r>
            <a:endParaRPr lang="ru-RU" sz="1400" b="0" i="0" dirty="0">
              <a:solidFill>
                <a:srgbClr val="000000"/>
              </a:solidFill>
              <a:effectLst/>
              <a:latin typeface="Verdana" panose="020B0604030504040204" pitchFamily="34" charset="0"/>
            </a:endParaRPr>
          </a:p>
        </p:txBody>
      </p:sp>
      <p:pic>
        <p:nvPicPr>
          <p:cNvPr id="6148" name="Picture 4" descr="https://hist-ege.sdamgia.ru/get_file?id=220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975" y="2396359"/>
            <a:ext cx="4910411" cy="390371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71189" y="4624239"/>
            <a:ext cx="6613087" cy="954107"/>
          </a:xfrm>
          <a:prstGeom prst="rect">
            <a:avLst/>
          </a:prstGeom>
        </p:spPr>
        <p:txBody>
          <a:bodyPr wrap="square">
            <a:spAutoFit/>
          </a:bodyPr>
          <a:lstStyle/>
          <a:p>
            <a:r>
              <a:rPr lang="ru-RU" sz="1400" dirty="0">
                <a:solidFill>
                  <a:srgbClr val="000000"/>
                </a:solidFill>
                <a:latin typeface="Verdana" panose="020B0604030504040204" pitchFamily="34" charset="0"/>
              </a:rPr>
              <a:t>Укажите изображения объектов, </a:t>
            </a:r>
            <a:r>
              <a:rPr lang="ru-RU" sz="1400" dirty="0" err="1">
                <a:solidFill>
                  <a:srgbClr val="000000"/>
                </a:solidFill>
                <a:latin typeface="Verdana" panose="020B0604030504040204" pitchFamily="34" charset="0"/>
              </a:rPr>
              <a:t>возвёденных</a:t>
            </a:r>
            <a:r>
              <a:rPr lang="ru-RU" sz="1400" dirty="0">
                <a:solidFill>
                  <a:srgbClr val="000000"/>
                </a:solidFill>
                <a:latin typeface="Verdana" panose="020B0604030504040204" pitchFamily="34" charset="0"/>
              </a:rPr>
              <a:t> в том же веке, в котором европейская страна, символически изображённая на карикатуре, получила независимость. В ответе запишите две цифры, под которыми они указаны.</a:t>
            </a:r>
            <a:endParaRPr lang="ru-RU" sz="1400" dirty="0"/>
          </a:p>
        </p:txBody>
      </p:sp>
    </p:spTree>
    <p:extLst>
      <p:ext uri="{BB962C8B-B14F-4D97-AF65-F5344CB8AC3E}">
        <p14:creationId xmlns:p14="http://schemas.microsoft.com/office/powerpoint/2010/main" val="29629333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5820" y="110216"/>
            <a:ext cx="11666483" cy="4185761"/>
          </a:xfrm>
          <a:prstGeom prst="rect">
            <a:avLst/>
          </a:prstGeom>
        </p:spPr>
        <p:txBody>
          <a:bodyPr wrap="square">
            <a:spAutoFit/>
          </a:bodyPr>
          <a:lstStyle/>
          <a:p>
            <a:pPr algn="just"/>
            <a:r>
              <a:rPr lang="ru-RU" sz="1400" dirty="0" smtClean="0">
                <a:solidFill>
                  <a:srgbClr val="000000"/>
                </a:solidFill>
                <a:latin typeface="Verdana" panose="020B0604030504040204" pitchFamily="34" charset="0"/>
              </a:rPr>
              <a:t>	Уважаемые </a:t>
            </a:r>
            <a:r>
              <a:rPr lang="ru-RU" sz="1400" dirty="0">
                <a:solidFill>
                  <a:srgbClr val="000000"/>
                </a:solidFill>
                <a:latin typeface="Verdana" panose="020B0604030504040204" pitchFamily="34" charset="0"/>
              </a:rPr>
              <a:t>депутаты, я хочу выступить в защиту двух принципиальных положений, которые стали основой проекта повестки дня, составленного группой московских депутатов… Этот проект был поддержан также рядом депутатов из других регионов страны. Мы исходим из того, что …избиратели, народ избрали нас и послали на этот Съезд для того, чтобы мы приняли на себя ответственность за судьбу страны, за те проблемы, которые перед ней стоят сейчас, за перспективу её развития. Поэтому наш Съезд не может начинать с выборов. Это превратит его в съезд выборщиков. Наш Съезд не может отдать законодательную власть одной пятой своего состава… На этом основан первый принципиальный тезис положения, содержащийся в проекте, представленном московской группой. Я предлагаю принять в качестве одного из первых пунктов повестки дня Съезда декрет Съезда народных депутатов СССР. Мы переживаем революцию, _________________ — это революция, и слово «декрет» является самым подходящим в данном случае. Исключительным правом Съезда народных депутатов СССР является принятие законов СССР, назначение высших должностных лиц СССР, в том числе Председателя Совета Министров СССР… В соответствии с этим должны быть внесены изменения в… статьи Конституции СССР… Второй принципиальный вопрос, который стоит перед нами, — это вопрос о том …имеем ли мы право избирать главу государства — Председателя Верховного Совета СССР до обсуждения, до дискуссии по всему тому кругу политических вопросов, определяющих судьбу нашей страны… Всегда существует порядок: сначала обсуждение, представление кандидатами их платформ, а затем уже выборы. Мы опозорим себя перед всем нашим народом… если поступим иначе…</a:t>
            </a:r>
          </a:p>
          <a:p>
            <a:pPr algn="just"/>
            <a:r>
              <a:rPr lang="ru-RU" sz="1400" dirty="0">
                <a:solidFill>
                  <a:srgbClr val="000000"/>
                </a:solidFill>
                <a:latin typeface="Verdana" panose="020B0604030504040204" pitchFamily="34" charset="0"/>
              </a:rPr>
              <a:t>Я считаю, что необходимо обсуждение, необходим доклад кандидатов, потому что мы должны иметь в виду альтернативный принцип всех выборов на данном Съезде, в том числе и выборов Председателя Верховного Совета СССР… Кандидаты должны представить свою политическую платформу».</a:t>
            </a:r>
            <a:endParaRPr lang="ru-RU" sz="1400" b="0" i="0" dirty="0">
              <a:solidFill>
                <a:srgbClr val="000000"/>
              </a:solidFill>
              <a:effectLst/>
              <a:latin typeface="Verdana" panose="020B0604030504040204" pitchFamily="34" charset="0"/>
            </a:endParaRPr>
          </a:p>
        </p:txBody>
      </p:sp>
      <p:sp>
        <p:nvSpPr>
          <p:cNvPr id="3" name="Прямоугольник 2"/>
          <p:cNvSpPr/>
          <p:nvPr/>
        </p:nvSpPr>
        <p:spPr>
          <a:xfrm>
            <a:off x="283780" y="4515159"/>
            <a:ext cx="10993820" cy="461665"/>
          </a:xfrm>
          <a:prstGeom prst="rect">
            <a:avLst/>
          </a:prstGeom>
        </p:spPr>
        <p:txBody>
          <a:bodyPr wrap="square">
            <a:spAutoFit/>
          </a:bodyPr>
          <a:lstStyle/>
          <a:p>
            <a:r>
              <a:rPr lang="ru-RU" sz="1200" dirty="0" smtClean="0">
                <a:solidFill>
                  <a:srgbClr val="000000"/>
                </a:solidFill>
                <a:latin typeface="Verdana" panose="020B0604030504040204" pitchFamily="34" charset="0"/>
              </a:rPr>
              <a:t>1. В </a:t>
            </a:r>
            <a:r>
              <a:rPr lang="ru-RU" sz="1200" dirty="0">
                <a:solidFill>
                  <a:srgbClr val="000000"/>
                </a:solidFill>
                <a:latin typeface="Verdana" panose="020B0604030504040204" pitchFamily="34" charset="0"/>
              </a:rPr>
              <a:t>каком году происходил съезд, отрывок из выступления на котором приводится? Какое название (пропущенное в тексте) получил период в отечественной истории, к которому относится проведение съезда? Кто был руководителем СССР в этот </a:t>
            </a:r>
            <a:r>
              <a:rPr lang="ru-RU" sz="1200" dirty="0" smtClean="0">
                <a:solidFill>
                  <a:srgbClr val="000000"/>
                </a:solidFill>
                <a:latin typeface="Verdana" panose="020B0604030504040204" pitchFamily="34" charset="0"/>
              </a:rPr>
              <a:t>период? </a:t>
            </a:r>
            <a:endParaRPr lang="ru-RU" sz="1200" dirty="0"/>
          </a:p>
        </p:txBody>
      </p:sp>
      <p:sp>
        <p:nvSpPr>
          <p:cNvPr id="4" name="Прямоугольник 3"/>
          <p:cNvSpPr/>
          <p:nvPr/>
        </p:nvSpPr>
        <p:spPr>
          <a:xfrm>
            <a:off x="283779" y="4976824"/>
            <a:ext cx="11393214" cy="830997"/>
          </a:xfrm>
          <a:prstGeom prst="rect">
            <a:avLst/>
          </a:prstGeom>
        </p:spPr>
        <p:txBody>
          <a:bodyPr wrap="square">
            <a:spAutoFit/>
          </a:bodyPr>
          <a:lstStyle/>
          <a:p>
            <a:pPr algn="just"/>
            <a:r>
              <a:rPr lang="ru-RU" sz="1200" dirty="0" smtClean="0">
                <a:solidFill>
                  <a:srgbClr val="000000"/>
                </a:solidFill>
                <a:latin typeface="Verdana" panose="020B0604030504040204" pitchFamily="34" charset="0"/>
              </a:rPr>
              <a:t>2. Какие </a:t>
            </a:r>
            <a:r>
              <a:rPr lang="ru-RU" sz="1200" dirty="0">
                <a:solidFill>
                  <a:srgbClr val="000000"/>
                </a:solidFill>
                <a:latin typeface="Verdana" panose="020B0604030504040204" pitchFamily="34" charset="0"/>
              </a:rPr>
              <a:t>изменения в работу съезда от имени своей группы предлагает выступающий? Какой аргумент он приводит в доказательство необходимости таких изменений?</a:t>
            </a:r>
          </a:p>
          <a:p>
            <a:pPr algn="just"/>
            <a:r>
              <a:rPr lang="ru-RU" sz="1200" dirty="0">
                <a:solidFill>
                  <a:srgbClr val="000000"/>
                </a:solidFill>
                <a:latin typeface="Verdana" panose="020B0604030504040204" pitchFamily="34" charset="0"/>
              </a:rPr>
              <a:t>При ответе избегайте цитирования избыточного текста, не содержащего положений, которые должны быть приведены по условию задания.</a:t>
            </a:r>
            <a:endParaRPr lang="ru-RU" sz="1200" b="0" i="0" dirty="0">
              <a:solidFill>
                <a:srgbClr val="000000"/>
              </a:solidFill>
              <a:effectLst/>
              <a:latin typeface="Verdana" panose="020B0604030504040204" pitchFamily="34" charset="0"/>
            </a:endParaRPr>
          </a:p>
        </p:txBody>
      </p:sp>
      <p:sp>
        <p:nvSpPr>
          <p:cNvPr id="5" name="Прямоугольник 4"/>
          <p:cNvSpPr/>
          <p:nvPr/>
        </p:nvSpPr>
        <p:spPr>
          <a:xfrm>
            <a:off x="283779" y="5853987"/>
            <a:ext cx="11750567" cy="830997"/>
          </a:xfrm>
          <a:prstGeom prst="rect">
            <a:avLst/>
          </a:prstGeom>
        </p:spPr>
        <p:txBody>
          <a:bodyPr wrap="square">
            <a:spAutoFit/>
          </a:bodyPr>
          <a:lstStyle/>
          <a:p>
            <a:pPr algn="just"/>
            <a:r>
              <a:rPr lang="ru-RU" sz="1200" dirty="0" smtClean="0">
                <a:solidFill>
                  <a:srgbClr val="000000"/>
                </a:solidFill>
                <a:latin typeface="Verdana" panose="020B0604030504040204" pitchFamily="34" charset="0"/>
              </a:rPr>
              <a:t>3. Какое </a:t>
            </a:r>
            <a:r>
              <a:rPr lang="ru-RU" sz="1200" dirty="0">
                <a:solidFill>
                  <a:srgbClr val="000000"/>
                </a:solidFill>
                <a:latin typeface="Verdana" panose="020B0604030504040204" pitchFamily="34" charset="0"/>
              </a:rPr>
              <a:t>название получила группа, сформировавшаяся во время съезда, отрывок из выступления на котором приводится и взгляды которой отражало данное выступление?</a:t>
            </a:r>
          </a:p>
          <a:p>
            <a:pPr algn="just"/>
            <a:r>
              <a:rPr lang="ru-RU" sz="1200" dirty="0">
                <a:solidFill>
                  <a:srgbClr val="000000"/>
                </a:solidFill>
                <a:latin typeface="Verdana" panose="020B0604030504040204" pitchFamily="34" charset="0"/>
              </a:rPr>
              <a:t>Укажите два новых требования в сфере политики и экономики, выдвинутых этой группой в дальнейшем в добавление к прозвучавшим в выступлении.</a:t>
            </a:r>
            <a:endParaRPr lang="ru-RU" sz="1200"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61254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Экономические реформы</a:t>
            </a:r>
            <a:endParaRPr lang="ru-RU" dirty="0"/>
          </a:p>
        </p:txBody>
      </p:sp>
      <p:sp>
        <p:nvSpPr>
          <p:cNvPr id="3" name="Объект 2"/>
          <p:cNvSpPr>
            <a:spLocks noGrp="1"/>
          </p:cNvSpPr>
          <p:nvPr>
            <p:ph idx="1"/>
          </p:nvPr>
        </p:nvSpPr>
        <p:spPr/>
        <p:txBody>
          <a:bodyPr/>
          <a:lstStyle/>
          <a:p>
            <a:pPr marL="0" indent="0">
              <a:buNone/>
            </a:pPr>
            <a:r>
              <a:rPr lang="ru-RU" b="1" dirty="0" smtClean="0"/>
              <a:t>«Шоковая терапия» </a:t>
            </a:r>
          </a:p>
          <a:p>
            <a:r>
              <a:rPr lang="ru-RU" dirty="0" smtClean="0"/>
              <a:t>Либерализация цен (январь1992). Либерализация внешней торговли</a:t>
            </a:r>
          </a:p>
          <a:p>
            <a:r>
              <a:rPr lang="ru-RU" dirty="0" err="1" smtClean="0"/>
              <a:t>Ваучерная</a:t>
            </a:r>
            <a:r>
              <a:rPr lang="ru-RU" dirty="0" smtClean="0"/>
              <a:t> приватизация (октябрь 1992). Разгосударствление и акционирование предприятий</a:t>
            </a:r>
          </a:p>
          <a:p>
            <a:endParaRPr lang="ru-RU" dirty="0"/>
          </a:p>
        </p:txBody>
      </p:sp>
    </p:spTree>
    <p:extLst>
      <p:ext uri="{BB962C8B-B14F-4D97-AF65-F5344CB8AC3E}">
        <p14:creationId xmlns:p14="http://schemas.microsoft.com/office/powerpoint/2010/main" val="3935593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0" y="2928934"/>
            <a:ext cx="4429124" cy="857256"/>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latin typeface="Times New Roman" pitchFamily="18" charset="0"/>
                <a:ea typeface="Times New Roman" pitchFamily="18" charset="0"/>
                <a:cs typeface="Times New Roman" pitchFamily="18" charset="0"/>
              </a:rPr>
              <a:t>Практическое внедрение радикальной модели экономического реформирования возглавил вице-премьер Е. Т. Гайдар. </a:t>
            </a:r>
            <a:endParaRPr lang="ru-RU" sz="1400" dirty="0"/>
          </a:p>
        </p:txBody>
      </p:sp>
      <p:pic>
        <p:nvPicPr>
          <p:cNvPr id="15362" name="Picture 2"/>
          <p:cNvPicPr>
            <a:picLocks noChangeAspect="1" noChangeArrowheads="1"/>
          </p:cNvPicPr>
          <p:nvPr/>
        </p:nvPicPr>
        <p:blipFill>
          <a:blip r:embed="rId2" cstate="email"/>
          <a:srcRect/>
          <a:stretch>
            <a:fillRect/>
          </a:stretch>
        </p:blipFill>
        <p:spPr bwMode="auto">
          <a:xfrm>
            <a:off x="1524000" y="0"/>
            <a:ext cx="4476750" cy="2933700"/>
          </a:xfrm>
          <a:prstGeom prst="rect">
            <a:avLst/>
          </a:prstGeom>
          <a:noFill/>
          <a:ln w="9525">
            <a:noFill/>
            <a:miter lim="800000"/>
            <a:headEnd/>
            <a:tailEnd/>
          </a:ln>
        </p:spPr>
      </p:pic>
      <p:sp>
        <p:nvSpPr>
          <p:cNvPr id="5" name="Прямоугольник 4"/>
          <p:cNvSpPr/>
          <p:nvPr/>
        </p:nvSpPr>
        <p:spPr>
          <a:xfrm>
            <a:off x="1524000" y="4000504"/>
            <a:ext cx="2714612" cy="571504"/>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dirty="0">
                <a:solidFill>
                  <a:schemeClr val="tx1"/>
                </a:solidFill>
                <a:latin typeface="Times New Roman" pitchFamily="18" charset="0"/>
                <a:ea typeface="Times New Roman" pitchFamily="18" charset="0"/>
                <a:cs typeface="Times New Roman" pitchFamily="18" charset="0"/>
              </a:rPr>
              <a:t>С 1 января 1992 г. </a:t>
            </a:r>
            <a:endParaRPr lang="ru-RU" sz="2400" dirty="0"/>
          </a:p>
        </p:txBody>
      </p:sp>
      <p:cxnSp>
        <p:nvCxnSpPr>
          <p:cNvPr id="6" name="Прямая со стрелкой 5"/>
          <p:cNvCxnSpPr>
            <a:stCxn id="5" idx="3"/>
            <a:endCxn id="8" idx="1"/>
          </p:cNvCxnSpPr>
          <p:nvPr/>
        </p:nvCxnSpPr>
        <p:spPr>
          <a:xfrm>
            <a:off x="4238612" y="4286256"/>
            <a:ext cx="571504" cy="1588"/>
          </a:xfrm>
          <a:prstGeom prst="straightConnector1">
            <a:avLst/>
          </a:prstGeom>
          <a:ln w="28575">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4810116" y="4000504"/>
            <a:ext cx="2357454" cy="571504"/>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solidFill>
                  <a:schemeClr val="tx1"/>
                </a:solidFill>
                <a:latin typeface="Times New Roman" pitchFamily="18" charset="0"/>
                <a:ea typeface="Times New Roman" pitchFamily="18" charset="0"/>
                <a:cs typeface="Times New Roman" pitchFamily="18" charset="0"/>
              </a:rPr>
              <a:t>либерализация цен</a:t>
            </a:r>
            <a:endParaRPr lang="ru-RU" sz="1600" dirty="0"/>
          </a:p>
        </p:txBody>
      </p:sp>
      <p:cxnSp>
        <p:nvCxnSpPr>
          <p:cNvPr id="16" name="Прямая со стрелкой 15"/>
          <p:cNvCxnSpPr>
            <a:stCxn id="8" idx="3"/>
            <a:endCxn id="20" idx="1"/>
          </p:cNvCxnSpPr>
          <p:nvPr/>
        </p:nvCxnSpPr>
        <p:spPr>
          <a:xfrm>
            <a:off x="7167570" y="4286256"/>
            <a:ext cx="500066" cy="1588"/>
          </a:xfrm>
          <a:prstGeom prst="straightConnector1">
            <a:avLst/>
          </a:prstGeom>
          <a:ln w="28575">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7667636" y="4000504"/>
            <a:ext cx="2571768" cy="571504"/>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solidFill>
                  <a:schemeClr val="tx1"/>
                </a:solidFill>
                <a:latin typeface="Times New Roman" pitchFamily="18" charset="0"/>
                <a:ea typeface="Times New Roman" pitchFamily="18" charset="0"/>
                <a:cs typeface="Times New Roman" pitchFamily="18" charset="0"/>
              </a:rPr>
              <a:t>россияне лишились всех своих сбережений, </a:t>
            </a:r>
            <a:endParaRPr lang="ru-RU" sz="1600" dirty="0"/>
          </a:p>
        </p:txBody>
      </p:sp>
      <p:graphicFrame>
        <p:nvGraphicFramePr>
          <p:cNvPr id="24" name="Диаграмма 23"/>
          <p:cNvGraphicFramePr/>
          <p:nvPr/>
        </p:nvGraphicFramePr>
        <p:xfrm>
          <a:off x="6167438" y="0"/>
          <a:ext cx="4500562" cy="3571900"/>
        </p:xfrm>
        <a:graphic>
          <a:graphicData uri="http://schemas.openxmlformats.org/drawingml/2006/chart">
            <c:chart xmlns:c="http://schemas.openxmlformats.org/drawingml/2006/chart" xmlns:r="http://schemas.openxmlformats.org/officeDocument/2006/relationships" r:id="rId3"/>
          </a:graphicData>
        </a:graphic>
      </p:graphicFrame>
      <p:pic>
        <p:nvPicPr>
          <p:cNvPr id="15363" name="Picture 3"/>
          <p:cNvPicPr>
            <a:picLocks noChangeAspect="1" noChangeArrowheads="1"/>
          </p:cNvPicPr>
          <p:nvPr/>
        </p:nvPicPr>
        <p:blipFill>
          <a:blip r:embed="rId4" cstate="email"/>
          <a:srcRect/>
          <a:stretch>
            <a:fillRect/>
          </a:stretch>
        </p:blipFill>
        <p:spPr bwMode="auto">
          <a:xfrm>
            <a:off x="1666844" y="4683957"/>
            <a:ext cx="2928958" cy="1969257"/>
          </a:xfrm>
          <a:prstGeom prst="rect">
            <a:avLst/>
          </a:prstGeom>
          <a:noFill/>
          <a:ln w="9525">
            <a:noFill/>
            <a:miter lim="800000"/>
            <a:headEnd/>
            <a:tailEnd/>
          </a:ln>
        </p:spPr>
      </p:pic>
      <p:pic>
        <p:nvPicPr>
          <p:cNvPr id="15365" name="Picture 5"/>
          <p:cNvPicPr>
            <a:picLocks noChangeAspect="1" noChangeArrowheads="1"/>
          </p:cNvPicPr>
          <p:nvPr/>
        </p:nvPicPr>
        <p:blipFill>
          <a:blip r:embed="rId5" cstate="email"/>
          <a:srcRect/>
          <a:stretch>
            <a:fillRect/>
          </a:stretch>
        </p:blipFill>
        <p:spPr bwMode="auto">
          <a:xfrm>
            <a:off x="7524760" y="4714885"/>
            <a:ext cx="2862260" cy="1947691"/>
          </a:xfrm>
          <a:prstGeom prst="rect">
            <a:avLst/>
          </a:prstGeom>
          <a:noFill/>
          <a:ln w="9525">
            <a:noFill/>
            <a:miter lim="800000"/>
            <a:headEnd/>
            <a:tailEnd/>
          </a:ln>
        </p:spPr>
      </p:pic>
      <p:pic>
        <p:nvPicPr>
          <p:cNvPr id="15366" name="Picture 6"/>
          <p:cNvPicPr>
            <a:picLocks noChangeAspect="1" noChangeArrowheads="1"/>
          </p:cNvPicPr>
          <p:nvPr/>
        </p:nvPicPr>
        <p:blipFill>
          <a:blip r:embed="rId6" cstate="email"/>
          <a:srcRect/>
          <a:stretch>
            <a:fillRect/>
          </a:stretch>
        </p:blipFill>
        <p:spPr bwMode="auto">
          <a:xfrm>
            <a:off x="4738678" y="4714867"/>
            <a:ext cx="2571768" cy="1928826"/>
          </a:xfrm>
          <a:prstGeom prst="rect">
            <a:avLst/>
          </a:prstGeom>
          <a:noFill/>
          <a:ln w="9525">
            <a:noFill/>
            <a:miter lim="800000"/>
            <a:headEnd/>
            <a:tailEnd/>
          </a:ln>
        </p:spPr>
      </p:pic>
    </p:spTree>
    <p:extLst>
      <p:ext uri="{BB962C8B-B14F-4D97-AF65-F5344CB8AC3E}">
        <p14:creationId xmlns:p14="http://schemas.microsoft.com/office/powerpoint/2010/main" val="1056008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363"/>
                                        </p:tgtEl>
                                        <p:attrNameLst>
                                          <p:attrName>style.visibility</p:attrName>
                                        </p:attrNameLst>
                                      </p:cBhvr>
                                      <p:to>
                                        <p:strVal val="visible"/>
                                      </p:to>
                                    </p:set>
                                    <p:animEffect transition="in" filter="fade">
                                      <p:cBhvr>
                                        <p:cTn id="47" dur="500"/>
                                        <p:tgtEl>
                                          <p:spTgt spid="1536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365"/>
                                        </p:tgtEl>
                                        <p:attrNameLst>
                                          <p:attrName>style.visibility</p:attrName>
                                        </p:attrNameLst>
                                      </p:cBhvr>
                                      <p:to>
                                        <p:strVal val="visible"/>
                                      </p:to>
                                    </p:set>
                                    <p:animEffect transition="in" filter="fade">
                                      <p:cBhvr>
                                        <p:cTn id="52" dur="500"/>
                                        <p:tgtEl>
                                          <p:spTgt spid="1536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366"/>
                                        </p:tgtEl>
                                        <p:attrNameLst>
                                          <p:attrName>style.visibility</p:attrName>
                                        </p:attrNameLst>
                                      </p:cBhvr>
                                      <p:to>
                                        <p:strVal val="visible"/>
                                      </p:to>
                                    </p:set>
                                    <p:animEffect transition="in" filter="fade">
                                      <p:cBhvr>
                                        <p:cTn id="5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20" grpId="0" animBg="1"/>
      <p:bldGraphic spid="2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524000" y="6119336"/>
            <a:ext cx="9144000" cy="738664"/>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ru-RU" sz="1400" dirty="0">
                <a:solidFill>
                  <a:schemeClr val="tx1"/>
                </a:solidFill>
                <a:latin typeface="Times New Roman" pitchFamily="18" charset="0"/>
                <a:ea typeface="Times New Roman" pitchFamily="18" charset="0"/>
                <a:cs typeface="Times New Roman" pitchFamily="18" charset="0"/>
              </a:rPr>
              <a:t>Новые владельцы приватизированных предприятий в большинстве случаев не обеспечили вложение средств в модернизацию, новые технологии и т. п. Поэтому не только не произошло роста прибыли, но продолжался общий спад производства.</a:t>
            </a:r>
          </a:p>
        </p:txBody>
      </p:sp>
      <p:sp>
        <p:nvSpPr>
          <p:cNvPr id="4" name="Rectangle 1"/>
          <p:cNvSpPr>
            <a:spLocks noChangeArrowheads="1"/>
          </p:cNvSpPr>
          <p:nvPr/>
        </p:nvSpPr>
        <p:spPr bwMode="auto">
          <a:xfrm>
            <a:off x="4852291" y="-2233"/>
            <a:ext cx="248741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57200" algn="ctr" fontAlgn="base">
              <a:spcBef>
                <a:spcPct val="0"/>
              </a:spcBef>
              <a:spcAft>
                <a:spcPct val="0"/>
              </a:spcAft>
            </a:pPr>
            <a:r>
              <a:rPr lang="ru-RU" sz="2400" dirty="0">
                <a:solidFill>
                  <a:srgbClr val="FF0000"/>
                </a:solidFill>
                <a:latin typeface="Times New Roman" pitchFamily="18" charset="0"/>
                <a:ea typeface="Times New Roman" pitchFamily="18" charset="0"/>
                <a:cs typeface="Times New Roman" pitchFamily="18" charset="0"/>
              </a:rPr>
              <a:t>Приватизация</a:t>
            </a:r>
            <a:endParaRPr lang="ru-RU" sz="2400" dirty="0">
              <a:latin typeface="Arial" pitchFamily="34" charset="0"/>
            </a:endParaRPr>
          </a:p>
        </p:txBody>
      </p:sp>
      <p:sp>
        <p:nvSpPr>
          <p:cNvPr id="5" name="Прямоугольник 4"/>
          <p:cNvSpPr/>
          <p:nvPr/>
        </p:nvSpPr>
        <p:spPr>
          <a:xfrm>
            <a:off x="1809720" y="571480"/>
            <a:ext cx="2786082" cy="642942"/>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4000" dirty="0">
                <a:solidFill>
                  <a:schemeClr val="tx1"/>
                </a:solidFill>
                <a:latin typeface="Times New Roman" pitchFamily="18" charset="0"/>
                <a:ea typeface="Times New Roman" pitchFamily="18" charset="0"/>
                <a:cs typeface="Times New Roman" pitchFamily="18" charset="0"/>
              </a:rPr>
              <a:t>лето 1992 г. </a:t>
            </a:r>
            <a:endParaRPr lang="ru-RU" sz="4000" dirty="0"/>
          </a:p>
        </p:txBody>
      </p:sp>
      <p:cxnSp>
        <p:nvCxnSpPr>
          <p:cNvPr id="6" name="Прямая со стрелкой 5"/>
          <p:cNvCxnSpPr>
            <a:stCxn id="5" idx="3"/>
            <a:endCxn id="10" idx="1"/>
          </p:cNvCxnSpPr>
          <p:nvPr/>
        </p:nvCxnSpPr>
        <p:spPr>
          <a:xfrm>
            <a:off x="4595802" y="892951"/>
            <a:ext cx="500066" cy="1588"/>
          </a:xfrm>
          <a:prstGeom prst="straightConnector1">
            <a:avLst/>
          </a:prstGeom>
          <a:ln w="28575">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5095868" y="571480"/>
            <a:ext cx="3000396" cy="642942"/>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latin typeface="Times New Roman" pitchFamily="18" charset="0"/>
                <a:ea typeface="Times New Roman" pitchFamily="18" charset="0"/>
                <a:cs typeface="Times New Roman" pitchFamily="18" charset="0"/>
              </a:rPr>
              <a:t>утверждена программа приватизации государственной</a:t>
            </a:r>
            <a:r>
              <a:rPr lang="ru-RU" sz="1400" dirty="0">
                <a:latin typeface="Arial" pitchFamily="34" charset="0"/>
              </a:rPr>
              <a:t> </a:t>
            </a:r>
            <a:r>
              <a:rPr lang="ru-RU" sz="1400" dirty="0">
                <a:solidFill>
                  <a:schemeClr val="tx1"/>
                </a:solidFill>
                <a:latin typeface="Times New Roman" pitchFamily="18" charset="0"/>
                <a:ea typeface="Times New Roman" pitchFamily="18" charset="0"/>
                <a:cs typeface="Times New Roman" pitchFamily="18" charset="0"/>
              </a:rPr>
              <a:t>собственности</a:t>
            </a:r>
            <a:endParaRPr lang="ru-RU" sz="1400" dirty="0"/>
          </a:p>
        </p:txBody>
      </p:sp>
      <p:cxnSp>
        <p:nvCxnSpPr>
          <p:cNvPr id="14" name="Прямая со стрелкой 13"/>
          <p:cNvCxnSpPr>
            <a:stCxn id="10" idx="3"/>
            <a:endCxn id="17" idx="1"/>
          </p:cNvCxnSpPr>
          <p:nvPr/>
        </p:nvCxnSpPr>
        <p:spPr>
          <a:xfrm>
            <a:off x="8096264" y="892951"/>
            <a:ext cx="500066" cy="1588"/>
          </a:xfrm>
          <a:prstGeom prst="straightConnector1">
            <a:avLst/>
          </a:prstGeom>
          <a:ln w="28575">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8596330" y="142852"/>
            <a:ext cx="1857388" cy="1500198"/>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latin typeface="Times New Roman" pitchFamily="18" charset="0"/>
                <a:ea typeface="Times New Roman" pitchFamily="18" charset="0"/>
                <a:cs typeface="Times New Roman" pitchFamily="18" charset="0"/>
              </a:rPr>
              <a:t>Выдача приватизационных чеков (ваучеров) всем россиянам, включая младенцев.</a:t>
            </a:r>
            <a:endParaRPr lang="ru-RU" sz="1400" dirty="0"/>
          </a:p>
        </p:txBody>
      </p:sp>
      <p:sp>
        <p:nvSpPr>
          <p:cNvPr id="26" name="Управляющая кнопка: далее 25">
            <a:hlinkClick r:id="" action="ppaction://hlinkshowjump?jump=nextslide" highlightClick="1"/>
          </p:cNvPr>
          <p:cNvSpPr/>
          <p:nvPr/>
        </p:nvSpPr>
        <p:spPr>
          <a:xfrm>
            <a:off x="1809720" y="1428736"/>
            <a:ext cx="2714644" cy="714380"/>
          </a:xfrm>
          <a:prstGeom prst="actionButtonForwardNex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t>Ваучеры</a:t>
            </a:r>
          </a:p>
        </p:txBody>
      </p:sp>
      <p:sp>
        <p:nvSpPr>
          <p:cNvPr id="30" name="Прямоугольник 29"/>
          <p:cNvSpPr/>
          <p:nvPr/>
        </p:nvSpPr>
        <p:spPr>
          <a:xfrm>
            <a:off x="5095868" y="1428736"/>
            <a:ext cx="3000396" cy="785818"/>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latin typeface="Times New Roman" pitchFamily="18" charset="0"/>
                <a:ea typeface="Times New Roman" pitchFamily="18" charset="0"/>
                <a:cs typeface="Times New Roman" pitchFamily="18" charset="0"/>
              </a:rPr>
              <a:t>Было разрешено вкладывать эти бумаги в акции предприятий, </a:t>
            </a:r>
            <a:endParaRPr lang="ru-RU" sz="1400" dirty="0"/>
          </a:p>
        </p:txBody>
      </p:sp>
      <p:sp>
        <p:nvSpPr>
          <p:cNvPr id="31" name="Прямоугольник 30"/>
          <p:cNvSpPr/>
          <p:nvPr/>
        </p:nvSpPr>
        <p:spPr>
          <a:xfrm>
            <a:off x="7739074" y="2285992"/>
            <a:ext cx="2714644" cy="571504"/>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latin typeface="Times New Roman" pitchFamily="18" charset="0"/>
                <a:ea typeface="Times New Roman" pitchFamily="18" charset="0"/>
                <a:cs typeface="Times New Roman" pitchFamily="18" charset="0"/>
              </a:rPr>
              <a:t>в перспективе должны были дать прибыль. </a:t>
            </a:r>
            <a:endParaRPr lang="ru-RU" sz="1400" dirty="0"/>
          </a:p>
        </p:txBody>
      </p:sp>
      <p:sp>
        <p:nvSpPr>
          <p:cNvPr id="32" name="Прямоугольник 31"/>
          <p:cNvSpPr/>
          <p:nvPr/>
        </p:nvSpPr>
        <p:spPr>
          <a:xfrm>
            <a:off x="1809720" y="2357430"/>
            <a:ext cx="2714644" cy="500066"/>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latin typeface="Times New Roman" pitchFamily="18" charset="0"/>
                <a:ea typeface="Times New Roman" pitchFamily="18" charset="0"/>
                <a:cs typeface="Times New Roman" pitchFamily="18" charset="0"/>
              </a:rPr>
              <a:t>Почти 70% акций через свободную продажу </a:t>
            </a:r>
            <a:endParaRPr lang="ru-RU" sz="1400" dirty="0"/>
          </a:p>
        </p:txBody>
      </p:sp>
      <p:sp>
        <p:nvSpPr>
          <p:cNvPr id="34" name="Прямоугольник 33"/>
          <p:cNvSpPr/>
          <p:nvPr/>
        </p:nvSpPr>
        <p:spPr>
          <a:xfrm>
            <a:off x="4738678" y="2357430"/>
            <a:ext cx="2714644" cy="500066"/>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t>Попали в руки</a:t>
            </a:r>
          </a:p>
        </p:txBody>
      </p:sp>
      <p:sp>
        <p:nvSpPr>
          <p:cNvPr id="35" name="Прямоугольник 34"/>
          <p:cNvSpPr/>
          <p:nvPr/>
        </p:nvSpPr>
        <p:spPr>
          <a:xfrm>
            <a:off x="5024430" y="2928934"/>
            <a:ext cx="1928826" cy="357190"/>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latin typeface="Times New Roman" pitchFamily="18" charset="0"/>
                <a:ea typeface="Times New Roman" pitchFamily="18" charset="0"/>
                <a:cs typeface="Times New Roman" pitchFamily="18" charset="0"/>
              </a:rPr>
              <a:t>номенклатуры </a:t>
            </a:r>
            <a:endParaRPr lang="ru-RU" sz="1400" dirty="0"/>
          </a:p>
        </p:txBody>
      </p:sp>
      <p:cxnSp>
        <p:nvCxnSpPr>
          <p:cNvPr id="36" name="Прямая со стрелкой 35"/>
          <p:cNvCxnSpPr>
            <a:stCxn id="32" idx="3"/>
            <a:endCxn id="34" idx="1"/>
          </p:cNvCxnSpPr>
          <p:nvPr/>
        </p:nvCxnSpPr>
        <p:spPr>
          <a:xfrm>
            <a:off x="4524364" y="2607463"/>
            <a:ext cx="214314" cy="1588"/>
          </a:xfrm>
          <a:prstGeom prst="straightConnector1">
            <a:avLst/>
          </a:prstGeom>
          <a:ln w="28575">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Прямоугольник 38"/>
          <p:cNvSpPr/>
          <p:nvPr/>
        </p:nvSpPr>
        <p:spPr>
          <a:xfrm>
            <a:off x="5024430" y="3357562"/>
            <a:ext cx="1928826" cy="500066"/>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latin typeface="Times New Roman" pitchFamily="18" charset="0"/>
                <a:ea typeface="Times New Roman" pitchFamily="18" charset="0"/>
                <a:cs typeface="Times New Roman" pitchFamily="18" charset="0"/>
              </a:rPr>
              <a:t>управленческой бюрократии, </a:t>
            </a:r>
            <a:endParaRPr lang="ru-RU" sz="1400" dirty="0"/>
          </a:p>
        </p:txBody>
      </p:sp>
      <p:sp>
        <p:nvSpPr>
          <p:cNvPr id="40" name="Прямоугольник 39"/>
          <p:cNvSpPr/>
          <p:nvPr/>
        </p:nvSpPr>
        <p:spPr>
          <a:xfrm>
            <a:off x="5024430" y="3929066"/>
            <a:ext cx="1928826" cy="785818"/>
          </a:xfrm>
          <a:prstGeom prst="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latin typeface="Times New Roman" pitchFamily="18" charset="0"/>
                <a:ea typeface="Times New Roman" pitchFamily="18" charset="0"/>
                <a:cs typeface="Times New Roman" pitchFamily="18" charset="0"/>
              </a:rPr>
              <a:t>владельцев коммерческих структур </a:t>
            </a:r>
            <a:endParaRPr lang="ru-RU" sz="1400" dirty="0"/>
          </a:p>
        </p:txBody>
      </p:sp>
      <p:cxnSp>
        <p:nvCxnSpPr>
          <p:cNvPr id="42" name="Прямая соединительная линия 41"/>
          <p:cNvCxnSpPr/>
          <p:nvPr/>
        </p:nvCxnSpPr>
        <p:spPr>
          <a:xfrm rot="5400000">
            <a:off x="3917141" y="3821909"/>
            <a:ext cx="178595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stCxn id="30" idx="3"/>
            <a:endCxn id="31" idx="0"/>
          </p:cNvCxnSpPr>
          <p:nvPr/>
        </p:nvCxnSpPr>
        <p:spPr>
          <a:xfrm>
            <a:off x="8096264" y="1821646"/>
            <a:ext cx="1000132" cy="464347"/>
          </a:xfrm>
          <a:prstGeom prst="straightConnector1">
            <a:avLst/>
          </a:prstGeom>
          <a:ln w="28575">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8434" name="Picture 2"/>
          <p:cNvPicPr>
            <a:picLocks noChangeAspect="1" noChangeArrowheads="1"/>
          </p:cNvPicPr>
          <p:nvPr/>
        </p:nvPicPr>
        <p:blipFill>
          <a:blip r:embed="rId2" cstate="email"/>
          <a:srcRect/>
          <a:stretch>
            <a:fillRect/>
          </a:stretch>
        </p:blipFill>
        <p:spPr bwMode="auto">
          <a:xfrm>
            <a:off x="7310446" y="3000372"/>
            <a:ext cx="3143240" cy="3002498"/>
          </a:xfrm>
          <a:prstGeom prst="rect">
            <a:avLst/>
          </a:prstGeom>
          <a:noFill/>
          <a:ln w="9525">
            <a:noFill/>
            <a:miter lim="800000"/>
            <a:headEnd/>
            <a:tailEnd/>
          </a:ln>
        </p:spPr>
      </p:pic>
      <p:pic>
        <p:nvPicPr>
          <p:cNvPr id="18435" name="Picture 3"/>
          <p:cNvPicPr>
            <a:picLocks noChangeAspect="1" noChangeArrowheads="1"/>
          </p:cNvPicPr>
          <p:nvPr/>
        </p:nvPicPr>
        <p:blipFill>
          <a:blip r:embed="rId3" cstate="email"/>
          <a:srcRect/>
          <a:stretch>
            <a:fillRect/>
          </a:stretch>
        </p:blipFill>
        <p:spPr bwMode="auto">
          <a:xfrm>
            <a:off x="1998527" y="2928935"/>
            <a:ext cx="2396881" cy="3046351"/>
          </a:xfrm>
          <a:prstGeom prst="rect">
            <a:avLst/>
          </a:prstGeom>
          <a:noFill/>
          <a:ln w="9525">
            <a:noFill/>
            <a:miter lim="800000"/>
            <a:headEnd/>
            <a:tailEnd/>
          </a:ln>
        </p:spPr>
      </p:pic>
      <p:pic>
        <p:nvPicPr>
          <p:cNvPr id="51" name="Picture 4"/>
          <p:cNvPicPr>
            <a:picLocks noChangeAspect="1" noChangeArrowheads="1"/>
          </p:cNvPicPr>
          <p:nvPr/>
        </p:nvPicPr>
        <p:blipFill>
          <a:blip r:embed="rId4" cstate="email"/>
          <a:srcRect/>
          <a:stretch>
            <a:fillRect/>
          </a:stretch>
        </p:blipFill>
        <p:spPr bwMode="auto">
          <a:xfrm>
            <a:off x="4915751" y="4749077"/>
            <a:ext cx="2074067" cy="1323500"/>
          </a:xfrm>
          <a:prstGeom prst="rect">
            <a:avLst/>
          </a:prstGeom>
          <a:noFill/>
          <a:ln w="9525">
            <a:noFill/>
            <a:miter lim="800000"/>
            <a:headEnd/>
            <a:tailEnd/>
          </a:ln>
        </p:spPr>
      </p:pic>
    </p:spTree>
    <p:extLst>
      <p:ext uri="{BB962C8B-B14F-4D97-AF65-F5344CB8AC3E}">
        <p14:creationId xmlns:p14="http://schemas.microsoft.com/office/powerpoint/2010/main" val="2854591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up)">
                                      <p:cBhvr>
                                        <p:cTn id="81" dur="500"/>
                                        <p:tgtEl>
                                          <p:spTgt spid="42"/>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p:cTn id="86" dur="500" fill="hold"/>
                                        <p:tgtEl>
                                          <p:spTgt spid="35"/>
                                        </p:tgtEl>
                                        <p:attrNameLst>
                                          <p:attrName>ppt_w</p:attrName>
                                        </p:attrNameLst>
                                      </p:cBhvr>
                                      <p:tavLst>
                                        <p:tav tm="0">
                                          <p:val>
                                            <p:fltVal val="0"/>
                                          </p:val>
                                        </p:tav>
                                        <p:tav tm="100000">
                                          <p:val>
                                            <p:strVal val="#ppt_w"/>
                                          </p:val>
                                        </p:tav>
                                      </p:tavLst>
                                    </p:anim>
                                    <p:anim calcmode="lin" valueType="num">
                                      <p:cBhvr>
                                        <p:cTn id="87" dur="500" fill="hold"/>
                                        <p:tgtEl>
                                          <p:spTgt spid="35"/>
                                        </p:tgtEl>
                                        <p:attrNameLst>
                                          <p:attrName>ppt_h</p:attrName>
                                        </p:attrNameLst>
                                      </p:cBhvr>
                                      <p:tavLst>
                                        <p:tav tm="0">
                                          <p:val>
                                            <p:fltVal val="0"/>
                                          </p:val>
                                        </p:tav>
                                        <p:tav tm="100000">
                                          <p:val>
                                            <p:strVal val="#ppt_h"/>
                                          </p:val>
                                        </p:tav>
                                      </p:tavLst>
                                    </p:anim>
                                    <p:animEffect transition="in" filter="fade">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p:cTn id="93" dur="500" fill="hold"/>
                                        <p:tgtEl>
                                          <p:spTgt spid="39"/>
                                        </p:tgtEl>
                                        <p:attrNameLst>
                                          <p:attrName>ppt_w</p:attrName>
                                        </p:attrNameLst>
                                      </p:cBhvr>
                                      <p:tavLst>
                                        <p:tav tm="0">
                                          <p:val>
                                            <p:fltVal val="0"/>
                                          </p:val>
                                        </p:tav>
                                        <p:tav tm="100000">
                                          <p:val>
                                            <p:strVal val="#ppt_w"/>
                                          </p:val>
                                        </p:tav>
                                      </p:tavLst>
                                    </p:anim>
                                    <p:anim calcmode="lin" valueType="num">
                                      <p:cBhvr>
                                        <p:cTn id="94" dur="500" fill="hold"/>
                                        <p:tgtEl>
                                          <p:spTgt spid="39"/>
                                        </p:tgtEl>
                                        <p:attrNameLst>
                                          <p:attrName>ppt_h</p:attrName>
                                        </p:attrNameLst>
                                      </p:cBhvr>
                                      <p:tavLst>
                                        <p:tav tm="0">
                                          <p:val>
                                            <p:fltVal val="0"/>
                                          </p:val>
                                        </p:tav>
                                        <p:tav tm="100000">
                                          <p:val>
                                            <p:strVal val="#ppt_h"/>
                                          </p:val>
                                        </p:tav>
                                      </p:tavLst>
                                    </p:anim>
                                    <p:animEffect transition="in" filter="fade">
                                      <p:cBhvr>
                                        <p:cTn id="95" dur="500"/>
                                        <p:tgtEl>
                                          <p:spTgt spid="39"/>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0" fill="hold" grpId="0" nodeType="click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8434"/>
                                        </p:tgtEl>
                                        <p:attrNameLst>
                                          <p:attrName>style.visibility</p:attrName>
                                        </p:attrNameLst>
                                      </p:cBhvr>
                                      <p:to>
                                        <p:strVal val="visible"/>
                                      </p:to>
                                    </p:set>
                                    <p:animEffect transition="in" filter="fade">
                                      <p:cBhvr>
                                        <p:cTn id="107" dur="1000"/>
                                        <p:tgtEl>
                                          <p:spTgt spid="1843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8435"/>
                                        </p:tgtEl>
                                        <p:attrNameLst>
                                          <p:attrName>style.visibility</p:attrName>
                                        </p:attrNameLst>
                                      </p:cBhvr>
                                      <p:to>
                                        <p:strVal val="visible"/>
                                      </p:to>
                                    </p:set>
                                    <p:animEffect transition="in" filter="fade">
                                      <p:cBhvr>
                                        <p:cTn id="112" dur="1000"/>
                                        <p:tgtEl>
                                          <p:spTgt spid="18435"/>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8433"/>
                                        </p:tgtEl>
                                        <p:attrNameLst>
                                          <p:attrName>style.visibility</p:attrName>
                                        </p:attrNameLst>
                                      </p:cBhvr>
                                      <p:to>
                                        <p:strVal val="visible"/>
                                      </p:to>
                                    </p:set>
                                    <p:animEffect transition="in" filter="wipe(left)">
                                      <p:cBhvr>
                                        <p:cTn id="117" dur="500"/>
                                        <p:tgtEl>
                                          <p:spTgt spid="1843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animBg="1"/>
      <p:bldP spid="5" grpId="0" animBg="1"/>
      <p:bldP spid="10" grpId="0" animBg="1"/>
      <p:bldP spid="17" grpId="0" animBg="1"/>
      <p:bldP spid="26" grpId="0" animBg="1"/>
      <p:bldP spid="30" grpId="0" animBg="1"/>
      <p:bldP spid="31" grpId="0" animBg="1"/>
      <p:bldP spid="32" grpId="0" animBg="1"/>
      <p:bldP spid="34" grpId="0" animBg="1"/>
      <p:bldP spid="35"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алее 2">
            <a:hlinkClick r:id="rId2" action="ppaction://hlinksldjump" highlightClick="1"/>
          </p:cNvPr>
          <p:cNvSpPr/>
          <p:nvPr/>
        </p:nvSpPr>
        <p:spPr>
          <a:xfrm>
            <a:off x="1738282" y="214290"/>
            <a:ext cx="2714644" cy="714380"/>
          </a:xfrm>
          <a:prstGeom prst="actionButtonForwardNex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t>Ваучеры</a:t>
            </a:r>
          </a:p>
        </p:txBody>
      </p:sp>
      <p:sp>
        <p:nvSpPr>
          <p:cNvPr id="4" name="Прямоугольник 3"/>
          <p:cNvSpPr/>
          <p:nvPr/>
        </p:nvSpPr>
        <p:spPr>
          <a:xfrm>
            <a:off x="1738282" y="2214554"/>
            <a:ext cx="2857520" cy="21431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rPr>
              <a:t>является государственной ценной бумагой целевого назначения и может быть использован при приватизации объектов государственной и муниципальной собственности, жилищного фонда, земельных участков, а также при приобретении акций инвестиционных фондов;</a:t>
            </a:r>
          </a:p>
        </p:txBody>
      </p:sp>
      <p:sp>
        <p:nvSpPr>
          <p:cNvPr id="5" name="Прямоугольник 4"/>
          <p:cNvSpPr/>
          <p:nvPr/>
        </p:nvSpPr>
        <p:spPr>
          <a:xfrm>
            <a:off x="7524760" y="1357298"/>
            <a:ext cx="2857520" cy="30003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rPr>
              <a:t>каждый гражданин РФ имеет право получить один приватизационный чек, и имеют право использовать приватизационные чеки в качестве средства платежа при приобретении в частную собственность объектов приватизации (официально передавался бесплатно, но взималась плата за оформление в размере 25 рублей).</a:t>
            </a:r>
          </a:p>
        </p:txBody>
      </p:sp>
      <p:sp>
        <p:nvSpPr>
          <p:cNvPr id="6" name="Прямоугольник 5"/>
          <p:cNvSpPr/>
          <p:nvPr/>
        </p:nvSpPr>
        <p:spPr>
          <a:xfrm>
            <a:off x="1738282" y="1142984"/>
            <a:ext cx="2857520" cy="10001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rPr>
              <a:t>выпуск приватизационных чеков производится на основании указов Президента РФ;</a:t>
            </a:r>
          </a:p>
        </p:txBody>
      </p:sp>
      <p:sp>
        <p:nvSpPr>
          <p:cNvPr id="7" name="Прямоугольник 6"/>
          <p:cNvSpPr/>
          <p:nvPr/>
        </p:nvSpPr>
        <p:spPr>
          <a:xfrm>
            <a:off x="1738282" y="4429132"/>
            <a:ext cx="2857520" cy="10001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rPr>
              <a:t>приватизационные чеки действительны в течение ограниченного времени с момента их выпуска (3 года);</a:t>
            </a:r>
          </a:p>
        </p:txBody>
      </p:sp>
      <p:sp>
        <p:nvSpPr>
          <p:cNvPr id="8" name="Прямоугольник 7"/>
          <p:cNvSpPr/>
          <p:nvPr/>
        </p:nvSpPr>
        <p:spPr>
          <a:xfrm>
            <a:off x="7524760" y="214290"/>
            <a:ext cx="2857520" cy="10001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rPr>
              <a:t>приватизационные чеки имеют номинальную стоимость в рублях (10000 неденоминированных рублей);</a:t>
            </a:r>
          </a:p>
        </p:txBody>
      </p:sp>
      <p:sp>
        <p:nvSpPr>
          <p:cNvPr id="9" name="Прямоугольник 8"/>
          <p:cNvSpPr/>
          <p:nvPr/>
        </p:nvSpPr>
        <p:spPr>
          <a:xfrm>
            <a:off x="7596198" y="5500702"/>
            <a:ext cx="2857520" cy="7858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rPr>
              <a:t>приватизационные чеки продаются и покупаются гражданами свободно. </a:t>
            </a:r>
          </a:p>
        </p:txBody>
      </p:sp>
      <p:sp>
        <p:nvSpPr>
          <p:cNvPr id="10" name="Прямоугольник 9"/>
          <p:cNvSpPr/>
          <p:nvPr/>
        </p:nvSpPr>
        <p:spPr>
          <a:xfrm>
            <a:off x="7596198" y="4500570"/>
            <a:ext cx="2857520" cy="857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rPr>
              <a:t>Цена приватизационных чеков определяется по соглашению сторон.</a:t>
            </a:r>
          </a:p>
        </p:txBody>
      </p:sp>
      <p:pic>
        <p:nvPicPr>
          <p:cNvPr id="12" name="Picture 2"/>
          <p:cNvPicPr>
            <a:picLocks noChangeAspect="1" noChangeArrowheads="1"/>
          </p:cNvPicPr>
          <p:nvPr/>
        </p:nvPicPr>
        <p:blipFill>
          <a:blip r:embed="rId3" cstate="email"/>
          <a:srcRect/>
          <a:stretch>
            <a:fillRect/>
          </a:stretch>
        </p:blipFill>
        <p:spPr bwMode="auto">
          <a:xfrm>
            <a:off x="4708050" y="1618197"/>
            <a:ext cx="2714918" cy="2386867"/>
          </a:xfrm>
          <a:prstGeom prst="rect">
            <a:avLst/>
          </a:prstGeom>
          <a:noFill/>
          <a:ln w="9525">
            <a:noFill/>
            <a:miter lim="800000"/>
            <a:headEnd/>
            <a:tailEnd/>
          </a:ln>
        </p:spPr>
      </p:pic>
      <p:sp>
        <p:nvSpPr>
          <p:cNvPr id="15" name="Прямоугольник 14"/>
          <p:cNvSpPr/>
          <p:nvPr/>
        </p:nvSpPr>
        <p:spPr>
          <a:xfrm>
            <a:off x="1738282" y="5572140"/>
            <a:ext cx="5572164" cy="785818"/>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solidFill>
                  <a:schemeClr val="tx1"/>
                </a:solidFill>
              </a:rPr>
              <a:t>Ничего не понимающий в происходящих процессах простой народ посчитал ваучеризацию очередным обманом со стороны государства…</a:t>
            </a:r>
          </a:p>
        </p:txBody>
      </p:sp>
    </p:spTree>
    <p:extLst>
      <p:ext uri="{BB962C8B-B14F-4D97-AF65-F5344CB8AC3E}">
        <p14:creationId xmlns:p14="http://schemas.microsoft.com/office/powerpoint/2010/main" val="619402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28601"/>
            <a:ext cx="10515600" cy="1003300"/>
          </a:xfrm>
        </p:spPr>
        <p:txBody>
          <a:bodyPr/>
          <a:lstStyle/>
          <a:p>
            <a:r>
              <a:rPr lang="ru-RU" dirty="0" smtClean="0"/>
              <a:t>Последствия реформы</a:t>
            </a:r>
            <a:endParaRPr lang="ru-RU" dirty="0"/>
          </a:p>
        </p:txBody>
      </p:sp>
      <p:sp>
        <p:nvSpPr>
          <p:cNvPr id="3" name="Объект 2"/>
          <p:cNvSpPr>
            <a:spLocks noGrp="1"/>
          </p:cNvSpPr>
          <p:nvPr>
            <p:ph idx="1"/>
          </p:nvPr>
        </p:nvSpPr>
        <p:spPr>
          <a:xfrm>
            <a:off x="838200" y="1384300"/>
            <a:ext cx="10515600" cy="5295900"/>
          </a:xfrm>
        </p:spPr>
        <p:txBody>
          <a:bodyPr/>
          <a:lstStyle/>
          <a:p>
            <a:pPr marL="0" indent="0">
              <a:buNone/>
            </a:pPr>
            <a:r>
              <a:rPr lang="ru-RU" b="1" dirty="0" smtClean="0"/>
              <a:t>Либерализация цен</a:t>
            </a:r>
          </a:p>
          <a:p>
            <a:r>
              <a:rPr lang="ru-RU" dirty="0" smtClean="0"/>
              <a:t>Рост цен в 36 (некоторые товары 100 и более) раз</a:t>
            </a:r>
          </a:p>
          <a:p>
            <a:r>
              <a:rPr lang="ru-RU" dirty="0" smtClean="0"/>
              <a:t>Падение уровня жизни, обнищание населения \ обогащение других – усиление социально-экономической дифференциации </a:t>
            </a:r>
          </a:p>
          <a:p>
            <a:r>
              <a:rPr lang="ru-RU" dirty="0" smtClean="0"/>
              <a:t>Инфляция. Утрачен контроль государства над эмиссией денег, предпочтение иностранной валюты. Цены в У.Е. Собственная валюта РФ с лета 1993 г. </a:t>
            </a:r>
          </a:p>
          <a:p>
            <a:r>
              <a:rPr lang="ru-RU" dirty="0" smtClean="0"/>
              <a:t>Утрачен контроль над внешней торговлей. Челночный бизнес. Утечка капиталов</a:t>
            </a:r>
          </a:p>
          <a:p>
            <a:endParaRPr lang="ru-RU" dirty="0"/>
          </a:p>
        </p:txBody>
      </p:sp>
    </p:spTree>
    <p:extLst>
      <p:ext uri="{BB962C8B-B14F-4D97-AF65-F5344CB8AC3E}">
        <p14:creationId xmlns:p14="http://schemas.microsoft.com/office/powerpoint/2010/main" val="1700946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2612</Words>
  <Application>Microsoft Office PowerPoint</Application>
  <PresentationFormat>Широкоэкранный</PresentationFormat>
  <Paragraphs>285</Paragraphs>
  <Slides>49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49</vt:i4>
      </vt:variant>
    </vt:vector>
  </HeadingPairs>
  <TitlesOfParts>
    <vt:vector size="55" baseType="lpstr">
      <vt:lpstr>Arial</vt:lpstr>
      <vt:lpstr>Calibri</vt:lpstr>
      <vt:lpstr>Calibri Light</vt:lpstr>
      <vt:lpstr>Times New Roman</vt:lpstr>
      <vt:lpstr>Verdana</vt:lpstr>
      <vt:lpstr>Тема Office</vt:lpstr>
      <vt:lpstr>Россия 1992-2000</vt:lpstr>
      <vt:lpstr>Последствия распада СССР </vt:lpstr>
      <vt:lpstr>Презентация PowerPoint</vt:lpstr>
      <vt:lpstr>Проблемы и задачи</vt:lpstr>
      <vt:lpstr>Экономические реформы</vt:lpstr>
      <vt:lpstr>Презентация PowerPoint</vt:lpstr>
      <vt:lpstr>Презентация PowerPoint</vt:lpstr>
      <vt:lpstr>Презентация PowerPoint</vt:lpstr>
      <vt:lpstr>Последствия реформы</vt:lpstr>
      <vt:lpstr>Последствия приватизации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Отношения со странами СНГ</vt:lpstr>
      <vt:lpstr>Отношения с США</vt:lpstr>
      <vt:lpstr>Отношения с Европой. НАТО</vt:lpstr>
      <vt:lpstr>Отношения со странами Азии, Африки, 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Россия 1992-2000</dc:title>
  <dc:creator>User</dc:creator>
  <cp:lastModifiedBy>User</cp:lastModifiedBy>
  <cp:revision>27</cp:revision>
  <dcterms:created xsi:type="dcterms:W3CDTF">2020-05-25T10:27:54Z</dcterms:created>
  <dcterms:modified xsi:type="dcterms:W3CDTF">2020-06-18T19:39:01Z</dcterms:modified>
</cp:coreProperties>
</file>