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308" r:id="rId5"/>
    <p:sldId id="258" r:id="rId6"/>
    <p:sldId id="309" r:id="rId7"/>
    <p:sldId id="277" r:id="rId8"/>
    <p:sldId id="304" r:id="rId9"/>
    <p:sldId id="305" r:id="rId10"/>
    <p:sldId id="306" r:id="rId11"/>
    <p:sldId id="30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7" r:id="rId20"/>
    <p:sldId id="289" r:id="rId21"/>
    <p:sldId id="290" r:id="rId22"/>
    <p:sldId id="291" r:id="rId23"/>
    <p:sldId id="293" r:id="rId24"/>
    <p:sldId id="295" r:id="rId25"/>
    <p:sldId id="297" r:id="rId26"/>
    <p:sldId id="300" r:id="rId27"/>
    <p:sldId id="301" r:id="rId28"/>
    <p:sldId id="272" r:id="rId2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450" y="0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189FF1-58B0-4B21-A402-7F76B34B7172}" type="doc">
      <dgm:prSet loTypeId="urn:microsoft.com/office/officeart/2005/8/layout/hProcess10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A97B37-C461-450D-9FB0-79DEB9E9D2CF}">
      <dgm:prSet phldrT="[Текст]"/>
      <dgm:spPr/>
      <dgm:t>
        <a:bodyPr/>
        <a:lstStyle/>
        <a:p>
          <a:r>
            <a:rPr lang="ru-RU" dirty="0" smtClean="0"/>
            <a:t>Латентный период</a:t>
          </a:r>
          <a:endParaRPr lang="ru-RU" dirty="0"/>
        </a:p>
      </dgm:t>
    </dgm:pt>
    <dgm:pt modelId="{6F215CFD-0159-4C7E-9507-62CDFA34CCA3}" cxnId="{102C8F3E-4599-46C0-9DC7-7FFA92824945}" type="parTrans">
      <dgm:prSet/>
      <dgm:spPr/>
      <dgm:t>
        <a:bodyPr/>
        <a:lstStyle/>
        <a:p>
          <a:endParaRPr lang="ru-RU"/>
        </a:p>
      </dgm:t>
    </dgm:pt>
    <dgm:pt modelId="{C30C6851-1D8E-43C8-964F-7F7BC31A3BD2}" cxnId="{102C8F3E-4599-46C0-9DC7-7FFA92824945}" type="sibTrans">
      <dgm:prSet/>
      <dgm:spPr/>
      <dgm:t>
        <a:bodyPr/>
        <a:lstStyle/>
        <a:p>
          <a:endParaRPr lang="ru-RU"/>
        </a:p>
      </dgm:t>
    </dgm:pt>
    <dgm:pt modelId="{FEF34E3A-41F4-4039-842F-A43688C0C768}">
      <dgm:prSet phldrT="[Текст]"/>
      <dgm:spPr/>
      <dgm:t>
        <a:bodyPr/>
        <a:lstStyle/>
        <a:p>
          <a:r>
            <a:rPr lang="ru-RU" dirty="0" smtClean="0"/>
            <a:t>Проявление конфликта</a:t>
          </a:r>
          <a:endParaRPr lang="ru-RU" dirty="0"/>
        </a:p>
      </dgm:t>
    </dgm:pt>
    <dgm:pt modelId="{8B422792-E712-4A3B-8335-93053F62026F}" cxnId="{126C40DF-DD98-4911-A2BD-9B96B4413359}" type="parTrans">
      <dgm:prSet/>
      <dgm:spPr/>
      <dgm:t>
        <a:bodyPr/>
        <a:lstStyle/>
        <a:p>
          <a:endParaRPr lang="ru-RU"/>
        </a:p>
      </dgm:t>
    </dgm:pt>
    <dgm:pt modelId="{FCFF43BC-9F40-4279-AED5-E2D5B81CA0A7}" cxnId="{126C40DF-DD98-4911-A2BD-9B96B4413359}" type="sibTrans">
      <dgm:prSet/>
      <dgm:spPr/>
      <dgm:t>
        <a:bodyPr/>
        <a:lstStyle/>
        <a:p>
          <a:endParaRPr lang="ru-RU"/>
        </a:p>
      </dgm:t>
    </dgm:pt>
    <dgm:pt modelId="{FC116745-1951-44B3-9007-1CF49DF1839C}">
      <dgm:prSet phldrT="[Текст]"/>
      <dgm:spPr/>
      <dgm:t>
        <a:bodyPr/>
        <a:lstStyle/>
        <a:p>
          <a:r>
            <a:rPr lang="ru-RU" dirty="0" smtClean="0"/>
            <a:t>Активное течение конфликта</a:t>
          </a:r>
          <a:endParaRPr lang="ru-RU" dirty="0"/>
        </a:p>
      </dgm:t>
    </dgm:pt>
    <dgm:pt modelId="{21EA58FD-F022-47BC-B6E7-91E3DDA7155A}" cxnId="{EEFE0324-2416-40DF-BE5F-B69ECF2618CC}" type="parTrans">
      <dgm:prSet/>
      <dgm:spPr/>
      <dgm:t>
        <a:bodyPr/>
        <a:lstStyle/>
        <a:p>
          <a:endParaRPr lang="ru-RU"/>
        </a:p>
      </dgm:t>
    </dgm:pt>
    <dgm:pt modelId="{A8FC4B78-A6DC-4EE8-BEFA-F88BAA6FFDA5}" cxnId="{EEFE0324-2416-40DF-BE5F-B69ECF2618CC}" type="sibTrans">
      <dgm:prSet/>
      <dgm:spPr/>
      <dgm:t>
        <a:bodyPr/>
        <a:lstStyle/>
        <a:p>
          <a:endParaRPr lang="ru-RU"/>
        </a:p>
      </dgm:t>
    </dgm:pt>
    <dgm:pt modelId="{D49EE610-16A9-40D6-B2ED-085B55A25620}">
      <dgm:prSet/>
      <dgm:spPr/>
      <dgm:t>
        <a:bodyPr/>
        <a:lstStyle/>
        <a:p>
          <a:r>
            <a:rPr lang="ru-RU" dirty="0" smtClean="0"/>
            <a:t>Постконфликтная стадия</a:t>
          </a:r>
          <a:endParaRPr lang="ru-RU" dirty="0"/>
        </a:p>
      </dgm:t>
    </dgm:pt>
    <dgm:pt modelId="{CF77F285-F7CA-49B3-B48E-57C5F52CEB00}" cxnId="{435A2DA2-B059-4678-BD5D-F404B439BD5A}" type="parTrans">
      <dgm:prSet/>
      <dgm:spPr/>
      <dgm:t>
        <a:bodyPr/>
        <a:lstStyle/>
        <a:p>
          <a:endParaRPr lang="ru-RU"/>
        </a:p>
      </dgm:t>
    </dgm:pt>
    <dgm:pt modelId="{6CE3FECA-0FEE-4E4B-8E7C-C8D97E311716}" cxnId="{435A2DA2-B059-4678-BD5D-F404B439BD5A}" type="sibTrans">
      <dgm:prSet/>
      <dgm:spPr/>
      <dgm:t>
        <a:bodyPr/>
        <a:lstStyle/>
        <a:p>
          <a:endParaRPr lang="ru-RU"/>
        </a:p>
      </dgm:t>
    </dgm:pt>
    <dgm:pt modelId="{153E00F2-1B5F-4BCE-9422-9895AA9F2519}" type="pres">
      <dgm:prSet presAssocID="{E1189FF1-58B0-4B21-A402-7F76B34B7172}" presName="Name0" presStyleCnt="0">
        <dgm:presLayoutVars>
          <dgm:dir/>
          <dgm:resizeHandles val="exact"/>
        </dgm:presLayoutVars>
      </dgm:prSet>
      <dgm:spPr/>
    </dgm:pt>
    <dgm:pt modelId="{8B5DFFFC-2314-40F8-B435-35832F3B4666}" type="pres">
      <dgm:prSet presAssocID="{DBA97B37-C461-450D-9FB0-79DEB9E9D2CF}" presName="composite" presStyleCnt="0"/>
      <dgm:spPr/>
    </dgm:pt>
    <dgm:pt modelId="{4BD3B363-22B5-4FA0-9E4D-3B528A628654}" type="pres">
      <dgm:prSet presAssocID="{DBA97B37-C461-450D-9FB0-79DEB9E9D2CF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72828EA-6195-4486-AB82-667869AE68F2}" type="pres">
      <dgm:prSet presAssocID="{DBA97B37-C461-450D-9FB0-79DEB9E9D2CF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72041-72A0-44C9-972F-FF4C1FE3CA30}" type="pres">
      <dgm:prSet presAssocID="{C30C6851-1D8E-43C8-964F-7F7BC31A3BD2}" presName="sibTrans" presStyleLbl="sibTrans2D1" presStyleIdx="0" presStyleCnt="3"/>
      <dgm:spPr/>
    </dgm:pt>
    <dgm:pt modelId="{EA0E82DF-F52C-4023-BB4E-CEF7B276CDC4}" type="pres">
      <dgm:prSet presAssocID="{C30C6851-1D8E-43C8-964F-7F7BC31A3BD2}" presName="connTx" presStyleLbl="sibTrans2D1" presStyleIdx="0" presStyleCnt="3"/>
      <dgm:spPr/>
    </dgm:pt>
    <dgm:pt modelId="{96D6FF36-395A-47FC-BED4-7D37A225B048}" type="pres">
      <dgm:prSet presAssocID="{FEF34E3A-41F4-4039-842F-A43688C0C768}" presName="composite" presStyleCnt="0"/>
      <dgm:spPr/>
    </dgm:pt>
    <dgm:pt modelId="{4C178F5A-09E7-4322-8C6C-1B0E9726CDFF}" type="pres">
      <dgm:prSet presAssocID="{FEF34E3A-41F4-4039-842F-A43688C0C768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50B5966-9417-480F-94A4-1743547D4E21}" type="pres">
      <dgm:prSet presAssocID="{FEF34E3A-41F4-4039-842F-A43688C0C768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52F5B-7850-45A6-AFA8-F2FF6378FB8B}" type="pres">
      <dgm:prSet presAssocID="{FCFF43BC-9F40-4279-AED5-E2D5B81CA0A7}" presName="sibTrans" presStyleLbl="sibTrans2D1" presStyleIdx="1" presStyleCnt="3"/>
      <dgm:spPr/>
    </dgm:pt>
    <dgm:pt modelId="{F3409380-7EEA-4B76-93C1-A4C76AE6DE70}" type="pres">
      <dgm:prSet presAssocID="{FCFF43BC-9F40-4279-AED5-E2D5B81CA0A7}" presName="connTx" presStyleLbl="sibTrans2D1" presStyleIdx="1" presStyleCnt="3"/>
      <dgm:spPr/>
    </dgm:pt>
    <dgm:pt modelId="{E882C73D-173D-4BDC-A556-749ECE01C5A9}" type="pres">
      <dgm:prSet presAssocID="{FC116745-1951-44B3-9007-1CF49DF1839C}" presName="composite" presStyleCnt="0"/>
      <dgm:spPr/>
    </dgm:pt>
    <dgm:pt modelId="{B0997DA2-BF11-4FAD-99E5-2F50E335B36D}" type="pres">
      <dgm:prSet presAssocID="{FC116745-1951-44B3-9007-1CF49DF1839C}" presName="imagSh" presStyleLbl="b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D69EF98-DB71-4D64-80E4-855E7BFA6A1A}" type="pres">
      <dgm:prSet presAssocID="{FC116745-1951-44B3-9007-1CF49DF1839C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C5857-B45A-4DE9-A6E1-7DFB27720C9C}" type="pres">
      <dgm:prSet presAssocID="{A8FC4B78-A6DC-4EE8-BEFA-F88BAA6FFDA5}" presName="sibTrans" presStyleLbl="sibTrans2D1" presStyleIdx="2" presStyleCnt="3"/>
      <dgm:spPr/>
    </dgm:pt>
    <dgm:pt modelId="{AAFCAA45-CAB4-407D-B32B-E4C0B98A22A8}" type="pres">
      <dgm:prSet presAssocID="{A8FC4B78-A6DC-4EE8-BEFA-F88BAA6FFDA5}" presName="connTx" presStyleLbl="sibTrans2D1" presStyleIdx="2" presStyleCnt="3"/>
      <dgm:spPr/>
    </dgm:pt>
    <dgm:pt modelId="{2DD42854-60D9-48A2-9548-A9D230573509}" type="pres">
      <dgm:prSet presAssocID="{D49EE610-16A9-40D6-B2ED-085B55A25620}" presName="composite" presStyleCnt="0"/>
      <dgm:spPr/>
    </dgm:pt>
    <dgm:pt modelId="{10A22CF8-5427-4C50-944D-70F49E6C2EDA}" type="pres">
      <dgm:prSet presAssocID="{D49EE610-16A9-40D6-B2ED-085B55A25620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FE2ABA6-C3A7-4DB2-A419-32ABF9A2D08C}" type="pres">
      <dgm:prSet presAssocID="{D49EE610-16A9-40D6-B2ED-085B55A25620}" presName="txNode" presStyleLbl="node1" presStyleIdx="3" presStyleCnt="4">
        <dgm:presLayoutVars>
          <dgm:bulletEnabled val="1"/>
        </dgm:presLayoutVars>
      </dgm:prSet>
      <dgm:spPr/>
    </dgm:pt>
  </dgm:ptLst>
  <dgm:cxnLst>
    <dgm:cxn modelId="{102C8F3E-4599-46C0-9DC7-7FFA92824945}" srcId="{E1189FF1-58B0-4B21-A402-7F76B34B7172}" destId="{DBA97B37-C461-450D-9FB0-79DEB9E9D2CF}" srcOrd="0" destOrd="0" parTransId="{6F215CFD-0159-4C7E-9507-62CDFA34CCA3}" sibTransId="{C30C6851-1D8E-43C8-964F-7F7BC31A3BD2}"/>
    <dgm:cxn modelId="{A803EE26-DD04-4719-8724-D2A8C8E79EDF}" type="presOf" srcId="{A8FC4B78-A6DC-4EE8-BEFA-F88BAA6FFDA5}" destId="{887C5857-B45A-4DE9-A6E1-7DFB27720C9C}" srcOrd="0" destOrd="0" presId="urn:microsoft.com/office/officeart/2005/8/layout/hProcess10"/>
    <dgm:cxn modelId="{1BE7F95B-9684-4FF4-AAEC-E6DB39F84292}" type="presOf" srcId="{C30C6851-1D8E-43C8-964F-7F7BC31A3BD2}" destId="{EA0E82DF-F52C-4023-BB4E-CEF7B276CDC4}" srcOrd="1" destOrd="0" presId="urn:microsoft.com/office/officeart/2005/8/layout/hProcess10"/>
    <dgm:cxn modelId="{C157C619-09BB-4A74-8B02-8DD5CAE3F69D}" type="presOf" srcId="{FCFF43BC-9F40-4279-AED5-E2D5B81CA0A7}" destId="{E3452F5B-7850-45A6-AFA8-F2FF6378FB8B}" srcOrd="0" destOrd="0" presId="urn:microsoft.com/office/officeart/2005/8/layout/hProcess10"/>
    <dgm:cxn modelId="{D41ABC18-1CB4-4F25-887D-C7551FB775D0}" type="presOf" srcId="{FC116745-1951-44B3-9007-1CF49DF1839C}" destId="{DD69EF98-DB71-4D64-80E4-855E7BFA6A1A}" srcOrd="0" destOrd="0" presId="urn:microsoft.com/office/officeart/2005/8/layout/hProcess10"/>
    <dgm:cxn modelId="{761E27A4-1FF8-4247-9767-5BAAD028082C}" type="presOf" srcId="{C30C6851-1D8E-43C8-964F-7F7BC31A3BD2}" destId="{B3972041-72A0-44C9-972F-FF4C1FE3CA30}" srcOrd="0" destOrd="0" presId="urn:microsoft.com/office/officeart/2005/8/layout/hProcess10"/>
    <dgm:cxn modelId="{D8A6609A-48F1-4230-9C95-71ED5EADFFA1}" type="presOf" srcId="{D49EE610-16A9-40D6-B2ED-085B55A25620}" destId="{3FE2ABA6-C3A7-4DB2-A419-32ABF9A2D08C}" srcOrd="0" destOrd="0" presId="urn:microsoft.com/office/officeart/2005/8/layout/hProcess10"/>
    <dgm:cxn modelId="{0F89E0E7-36EC-4607-A9B0-EE06A8A6FB79}" type="presOf" srcId="{FEF34E3A-41F4-4039-842F-A43688C0C768}" destId="{D50B5966-9417-480F-94A4-1743547D4E21}" srcOrd="0" destOrd="0" presId="urn:microsoft.com/office/officeart/2005/8/layout/hProcess10"/>
    <dgm:cxn modelId="{435A2DA2-B059-4678-BD5D-F404B439BD5A}" srcId="{E1189FF1-58B0-4B21-A402-7F76B34B7172}" destId="{D49EE610-16A9-40D6-B2ED-085B55A25620}" srcOrd="3" destOrd="0" parTransId="{CF77F285-F7CA-49B3-B48E-57C5F52CEB00}" sibTransId="{6CE3FECA-0FEE-4E4B-8E7C-C8D97E311716}"/>
    <dgm:cxn modelId="{743AE0B7-4C4F-4A96-A261-52B8F2FD9760}" type="presOf" srcId="{E1189FF1-58B0-4B21-A402-7F76B34B7172}" destId="{153E00F2-1B5F-4BCE-9422-9895AA9F2519}" srcOrd="0" destOrd="0" presId="urn:microsoft.com/office/officeart/2005/8/layout/hProcess10"/>
    <dgm:cxn modelId="{8842C9B6-5023-4C61-93F3-16E64BF43EB6}" type="presOf" srcId="{A8FC4B78-A6DC-4EE8-BEFA-F88BAA6FFDA5}" destId="{AAFCAA45-CAB4-407D-B32B-E4C0B98A22A8}" srcOrd="1" destOrd="0" presId="urn:microsoft.com/office/officeart/2005/8/layout/hProcess10"/>
    <dgm:cxn modelId="{EEFE0324-2416-40DF-BE5F-B69ECF2618CC}" srcId="{E1189FF1-58B0-4B21-A402-7F76B34B7172}" destId="{FC116745-1951-44B3-9007-1CF49DF1839C}" srcOrd="2" destOrd="0" parTransId="{21EA58FD-F022-47BC-B6E7-91E3DDA7155A}" sibTransId="{A8FC4B78-A6DC-4EE8-BEFA-F88BAA6FFDA5}"/>
    <dgm:cxn modelId="{FD52B1EA-E035-454E-8C76-A084798F24E1}" type="presOf" srcId="{FCFF43BC-9F40-4279-AED5-E2D5B81CA0A7}" destId="{F3409380-7EEA-4B76-93C1-A4C76AE6DE70}" srcOrd="1" destOrd="0" presId="urn:microsoft.com/office/officeart/2005/8/layout/hProcess10"/>
    <dgm:cxn modelId="{126C40DF-DD98-4911-A2BD-9B96B4413359}" srcId="{E1189FF1-58B0-4B21-A402-7F76B34B7172}" destId="{FEF34E3A-41F4-4039-842F-A43688C0C768}" srcOrd="1" destOrd="0" parTransId="{8B422792-E712-4A3B-8335-93053F62026F}" sibTransId="{FCFF43BC-9F40-4279-AED5-E2D5B81CA0A7}"/>
    <dgm:cxn modelId="{2DC6908B-A21D-43AD-B0D4-2AFC3DD7EEE5}" type="presOf" srcId="{DBA97B37-C461-450D-9FB0-79DEB9E9D2CF}" destId="{672828EA-6195-4486-AB82-667869AE68F2}" srcOrd="0" destOrd="0" presId="urn:microsoft.com/office/officeart/2005/8/layout/hProcess10"/>
    <dgm:cxn modelId="{E5506839-C0BB-4109-BFFE-F7D679819B67}" type="presParOf" srcId="{153E00F2-1B5F-4BCE-9422-9895AA9F2519}" destId="{8B5DFFFC-2314-40F8-B435-35832F3B4666}" srcOrd="0" destOrd="0" presId="urn:microsoft.com/office/officeart/2005/8/layout/hProcess10"/>
    <dgm:cxn modelId="{229A358D-FD0E-4F7C-B782-206C8FF771EF}" type="presParOf" srcId="{8B5DFFFC-2314-40F8-B435-35832F3B4666}" destId="{4BD3B363-22B5-4FA0-9E4D-3B528A628654}" srcOrd="0" destOrd="0" presId="urn:microsoft.com/office/officeart/2005/8/layout/hProcess10"/>
    <dgm:cxn modelId="{CEF2FBCA-41A4-4119-9172-1F0ADE884521}" type="presParOf" srcId="{8B5DFFFC-2314-40F8-B435-35832F3B4666}" destId="{672828EA-6195-4486-AB82-667869AE68F2}" srcOrd="1" destOrd="0" presId="urn:microsoft.com/office/officeart/2005/8/layout/hProcess10"/>
    <dgm:cxn modelId="{C8A2CCA6-D2A8-41D3-A814-0E31D6828647}" type="presParOf" srcId="{153E00F2-1B5F-4BCE-9422-9895AA9F2519}" destId="{B3972041-72A0-44C9-972F-FF4C1FE3CA30}" srcOrd="1" destOrd="0" presId="urn:microsoft.com/office/officeart/2005/8/layout/hProcess10"/>
    <dgm:cxn modelId="{57EECBEC-B9D8-4454-A7A4-5EE215A2AA11}" type="presParOf" srcId="{B3972041-72A0-44C9-972F-FF4C1FE3CA30}" destId="{EA0E82DF-F52C-4023-BB4E-CEF7B276CDC4}" srcOrd="0" destOrd="0" presId="urn:microsoft.com/office/officeart/2005/8/layout/hProcess10"/>
    <dgm:cxn modelId="{6B0ADB9C-4CE6-4FFF-BA05-CDB5F7F087EF}" type="presParOf" srcId="{153E00F2-1B5F-4BCE-9422-9895AA9F2519}" destId="{96D6FF36-395A-47FC-BED4-7D37A225B048}" srcOrd="2" destOrd="0" presId="urn:microsoft.com/office/officeart/2005/8/layout/hProcess10"/>
    <dgm:cxn modelId="{9D0FB64F-6AC8-4F3E-A030-5DB8304CA389}" type="presParOf" srcId="{96D6FF36-395A-47FC-BED4-7D37A225B048}" destId="{4C178F5A-09E7-4322-8C6C-1B0E9726CDFF}" srcOrd="0" destOrd="0" presId="urn:microsoft.com/office/officeart/2005/8/layout/hProcess10"/>
    <dgm:cxn modelId="{E68CEADE-9556-4BD5-B9DE-2AF243842DED}" type="presParOf" srcId="{96D6FF36-395A-47FC-BED4-7D37A225B048}" destId="{D50B5966-9417-480F-94A4-1743547D4E21}" srcOrd="1" destOrd="0" presId="urn:microsoft.com/office/officeart/2005/8/layout/hProcess10"/>
    <dgm:cxn modelId="{9F230413-4F62-4D73-BA80-779636462FA6}" type="presParOf" srcId="{153E00F2-1B5F-4BCE-9422-9895AA9F2519}" destId="{E3452F5B-7850-45A6-AFA8-F2FF6378FB8B}" srcOrd="3" destOrd="0" presId="urn:microsoft.com/office/officeart/2005/8/layout/hProcess10"/>
    <dgm:cxn modelId="{06B6D80B-92C5-426B-A8D0-94800CF16658}" type="presParOf" srcId="{E3452F5B-7850-45A6-AFA8-F2FF6378FB8B}" destId="{F3409380-7EEA-4B76-93C1-A4C76AE6DE70}" srcOrd="0" destOrd="0" presId="urn:microsoft.com/office/officeart/2005/8/layout/hProcess10"/>
    <dgm:cxn modelId="{48FAD876-3D42-4B3F-A568-2712018AB721}" type="presParOf" srcId="{153E00F2-1B5F-4BCE-9422-9895AA9F2519}" destId="{E882C73D-173D-4BDC-A556-749ECE01C5A9}" srcOrd="4" destOrd="0" presId="urn:microsoft.com/office/officeart/2005/8/layout/hProcess10"/>
    <dgm:cxn modelId="{2E9A2B29-733D-4DCC-8708-25FB32D2116E}" type="presParOf" srcId="{E882C73D-173D-4BDC-A556-749ECE01C5A9}" destId="{B0997DA2-BF11-4FAD-99E5-2F50E335B36D}" srcOrd="0" destOrd="0" presId="urn:microsoft.com/office/officeart/2005/8/layout/hProcess10"/>
    <dgm:cxn modelId="{3AD4496C-80B8-461A-91FF-F12F762B2DA4}" type="presParOf" srcId="{E882C73D-173D-4BDC-A556-749ECE01C5A9}" destId="{DD69EF98-DB71-4D64-80E4-855E7BFA6A1A}" srcOrd="1" destOrd="0" presId="urn:microsoft.com/office/officeart/2005/8/layout/hProcess10"/>
    <dgm:cxn modelId="{75D198CA-7B75-49C1-9E45-7EFA6A84CCD1}" type="presParOf" srcId="{153E00F2-1B5F-4BCE-9422-9895AA9F2519}" destId="{887C5857-B45A-4DE9-A6E1-7DFB27720C9C}" srcOrd="5" destOrd="0" presId="urn:microsoft.com/office/officeart/2005/8/layout/hProcess10"/>
    <dgm:cxn modelId="{1D8842AA-3C86-4B16-A3C3-33C5F104F297}" type="presParOf" srcId="{887C5857-B45A-4DE9-A6E1-7DFB27720C9C}" destId="{AAFCAA45-CAB4-407D-B32B-E4C0B98A22A8}" srcOrd="0" destOrd="0" presId="urn:microsoft.com/office/officeart/2005/8/layout/hProcess10"/>
    <dgm:cxn modelId="{C619102B-FB22-433B-8641-FF1657587A63}" type="presParOf" srcId="{153E00F2-1B5F-4BCE-9422-9895AA9F2519}" destId="{2DD42854-60D9-48A2-9548-A9D230573509}" srcOrd="6" destOrd="0" presId="urn:microsoft.com/office/officeart/2005/8/layout/hProcess10"/>
    <dgm:cxn modelId="{11A846C2-4DDD-4D62-85F1-6F0D1C9B0AE3}" type="presParOf" srcId="{2DD42854-60D9-48A2-9548-A9D230573509}" destId="{10A22CF8-5427-4C50-944D-70F49E6C2EDA}" srcOrd="0" destOrd="0" presId="urn:microsoft.com/office/officeart/2005/8/layout/hProcess10"/>
    <dgm:cxn modelId="{B24873BD-0CF6-4B04-89BB-2CCDC2F62C0D}" type="presParOf" srcId="{2DD42854-60D9-48A2-9548-A9D230573509}" destId="{3FE2ABA6-C3A7-4DB2-A419-32ABF9A2D08C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Группа 1"/>
      <dsp:cNvGrpSpPr/>
    </dsp:nvGrpSpPr>
    <dsp:grpSpPr>
      <a:xfrm>
        <a:off x="0" y="0"/>
        <a:ext cx="7543800" cy="3886200"/>
        <a:chOff x="0" y="0"/>
        <a:chExt cx="7543800" cy="3886200"/>
      </a:xfrm>
    </dsp:grpSpPr>
    <dsp:sp modelId="{4BD3B363-22B5-4FA0-9E4D-3B528A628654}">
      <dsp:nvSpPr>
        <dsp:cNvPr id="3" name="Скругленный прямоугольник 2"/>
        <dsp:cNvSpPr/>
      </dsp:nvSpPr>
      <dsp:spPr bwMode="white">
        <a:xfrm>
          <a:off x="0" y="905052"/>
          <a:ext cx="1297560" cy="1297560"/>
        </a:xfrm>
        <a:prstGeom prst="roundRect">
          <a:avLst>
            <a:gd name="adj" fmla="val 10000"/>
          </a:avLst>
        </a:prstGeom>
        <a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p3d z="-190500" prstMaterial="plastic">
          <a:bevelT w="88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50000"/>
          </a:schemeClr>
        </a:fillRef>
        <a:effectRef idx="2">
          <a:scrgbClr r="0" g="0" b="0"/>
        </a:effectRef>
        <a:fontRef idx="minor"/>
      </dsp:style>
      <dsp:txXfrm>
        <a:off x="0" y="905052"/>
        <a:ext cx="1297560" cy="1297560"/>
      </dsp:txXfrm>
    </dsp:sp>
    <dsp:sp modelId="{672828EA-6195-4486-AB82-667869AE68F2}">
      <dsp:nvSpPr>
        <dsp:cNvPr id="4" name="Скругленный прямоугольник 3"/>
        <dsp:cNvSpPr/>
      </dsp:nvSpPr>
      <dsp:spPr bwMode="white">
        <a:xfrm>
          <a:off x="211231" y="1683588"/>
          <a:ext cx="1297560" cy="1297560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2859" tIns="22859" rIns="22859" bIns="22859" anchor="ctr"/>
        <a:lstStyle>
          <a:lvl1pPr algn="ctr">
            <a:defRPr sz="6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Латентный период</a:t>
          </a:r>
          <a:endParaRPr lang="ru-RU" dirty="0"/>
        </a:p>
      </dsp:txBody>
      <dsp:txXfrm>
        <a:off x="211231" y="1683588"/>
        <a:ext cx="1297560" cy="1297560"/>
      </dsp:txXfrm>
    </dsp:sp>
    <dsp:sp modelId="{B3972041-72A0-44C9-972F-FF4C1FE3CA30}">
      <dsp:nvSpPr>
        <dsp:cNvPr id="5" name="Стрелка вправо 4"/>
        <dsp:cNvSpPr/>
      </dsp:nvSpPr>
      <dsp:spPr bwMode="white">
        <a:xfrm>
          <a:off x="1529645" y="1397939"/>
          <a:ext cx="249939" cy="311785"/>
        </a:xfrm>
        <a:prstGeom prst="rightArrow">
          <a:avLst>
            <a:gd name="adj1" fmla="val 600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1529645" y="1397939"/>
        <a:ext cx="249939" cy="311785"/>
      </dsp:txXfrm>
    </dsp:sp>
    <dsp:sp modelId="{4C178F5A-09E7-4322-8C6C-1B0E9726CDFF}">
      <dsp:nvSpPr>
        <dsp:cNvPr id="6" name="Скругленный прямоугольник 5"/>
        <dsp:cNvSpPr/>
      </dsp:nvSpPr>
      <dsp:spPr bwMode="white">
        <a:xfrm>
          <a:off x="2011670" y="905052"/>
          <a:ext cx="1297560" cy="1297560"/>
        </a:xfrm>
        <a:prstGeom prst="roundRect">
          <a:avLst>
            <a:gd name="adj" fmla="val 10000"/>
          </a:avLst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sp3d z="-190500" prstMaterial="plastic">
          <a:bevelT w="88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50000"/>
          </a:schemeClr>
        </a:fillRef>
        <a:effectRef idx="2">
          <a:scrgbClr r="0" g="0" b="0"/>
        </a:effectRef>
        <a:fontRef idx="minor"/>
      </dsp:style>
      <dsp:txXfrm>
        <a:off x="2011670" y="905052"/>
        <a:ext cx="1297560" cy="1297560"/>
      </dsp:txXfrm>
    </dsp:sp>
    <dsp:sp modelId="{D50B5966-9417-480F-94A4-1743547D4E21}">
      <dsp:nvSpPr>
        <dsp:cNvPr id="7" name="Скругленный прямоугольник 6"/>
        <dsp:cNvSpPr/>
      </dsp:nvSpPr>
      <dsp:spPr bwMode="white">
        <a:xfrm>
          <a:off x="2222901" y="1683588"/>
          <a:ext cx="1297560" cy="1297560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2859" tIns="22859" rIns="22859" bIns="22859" anchor="ctr"/>
        <a:lstStyle>
          <a:lvl1pPr algn="ctr">
            <a:defRPr sz="6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Проявление конфликта</a:t>
          </a:r>
          <a:endParaRPr lang="ru-RU" dirty="0"/>
        </a:p>
      </dsp:txBody>
      <dsp:txXfrm>
        <a:off x="2222901" y="1683588"/>
        <a:ext cx="1297560" cy="1297560"/>
      </dsp:txXfrm>
    </dsp:sp>
    <dsp:sp modelId="{E3452F5B-7850-45A6-AFA8-F2FF6378FB8B}">
      <dsp:nvSpPr>
        <dsp:cNvPr id="8" name="Стрелка вправо 7"/>
        <dsp:cNvSpPr/>
      </dsp:nvSpPr>
      <dsp:spPr bwMode="white">
        <a:xfrm>
          <a:off x="3541315" y="1397939"/>
          <a:ext cx="249939" cy="311785"/>
        </a:xfrm>
        <a:prstGeom prst="rightArrow">
          <a:avLst>
            <a:gd name="adj1" fmla="val 600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3541315" y="1397939"/>
        <a:ext cx="249939" cy="311785"/>
      </dsp:txXfrm>
    </dsp:sp>
    <dsp:sp modelId="{B0997DA2-BF11-4FAD-99E5-2F50E335B36D}">
      <dsp:nvSpPr>
        <dsp:cNvPr id="9" name="Скругленный прямоугольник 8"/>
        <dsp:cNvSpPr/>
      </dsp:nvSpPr>
      <dsp:spPr bwMode="white">
        <a:xfrm>
          <a:off x="4023340" y="905052"/>
          <a:ext cx="1297560" cy="1297560"/>
        </a:xfrm>
        <a:prstGeom prst="roundRect">
          <a:avLst>
            <a:gd name="adj" fmla="val 10000"/>
          </a:avLst>
        </a:prstGeom>
        <a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sp3d z="-190500" prstMaterial="plastic">
          <a:bevelT w="88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50000"/>
          </a:schemeClr>
        </a:fillRef>
        <a:effectRef idx="2">
          <a:scrgbClr r="0" g="0" b="0"/>
        </a:effectRef>
        <a:fontRef idx="minor"/>
      </dsp:style>
      <dsp:txXfrm>
        <a:off x="4023340" y="905052"/>
        <a:ext cx="1297560" cy="1297560"/>
      </dsp:txXfrm>
    </dsp:sp>
    <dsp:sp modelId="{DD69EF98-DB71-4D64-80E4-855E7BFA6A1A}">
      <dsp:nvSpPr>
        <dsp:cNvPr id="10" name="Скругленный прямоугольник 9"/>
        <dsp:cNvSpPr/>
      </dsp:nvSpPr>
      <dsp:spPr bwMode="white">
        <a:xfrm>
          <a:off x="4234571" y="1683588"/>
          <a:ext cx="1297560" cy="1297560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2859" tIns="22859" rIns="22859" bIns="22859" anchor="ctr"/>
        <a:lstStyle>
          <a:lvl1pPr algn="ctr">
            <a:defRPr sz="6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Активное течение конфликта</a:t>
          </a:r>
          <a:endParaRPr lang="ru-RU" dirty="0"/>
        </a:p>
      </dsp:txBody>
      <dsp:txXfrm>
        <a:off x="4234571" y="1683588"/>
        <a:ext cx="1297560" cy="1297560"/>
      </dsp:txXfrm>
    </dsp:sp>
    <dsp:sp modelId="{887C5857-B45A-4DE9-A6E1-7DFB27720C9C}">
      <dsp:nvSpPr>
        <dsp:cNvPr id="11" name="Стрелка вправо 10"/>
        <dsp:cNvSpPr/>
      </dsp:nvSpPr>
      <dsp:spPr bwMode="white">
        <a:xfrm>
          <a:off x="5552985" y="1397939"/>
          <a:ext cx="249939" cy="311785"/>
        </a:xfrm>
        <a:prstGeom prst="rightArrow">
          <a:avLst>
            <a:gd name="adj1" fmla="val 60000"/>
            <a:gd name="adj2" fmla="val 50000"/>
          </a:avLst>
        </a:prstGeom>
        <a:sp3d z="-80000" prstMaterial="plastic">
          <a:bevelT w="50800" h="50800"/>
          <a:bevelB w="25400" h="25400" prst="angle"/>
        </a:sp3d>
      </dsp:spPr>
      <dsp:style>
        <a:lnRef idx="0">
          <a:schemeClr val="accent1">
            <a:tint val="60000"/>
          </a:schemeClr>
        </a:lnRef>
        <a:fillRef idx="3">
          <a:schemeClr val="accent1">
            <a:tint val="6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0" tIns="0" rIns="0" bIns="0" anchor="ctr"/>
        <a:lstStyle>
          <a:lvl1pPr algn="ctr">
            <a:defRPr sz="1200"/>
          </a:lvl1pPr>
          <a:lvl2pPr marL="57150" indent="-57150" algn="ctr">
            <a:defRPr sz="900"/>
          </a:lvl2pPr>
          <a:lvl3pPr marL="114300" indent="-57150" algn="ctr">
            <a:defRPr sz="900"/>
          </a:lvl3pPr>
          <a:lvl4pPr marL="171450" indent="-57150" algn="ctr">
            <a:defRPr sz="900"/>
          </a:lvl4pPr>
          <a:lvl5pPr marL="228600" indent="-57150" algn="ctr">
            <a:defRPr sz="900"/>
          </a:lvl5pPr>
          <a:lvl6pPr marL="285750" indent="-57150" algn="ctr">
            <a:defRPr sz="900"/>
          </a:lvl6pPr>
          <a:lvl7pPr marL="342900" indent="-57150" algn="ctr">
            <a:defRPr sz="900"/>
          </a:lvl7pPr>
          <a:lvl8pPr marL="400050" indent="-57150" algn="ctr">
            <a:defRPr sz="900"/>
          </a:lvl8pPr>
          <a:lvl9pPr marL="457200" indent="-57150" algn="ctr">
            <a:defRPr sz="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/>
        </a:p>
      </dsp:txBody>
      <dsp:txXfrm>
        <a:off x="5552985" y="1397939"/>
        <a:ext cx="249939" cy="311785"/>
      </dsp:txXfrm>
    </dsp:sp>
    <dsp:sp modelId="{10A22CF8-5427-4C50-944D-70F49E6C2EDA}">
      <dsp:nvSpPr>
        <dsp:cNvPr id="12" name="Скругленный прямоугольник 11"/>
        <dsp:cNvSpPr/>
      </dsp:nvSpPr>
      <dsp:spPr bwMode="white">
        <a:xfrm>
          <a:off x="6035010" y="905052"/>
          <a:ext cx="1297560" cy="1297560"/>
        </a:xfrm>
        <a:prstGeom prst="roundRect">
          <a:avLst>
            <a:gd name="adj" fmla="val 10000"/>
          </a:avLst>
        </a:prstGeom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sp3d z="-190500" prstMaterial="plastic">
          <a:bevelT w="88900" h="88900"/>
          <a:bevelB w="88900" h="31750" prst="angle"/>
        </a:sp3d>
      </dsp:spPr>
      <dsp:style>
        <a:lnRef idx="0">
          <a:schemeClr val="lt1"/>
        </a:lnRef>
        <a:fillRef idx="3">
          <a:schemeClr val="accent1">
            <a:tint val="50000"/>
          </a:schemeClr>
        </a:fillRef>
        <a:effectRef idx="2">
          <a:scrgbClr r="0" g="0" b="0"/>
        </a:effectRef>
        <a:fontRef idx="minor"/>
      </dsp:style>
      <dsp:txXfrm>
        <a:off x="6035010" y="905052"/>
        <a:ext cx="1297560" cy="1297560"/>
      </dsp:txXfrm>
    </dsp:sp>
    <dsp:sp modelId="{3FE2ABA6-C3A7-4DB2-A419-32ABF9A2D08C}">
      <dsp:nvSpPr>
        <dsp:cNvPr id="13" name="Скругленный прямоугольник 12"/>
        <dsp:cNvSpPr/>
      </dsp:nvSpPr>
      <dsp:spPr bwMode="white">
        <a:xfrm>
          <a:off x="6246240" y="1683588"/>
          <a:ext cx="1297560" cy="1297560"/>
        </a:xfrm>
        <a:prstGeom prst="roundRect">
          <a:avLst>
            <a:gd name="adj" fmla="val 10000"/>
          </a:avLst>
        </a:prstGeom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1"/>
        </a:fillRef>
        <a:effectRef idx="2">
          <a:scrgbClr r="0" g="0" b="0"/>
        </a:effectRef>
        <a:fontRef idx="minor">
          <a:schemeClr val="lt1"/>
        </a:fontRef>
      </dsp:style>
      <dsp:txBody>
        <a:bodyPr lIns="22859" tIns="22859" rIns="22859" bIns="22859" anchor="ctr"/>
        <a:lstStyle>
          <a:lvl1pPr algn="ctr">
            <a:defRPr sz="600"/>
          </a:lvl1pPr>
          <a:lvl2pPr marL="57150" indent="-57150" algn="ctr">
            <a:defRPr sz="400"/>
          </a:lvl2pPr>
          <a:lvl3pPr marL="114300" indent="-57150" algn="ctr">
            <a:defRPr sz="400"/>
          </a:lvl3pPr>
          <a:lvl4pPr marL="171450" indent="-57150" algn="ctr">
            <a:defRPr sz="400"/>
          </a:lvl4pPr>
          <a:lvl5pPr marL="228600" indent="-57150" algn="ctr">
            <a:defRPr sz="400"/>
          </a:lvl5pPr>
          <a:lvl6pPr marL="285750" indent="-57150" algn="ctr">
            <a:defRPr sz="400"/>
          </a:lvl6pPr>
          <a:lvl7pPr marL="342900" indent="-57150" algn="ctr">
            <a:defRPr sz="400"/>
          </a:lvl7pPr>
          <a:lvl8pPr marL="400050" indent="-57150" algn="ctr">
            <a:defRPr sz="400"/>
          </a:lvl8pPr>
          <a:lvl9pPr marL="457200" indent="-57150" algn="ctr">
            <a:defRPr sz="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Постконфликтная стадия</a:t>
          </a:r>
          <a:endParaRPr lang="ru-RU" dirty="0"/>
        </a:p>
      </dsp:txBody>
      <dsp:txXfrm>
        <a:off x="6246240" y="1683588"/>
        <a:ext cx="1297560" cy="1297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imagSh"/>
            <dgm:param type="dstNode" val="imagSh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“</a:t>
            </a:r>
            <a:endParaRPr kumimoji="0" lang="en-US" sz="1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9288" y="2613025"/>
            <a:ext cx="601663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”</a:t>
            </a:r>
            <a:endParaRPr kumimoji="0" lang="en-US" sz="1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19E3EE-91FA-4280-B68C-7B6CE41C5659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41420F-7F9A-4B47-B38A-F0F1782F24CB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3744AA-F4EF-44CE-8502-AD394B4C7182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1D575D-BD00-425C-8EA7-A29DC3C5F1B9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Вставка рисунка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1.jpe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заголовка</a:t>
            </a:r>
            <a:endParaRPr lang="en-US" altLang="ru-RU" dirty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en-US" alt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hangingPunct="1">
              <a:defRPr sz="2800" b="0" i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FE29796-7110-4EB1-86E6-7405DF6916AD}" type="slidenum">
              <a:rPr kumimoji="0" lang="ru-RU" altLang="ru-RU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itchFamily="18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&#1042;&#1080;&#1076;&#1077;&#1086;/&#1058;&#1077;&#1084;&#1072;%202/&#1044;&#1080;&#1085;&#1072;&#1084;&#1080;&#1082;&#1072;%20&#1088;&#1072;&#1079;&#1074;&#1077;&#1088;&#1090;&#1099;&#1074;&#1072;&#1085;&#1080;&#1103;%20&#1084;&#1077;&#1078;&#1083;&#1080;&#1095;&#1085;&#1086;&#1089;&#1090;&#1085;&#1086;&#1075;&#1086;%20&#1082;&#1086;&#1085;&#1092;&#1083;&#1080;&#1082;&#1090;&#1072;.flv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229600" cy="17526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Конфликты в деловом общении</a:t>
            </a:r>
            <a:endParaRPr kumimoji="0" lang="ru-RU" altLang="ru-RU" sz="4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147" name="Picture 4" descr="Конфликт сотрудников. Что делать руководителю? – ПланФакт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0800" y="3581400"/>
            <a:ext cx="3578225" cy="2384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ext Box 1029"/>
          <p:cNvSpPr txBox="1">
            <a:spLocks noChangeArrowheads="1"/>
          </p:cNvSpPr>
          <p:nvPr/>
        </p:nvSpPr>
        <p:spPr bwMode="auto">
          <a:xfrm>
            <a:off x="1971675" y="152400"/>
            <a:ext cx="5495925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ОБЪЕКТ И ПРЕДМЕТ КОНФЛИКТА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Text Box 1030"/>
          <p:cNvSpPr txBox="1">
            <a:spLocks noChangeArrowheads="1"/>
          </p:cNvSpPr>
          <p:nvPr/>
        </p:nvSpPr>
        <p:spPr bwMode="auto">
          <a:xfrm>
            <a:off x="1676400" y="1295400"/>
            <a:ext cx="1481138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Субъекты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Line 1033"/>
          <p:cNvSpPr>
            <a:spLocks noChangeShapeType="1"/>
          </p:cNvSpPr>
          <p:nvPr/>
        </p:nvSpPr>
        <p:spPr bwMode="auto">
          <a:xfrm>
            <a:off x="3276600" y="1485900"/>
            <a:ext cx="2743200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89" name="Line 1034"/>
          <p:cNvSpPr>
            <a:spLocks noChangeShapeType="1"/>
          </p:cNvSpPr>
          <p:nvPr/>
        </p:nvSpPr>
        <p:spPr bwMode="auto">
          <a:xfrm flipH="1">
            <a:off x="4800600" y="1485900"/>
            <a:ext cx="1219200" cy="5334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Line 1035"/>
          <p:cNvSpPr>
            <a:spLocks noChangeShapeType="1"/>
          </p:cNvSpPr>
          <p:nvPr/>
        </p:nvSpPr>
        <p:spPr bwMode="auto">
          <a:xfrm>
            <a:off x="3276600" y="1485900"/>
            <a:ext cx="1447800" cy="533400"/>
          </a:xfrm>
          <a:prstGeom prst="line">
            <a:avLst/>
          </a:prstGeom>
          <a:ln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1" name="Text Box 1036"/>
          <p:cNvSpPr txBox="1">
            <a:spLocks noChangeArrowheads="1"/>
          </p:cNvSpPr>
          <p:nvPr/>
        </p:nvSpPr>
        <p:spPr bwMode="auto">
          <a:xfrm>
            <a:off x="571500" y="4217988"/>
            <a:ext cx="8458200" cy="86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Предметом конфликта считается та сторона объекта конфликта, из-за которой сталкиваются интересы разных субъектов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8" name="Text Box 1037"/>
          <p:cNvSpPr txBox="1"/>
          <p:nvPr/>
        </p:nvSpPr>
        <p:spPr>
          <a:xfrm>
            <a:off x="609600" y="3124200"/>
            <a:ext cx="2362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600" dirty="0">
              <a:latin typeface="Times New Roman" panose="02020603050405020304" pitchFamily="18" charset="0"/>
            </a:endParaRPr>
          </a:p>
        </p:txBody>
      </p:sp>
      <p:grpSp>
        <p:nvGrpSpPr>
          <p:cNvPr id="189469" name="Group 1053"/>
          <p:cNvGrpSpPr/>
          <p:nvPr/>
        </p:nvGrpSpPr>
        <p:grpSpPr>
          <a:xfrm>
            <a:off x="244475" y="2089150"/>
            <a:ext cx="8631238" cy="1139825"/>
            <a:chOff x="154" y="1316"/>
            <a:chExt cx="5437" cy="718"/>
          </a:xfrm>
        </p:grpSpPr>
        <p:sp>
          <p:nvSpPr>
            <p:cNvPr id="16399" name="Text Box 1032" descr="Газетная бумага"/>
            <p:cNvSpPr txBox="1">
              <a:spLocks noChangeArrowheads="1"/>
            </p:cNvSpPr>
            <p:nvPr/>
          </p:nvSpPr>
          <p:spPr bwMode="auto">
            <a:xfrm>
              <a:off x="1844" y="1316"/>
              <a:ext cx="2257" cy="354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Предмет конфликта</a:t>
              </a:r>
              <a:endPara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0" name="AutoShape 1040"/>
            <p:cNvSpPr>
              <a:spLocks noChangeArrowheads="1"/>
            </p:cNvSpPr>
            <p:nvPr/>
          </p:nvSpPr>
          <p:spPr bwMode="auto">
            <a:xfrm>
              <a:off x="154" y="1712"/>
              <a:ext cx="1743" cy="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600" b="1" i="1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Ресурс</a:t>
              </a:r>
              <a:endParaRPr kumimoji="0" lang="ru-RU" altLang="ru-RU" sz="16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1" name="AutoShape 1043"/>
            <p:cNvSpPr>
              <a:spLocks noChangeArrowheads="1"/>
            </p:cNvSpPr>
            <p:nvPr/>
          </p:nvSpPr>
          <p:spPr bwMode="auto">
            <a:xfrm>
              <a:off x="2004" y="1740"/>
              <a:ext cx="1743" cy="2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Статус</a:t>
              </a:r>
              <a:endPara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2" name="AutoShape 1046"/>
            <p:cNvSpPr>
              <a:spLocks noChangeArrowheads="1"/>
            </p:cNvSpPr>
            <p:nvPr/>
          </p:nvSpPr>
          <p:spPr bwMode="auto">
            <a:xfrm>
              <a:off x="3888" y="1740"/>
              <a:ext cx="1703" cy="2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Духовные </a:t>
              </a:r>
              <a:endParaRPr kumimoji="0" lang="ru-RU" alt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6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ценности</a:t>
              </a:r>
              <a:endParaRPr kumimoji="0" lang="ru-RU" alt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397" name="Text Box 1052"/>
          <p:cNvSpPr txBox="1">
            <a:spLocks noChangeArrowheads="1"/>
          </p:cNvSpPr>
          <p:nvPr/>
        </p:nvSpPr>
        <p:spPr bwMode="auto">
          <a:xfrm>
            <a:off x="6138863" y="1295400"/>
            <a:ext cx="1481138" cy="433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Субъекты</a:t>
            </a:r>
            <a:endParaRPr kumimoji="0" lang="ru-RU" altLang="ru-RU" sz="1400" b="0" i="0" u="none" strike="noStrike" kern="1200" cap="none" spc="0" normalizeH="0" baseline="0" noProof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894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AutoShape 14"/>
          <p:cNvSpPr/>
          <p:nvPr/>
        </p:nvSpPr>
        <p:spPr>
          <a:xfrm rot="2477951">
            <a:off x="3055938" y="755650"/>
            <a:ext cx="3087687" cy="3108325"/>
          </a:xfrm>
          <a:custGeom>
            <a:avLst/>
            <a:gdLst>
              <a:gd name="txL" fmla="*/ 5400 w 21600"/>
              <a:gd name="txT" fmla="*/ 5400 h 21600"/>
              <a:gd name="txR" fmla="*/ 16200 w 21600"/>
              <a:gd name="txB" fmla="*/ 16200 h 21600"/>
            </a:gdLst>
            <a:ahLst/>
            <a:cxnLst>
              <a:cxn ang="0">
                <a:pos x="2147483646" y="2147483646"/>
              </a:cxn>
              <a:cxn ang="5898240">
                <a:pos x="2147483646" y="2147483646"/>
              </a:cxn>
              <a:cxn ang="11796480">
                <a:pos x="0" y="2147483646"/>
              </a:cxn>
              <a:cxn ang="17694720">
                <a:pos x="2147483646" y="0"/>
              </a:cxn>
            </a:cxnLst>
            <a:rect l="txL" t="txT" r="txR" b="txB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100000"/>
                </a:schemeClr>
              </a:gs>
              <a:gs pos="100000">
                <a:srgbClr val="F42845">
                  <a:alpha val="100000"/>
                </a:srgbClr>
              </a:gs>
            </a:gsLst>
            <a:path path="rect">
              <a:fillToRect l="50000" t="50000" r="50000" b="50000"/>
            </a:path>
            <a:tileRect/>
          </a:gradFill>
          <a:ln w="9525" cap="flat" cmpd="sng"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42845"/>
            </a:extrusionClr>
          </a:sp3d>
        </p:spPr>
        <p:txBody>
          <a:bodyPr/>
          <a:p>
            <a:endParaRPr lang="ru-RU" altLang="en-US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457200" y="1316038"/>
            <a:ext cx="2540000" cy="441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Ценности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71488" y="2209800"/>
            <a:ext cx="2538413" cy="441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Отношения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6215063" y="2254250"/>
            <a:ext cx="2538413" cy="441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Структура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6223000" y="1341438"/>
            <a:ext cx="2540000" cy="441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Информация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466725" y="3200400"/>
            <a:ext cx="2538413" cy="441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Настроения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2" name="WordArt 12"/>
          <p:cNvSpPr>
            <a:spLocks noTextEdit="1"/>
          </p:cNvSpPr>
          <p:nvPr/>
        </p:nvSpPr>
        <p:spPr>
          <a:xfrm>
            <a:off x="3856038" y="1874838"/>
            <a:ext cx="15208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ru-RU" altLang="en-US" sz="1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ОБЛАСТИ</a:t>
            </a:r>
            <a:endParaRPr lang="ru-RU" altLang="en-US" sz="140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1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КОНФЛИКТА</a:t>
            </a:r>
            <a:endParaRPr lang="ru-RU" altLang="en-US" sz="140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6393" name="Text Box 15"/>
          <p:cNvSpPr txBox="1"/>
          <p:nvPr/>
        </p:nvSpPr>
        <p:spPr>
          <a:xfrm>
            <a:off x="304800" y="304800"/>
            <a:ext cx="8610600" cy="682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zh-CN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«Области конфликта»</a:t>
            </a:r>
            <a:r>
              <a:rPr lang="ru-RU" altLang="zh-CN" sz="2400" dirty="0">
                <a:latin typeface="Times New Roman" panose="02020603050405020304" pitchFamily="18" charset="0"/>
                <a:ea typeface="SimSun" panose="02010600030101010101" pitchFamily="2" charset="-122"/>
              </a:rPr>
              <a:t> - это потенциальные причины                                                                 или движущие факторы конфликта 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16394" name="Text Box 16" descr="Букет"/>
          <p:cNvSpPr txBox="1"/>
          <p:nvPr/>
        </p:nvSpPr>
        <p:spPr>
          <a:xfrm>
            <a:off x="1101725" y="4344988"/>
            <a:ext cx="2860675" cy="118745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zh-CN" sz="1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Материальные интересы</a:t>
            </a:r>
            <a:r>
              <a:rPr lang="ru-RU" altLang="zh-CN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представляют собой суть вопроса, который рассматривается в ходе конфликта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6395" name="Text Box 17" descr="Букет"/>
          <p:cNvSpPr txBox="1"/>
          <p:nvPr/>
        </p:nvSpPr>
        <p:spPr>
          <a:xfrm>
            <a:off x="1123950" y="5791200"/>
            <a:ext cx="6191250" cy="668338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zh-CN" sz="1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Психологические интересы</a:t>
            </a:r>
            <a:r>
              <a:rPr lang="ru-RU" altLang="zh-CN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                                                     связаны с потребностью людей в уважении и наличии чувства собственного достоинства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6396" name="Text Box 18" descr="Букет"/>
          <p:cNvSpPr txBox="1"/>
          <p:nvPr/>
        </p:nvSpPr>
        <p:spPr>
          <a:xfrm>
            <a:off x="4489450" y="4343400"/>
            <a:ext cx="2825750" cy="1190625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zh-CN" sz="18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Процедурные интересы</a:t>
            </a:r>
            <a:r>
              <a:rPr lang="ru-RU" altLang="zh-CN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 связаны с процессом, при помощи которого будет разрешен конфликт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171475" name="AutoShape 19"/>
          <p:cNvSpPr>
            <a:spLocks noChangeArrowheads="1"/>
          </p:cNvSpPr>
          <p:nvPr/>
        </p:nvSpPr>
        <p:spPr bwMode="auto">
          <a:xfrm flipH="1">
            <a:off x="7772400" y="3248025"/>
            <a:ext cx="1169988" cy="2543175"/>
          </a:xfrm>
          <a:prstGeom prst="curvedRightArrow">
            <a:avLst>
              <a:gd name="adj1" fmla="val 32801"/>
              <a:gd name="adj2" fmla="val 65602"/>
              <a:gd name="adj3" fmla="val 17986"/>
            </a:avLst>
          </a:prstGeom>
          <a:gradFill rotWithShape="1">
            <a:gsLst>
              <a:gs pos="0">
                <a:srgbClr val="E96865"/>
              </a:gs>
              <a:gs pos="50000">
                <a:schemeClr val="bg1"/>
              </a:gs>
              <a:gs pos="100000">
                <a:srgbClr val="E9686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46" name="Text Box 6"/>
          <p:cNvSpPr txBox="1">
            <a:spLocks noChangeArrowheads="1"/>
          </p:cNvSpPr>
          <p:nvPr/>
        </p:nvSpPr>
        <p:spPr bwMode="auto">
          <a:xfrm>
            <a:off x="6219825" y="3200400"/>
            <a:ext cx="2540000" cy="4413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Интересы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99" name="AutoShape 20"/>
          <p:cNvSpPr/>
          <p:nvPr/>
        </p:nvSpPr>
        <p:spPr>
          <a:xfrm>
            <a:off x="7086600" y="3962400"/>
            <a:ext cx="457200" cy="2667000"/>
          </a:xfrm>
          <a:prstGeom prst="rightBracket">
            <a:avLst>
              <a:gd name="adj" fmla="val 48611"/>
            </a:avLst>
          </a:prstGeom>
          <a:noFill/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8610600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ТЕОРИЯ ПОТРЕБНОСТЕЙ А.МАСЛОУ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3238500" y="2305050"/>
            <a:ext cx="2743200" cy="2217738"/>
          </a:xfrm>
          <a:prstGeom prst="octagon">
            <a:avLst>
              <a:gd name="adj" fmla="val 2928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А.Маслоу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304800" y="1600200"/>
            <a:ext cx="2743200" cy="13430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ФИЗИОЛОГИЧЕСКИЕ</a:t>
            </a:r>
            <a:endParaRPr kumimoji="0" lang="ru-RU" altLang="ru-RU" sz="1800" b="0" i="1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1" name="Rectangle 6" descr="Папирус"/>
          <p:cNvSpPr>
            <a:spLocks noChangeArrowheads="1"/>
          </p:cNvSpPr>
          <p:nvPr/>
        </p:nvSpPr>
        <p:spPr bwMode="auto">
          <a:xfrm>
            <a:off x="304800" y="3951288"/>
            <a:ext cx="2743200" cy="13430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БЕЗОПАСНОСТИ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ЗАЩИЩЕННОСТИ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172200" y="4017963"/>
            <a:ext cx="2743200" cy="12763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УВАЖЕНИИ</a:t>
            </a:r>
            <a:endParaRPr kumimoji="0" lang="ru-RU" altLang="ru-RU" sz="16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6172200" y="1600200"/>
            <a:ext cx="2743200" cy="13430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СОЦИАЛЬНЫЕ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4" name="Rectangle 9" descr="Полотно"/>
          <p:cNvSpPr>
            <a:spLocks noChangeArrowheads="1"/>
          </p:cNvSpPr>
          <p:nvPr/>
        </p:nvSpPr>
        <p:spPr bwMode="auto">
          <a:xfrm>
            <a:off x="3276600" y="5319713"/>
            <a:ext cx="2743200" cy="13541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САМОВЫРАЖЕНИИ</a:t>
            </a:r>
            <a:endParaRPr kumimoji="0" lang="ru-RU" altLang="ru-RU" sz="1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7" name="Line 10"/>
          <p:cNvSpPr/>
          <p:nvPr/>
        </p:nvSpPr>
        <p:spPr>
          <a:xfrm>
            <a:off x="1676400" y="3414713"/>
            <a:ext cx="1600200" cy="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9999"/>
            </a:prstShdw>
          </a:effectLst>
        </p:spPr>
      </p:sp>
      <p:sp>
        <p:nvSpPr>
          <p:cNvPr id="17418" name="Line 11"/>
          <p:cNvSpPr/>
          <p:nvPr/>
        </p:nvSpPr>
        <p:spPr>
          <a:xfrm>
            <a:off x="1651000" y="2943225"/>
            <a:ext cx="0" cy="1008063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triangle" w="med" len="med"/>
            <a:tailEnd type="triangle" w="med" len="med"/>
          </a:ln>
          <a:effectLst>
            <a:prstShdw prst="shdw17" dist="17961" dir="2699999">
              <a:srgbClr val="999999"/>
            </a:prstShdw>
          </a:effectLst>
        </p:spPr>
      </p:sp>
      <p:sp>
        <p:nvSpPr>
          <p:cNvPr id="17419" name="Line 12"/>
          <p:cNvSpPr/>
          <p:nvPr/>
        </p:nvSpPr>
        <p:spPr>
          <a:xfrm>
            <a:off x="6019800" y="3414713"/>
            <a:ext cx="1600200" cy="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9999"/>
            </a:prstShdw>
          </a:effectLst>
        </p:spPr>
      </p:sp>
      <p:sp>
        <p:nvSpPr>
          <p:cNvPr id="17420" name="Line 13"/>
          <p:cNvSpPr/>
          <p:nvPr/>
        </p:nvSpPr>
        <p:spPr>
          <a:xfrm>
            <a:off x="7620000" y="2943225"/>
            <a:ext cx="0" cy="1008063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triangle" w="med" len="med"/>
            <a:tailEnd type="triangle" w="med" len="med"/>
          </a:ln>
          <a:effectLst>
            <a:prstShdw prst="shdw17" dist="17961" dir="2699999">
              <a:srgbClr val="999999"/>
            </a:prstShdw>
          </a:effectLst>
        </p:spPr>
      </p:sp>
      <p:sp>
        <p:nvSpPr>
          <p:cNvPr id="17421" name="Line 14"/>
          <p:cNvSpPr/>
          <p:nvPr/>
        </p:nvSpPr>
        <p:spPr>
          <a:xfrm>
            <a:off x="4648200" y="4556125"/>
            <a:ext cx="0" cy="671513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  <a:effectLst>
            <a:prstShdw prst="shdw17" dist="17961" dir="2699999">
              <a:srgbClr val="999999"/>
            </a:prstShdw>
          </a:effectLst>
        </p:spPr>
      </p:sp>
      <p:pic>
        <p:nvPicPr>
          <p:cNvPr id="19470" name="Picture 17" descr="Картинка 41 из 50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2406650"/>
            <a:ext cx="1398589" cy="16795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 Box 19"/>
          <p:cNvSpPr txBox="1"/>
          <p:nvPr/>
        </p:nvSpPr>
        <p:spPr>
          <a:xfrm>
            <a:off x="228600" y="762000"/>
            <a:ext cx="8686800" cy="587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Потребность</a:t>
            </a:r>
            <a:r>
              <a:rPr lang="ru-RU" altLang="ru-RU" sz="1800" dirty="0">
                <a:latin typeface="Times New Roman" panose="02020603050405020304" pitchFamily="18" charset="0"/>
              </a:rPr>
              <a:t> - это нужда или недостаток в чем-либо необходимом для поддержания жизнедеятельности организма, личности, социальной группы или всего общества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0354" name="AutoShape 2"/>
          <p:cNvSpPr>
            <a:spLocks noChangeArrowheads="1"/>
          </p:cNvSpPr>
          <p:nvPr/>
        </p:nvSpPr>
        <p:spPr bwMode="auto">
          <a:xfrm>
            <a:off x="2133600" y="2170113"/>
            <a:ext cx="4953000" cy="2168525"/>
          </a:xfrm>
          <a:prstGeom prst="octagon">
            <a:avLst>
              <a:gd name="adj" fmla="val 2928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ИНТЕРЕС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Это отношение </a:t>
            </a: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(осознанное и </a:t>
            </a:r>
            <a:endParaRPr kumimoji="0" lang="ru-RU" alt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заинтересованное)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субъекта к объекту,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который является средством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удовлетворения той или иной потребности 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индивида или социальной общности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40355" name="AutoShape 3" descr="Папирус"/>
          <p:cNvSpPr>
            <a:spLocks noChangeArrowheads="1"/>
          </p:cNvSpPr>
          <p:nvPr/>
        </p:nvSpPr>
        <p:spPr bwMode="auto">
          <a:xfrm>
            <a:off x="5715000" y="457200"/>
            <a:ext cx="3124200" cy="1608138"/>
          </a:xfrm>
          <a:prstGeom prst="wedgeRoundRectCallout">
            <a:avLst>
              <a:gd name="adj1" fmla="val -31861"/>
              <a:gd name="adj2" fmla="val 68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Степень осознания 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субъектом своего 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положения в обществе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AutoShape 4"/>
          <p:cNvSpPr/>
          <p:nvPr/>
        </p:nvSpPr>
        <p:spPr>
          <a:xfrm rot="5400000">
            <a:off x="6294438" y="3779838"/>
            <a:ext cx="1887537" cy="3352800"/>
          </a:xfrm>
          <a:prstGeom prst="wedgeRoundRectCallout">
            <a:avLst>
              <a:gd name="adj1" fmla="val -67981"/>
              <a:gd name="adj2" fmla="val 29639"/>
              <a:gd name="adj3" fmla="val 16667"/>
            </a:avLst>
          </a:prstGeom>
          <a:solidFill>
            <a:schemeClr val="accent1"/>
          </a:solidFill>
          <a:ln w="19050" cap="rnd" cmpd="sng">
            <a:solidFill>
              <a:srgbClr val="800C0B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Действие субъекта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в социальной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среде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обитания</a:t>
            </a:r>
            <a:endParaRPr lang="ru-RU" altLang="ru-RU" b="1" i="1" dirty="0">
              <a:latin typeface="Times New Roman" panose="02020603050405020304" pitchFamily="18" charset="0"/>
            </a:endParaRPr>
          </a:p>
        </p:txBody>
      </p:sp>
      <p:sp>
        <p:nvSpPr>
          <p:cNvPr id="740357" name="AutoShape 5"/>
          <p:cNvSpPr>
            <a:spLocks noChangeArrowheads="1"/>
          </p:cNvSpPr>
          <p:nvPr/>
        </p:nvSpPr>
        <p:spPr bwMode="auto">
          <a:xfrm>
            <a:off x="304800" y="457200"/>
            <a:ext cx="3505200" cy="1608138"/>
          </a:xfrm>
          <a:prstGeom prst="wedgeRoundRectCallout">
            <a:avLst>
              <a:gd name="adj1" fmla="val 27583"/>
              <a:gd name="adj2" fmla="val 6784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Социальное положение 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субъекта интереса или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совокупность его 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практических связей 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 обществом</a:t>
            </a:r>
            <a:endParaRPr kumimoji="0" lang="ru-RU" altLang="ru-RU" sz="20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8" name="AutoShape 6"/>
          <p:cNvSpPr/>
          <p:nvPr/>
        </p:nvSpPr>
        <p:spPr>
          <a:xfrm rot="5400000">
            <a:off x="1262063" y="3700463"/>
            <a:ext cx="1817687" cy="3581400"/>
          </a:xfrm>
          <a:prstGeom prst="wedgeRoundRectCallout">
            <a:avLst>
              <a:gd name="adj1" fmla="val -68778"/>
              <a:gd name="adj2" fmla="val -33292"/>
              <a:gd name="adj3" fmla="val 16667"/>
            </a:avLst>
          </a:prstGeom>
          <a:solidFill>
            <a:schemeClr val="accent1"/>
          </a:solidFill>
          <a:ln w="19050" cap="rnd" cmpd="sng">
            <a:solidFill>
              <a:srgbClr val="800C0B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Идеальные побудительные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силы или мотивы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действительности,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направленные на 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определенные объекты</a:t>
            </a:r>
            <a:endParaRPr lang="ru-RU" altLang="ru-RU" b="1" i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i="1" dirty="0">
                <a:latin typeface="Times New Roman" panose="02020603050405020304" pitchFamily="18" charset="0"/>
              </a:rPr>
              <a:t>интереса</a:t>
            </a:r>
            <a:endParaRPr lang="ru-RU" altLang="ru-RU" b="1" i="1" dirty="0">
              <a:latin typeface="Times New Roman" panose="02020603050405020304" pitchFamily="18" charset="0"/>
            </a:endParaRPr>
          </a:p>
        </p:txBody>
      </p:sp>
      <p:pic>
        <p:nvPicPr>
          <p:cNvPr id="1843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2565400"/>
            <a:ext cx="1752600" cy="139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13" y="2613025"/>
            <a:ext cx="1828800" cy="14366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74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4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354" grpId="0" animBg="1"/>
      <p:bldP spid="740355" grpId="0" animBg="1"/>
      <p:bldP spid="18436" grpId="0" animBg="1"/>
      <p:bldP spid="740357" grpId="0" animBg="1"/>
      <p:bldP spid="184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685800" y="152400"/>
            <a:ext cx="80772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ОБОБЩЕННЫЕ ПРИЧИНЫ КОНФЛИКТА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05" name="Line 5"/>
          <p:cNvSpPr/>
          <p:nvPr/>
        </p:nvSpPr>
        <p:spPr>
          <a:xfrm flipH="1">
            <a:off x="4572000" y="1676400"/>
            <a:ext cx="23813" cy="3048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81000" y="1371600"/>
            <a:ext cx="3962400" cy="835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Недостаточная согласованность и противоречивость целей отдельных групп и личностей</a:t>
            </a:r>
            <a:endParaRPr kumimoji="0" lang="ru-RU" alt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71475" y="2276475"/>
            <a:ext cx="3962400" cy="10795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Устарелость организационной структуры, нечеткое разграничение прав и обязанностей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381000" y="3400425"/>
            <a:ext cx="3924300" cy="31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Ограниченность ресурсов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381000" y="3768725"/>
            <a:ext cx="3924300" cy="527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Неодинаковое отношение к членам коллектива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4" name="Line 11"/>
          <p:cNvSpPr/>
          <p:nvPr/>
        </p:nvSpPr>
        <p:spPr>
          <a:xfrm>
            <a:off x="4597400" y="1676400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5" name="Line 12"/>
          <p:cNvSpPr/>
          <p:nvPr/>
        </p:nvSpPr>
        <p:spPr>
          <a:xfrm>
            <a:off x="4597400" y="2209800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6" name="Line 13"/>
          <p:cNvSpPr/>
          <p:nvPr/>
        </p:nvSpPr>
        <p:spPr>
          <a:xfrm>
            <a:off x="4597400" y="2971800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7" name="Line 14"/>
          <p:cNvSpPr/>
          <p:nvPr/>
        </p:nvSpPr>
        <p:spPr>
          <a:xfrm>
            <a:off x="4597400" y="3505200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8" name="Line 15"/>
          <p:cNvSpPr/>
          <p:nvPr/>
        </p:nvSpPr>
        <p:spPr>
          <a:xfrm>
            <a:off x="4584700" y="3962400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69" name="Line 16"/>
          <p:cNvSpPr/>
          <p:nvPr/>
        </p:nvSpPr>
        <p:spPr>
          <a:xfrm rot="-10515290">
            <a:off x="4343400" y="1752600"/>
            <a:ext cx="2286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0" name="Line 17"/>
          <p:cNvSpPr/>
          <p:nvPr/>
        </p:nvSpPr>
        <p:spPr>
          <a:xfrm rot="-10515290">
            <a:off x="4343400" y="2741613"/>
            <a:ext cx="228600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1" name="Line 18"/>
          <p:cNvSpPr/>
          <p:nvPr/>
        </p:nvSpPr>
        <p:spPr>
          <a:xfrm rot="-10515290">
            <a:off x="4343400" y="3581400"/>
            <a:ext cx="2286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72" name="Line 19"/>
          <p:cNvSpPr/>
          <p:nvPr/>
        </p:nvSpPr>
        <p:spPr>
          <a:xfrm rot="-10515290">
            <a:off x="4343400" y="4038600"/>
            <a:ext cx="228600" cy="1588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2" name="Text Box 22"/>
          <p:cNvSpPr txBox="1">
            <a:spLocks noChangeArrowheads="1"/>
          </p:cNvSpPr>
          <p:nvPr/>
        </p:nvSpPr>
        <p:spPr bwMode="auto">
          <a:xfrm>
            <a:off x="4864100" y="1371600"/>
            <a:ext cx="3962400" cy="527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Неопределенность перспектив роста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3" name="Text Box 23"/>
          <p:cNvSpPr txBox="1">
            <a:spLocks noChangeArrowheads="1"/>
          </p:cNvSpPr>
          <p:nvPr/>
        </p:nvSpPr>
        <p:spPr bwMode="auto">
          <a:xfrm>
            <a:off x="4864100" y="1946275"/>
            <a:ext cx="3962400" cy="527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Неблагоприятные физические условия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4" name="Text Box 24"/>
          <p:cNvSpPr txBox="1">
            <a:spLocks noChangeArrowheads="1"/>
          </p:cNvSpPr>
          <p:nvPr/>
        </p:nvSpPr>
        <p:spPr bwMode="auto">
          <a:xfrm>
            <a:off x="4876800" y="2543175"/>
            <a:ext cx="3924300" cy="739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Недостаточная благожелательность внимания со стороны руководителя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Text Box 25"/>
          <p:cNvSpPr txBox="1">
            <a:spLocks noChangeArrowheads="1"/>
          </p:cNvSpPr>
          <p:nvPr/>
        </p:nvSpPr>
        <p:spPr bwMode="auto">
          <a:xfrm>
            <a:off x="4876800" y="3352800"/>
            <a:ext cx="3924300" cy="314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Психологический феномен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Text Box 26"/>
          <p:cNvSpPr txBox="1">
            <a:spLocks noChangeArrowheads="1"/>
          </p:cNvSpPr>
          <p:nvPr/>
        </p:nvSpPr>
        <p:spPr bwMode="auto">
          <a:xfrm>
            <a:off x="4889500" y="3730625"/>
            <a:ext cx="3886200" cy="527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Недостаточный уровень профессионализма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7"/>
          <p:cNvSpPr txBox="1">
            <a:spLocks noChangeArrowheads="1"/>
          </p:cNvSpPr>
          <p:nvPr/>
        </p:nvSpPr>
        <p:spPr bwMode="auto">
          <a:xfrm>
            <a:off x="685800" y="5065713"/>
            <a:ext cx="3124200" cy="534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ОБЪЕКТИВНЫЕ ПРИЧИНЫ КОНФЛИКТА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28" name="Text Box 28"/>
          <p:cNvSpPr txBox="1">
            <a:spLocks noChangeArrowheads="1"/>
          </p:cNvSpPr>
          <p:nvPr/>
        </p:nvSpPr>
        <p:spPr bwMode="auto">
          <a:xfrm>
            <a:off x="381000" y="4352925"/>
            <a:ext cx="3924300" cy="527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Противоречие между функциями и видом деятельности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9" name="Text Box 29"/>
          <p:cNvSpPr txBox="1">
            <a:spLocks noChangeArrowheads="1"/>
          </p:cNvSpPr>
          <p:nvPr/>
        </p:nvSpPr>
        <p:spPr bwMode="auto">
          <a:xfrm>
            <a:off x="4886325" y="4333875"/>
            <a:ext cx="3924300" cy="5270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Различия в манере поведения и жизненном опыте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81" name="Line 30"/>
          <p:cNvSpPr/>
          <p:nvPr/>
        </p:nvSpPr>
        <p:spPr>
          <a:xfrm>
            <a:off x="4591050" y="4543425"/>
            <a:ext cx="228600" cy="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9482" name="Line 31"/>
          <p:cNvSpPr/>
          <p:nvPr/>
        </p:nvSpPr>
        <p:spPr>
          <a:xfrm rot="-10515290">
            <a:off x="4367213" y="4713288"/>
            <a:ext cx="228600" cy="1587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32" name="Text Box 32"/>
          <p:cNvSpPr txBox="1">
            <a:spLocks noChangeArrowheads="1"/>
          </p:cNvSpPr>
          <p:nvPr/>
        </p:nvSpPr>
        <p:spPr bwMode="auto">
          <a:xfrm>
            <a:off x="5181600" y="5065713"/>
            <a:ext cx="3140075" cy="5349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СУБЪЕКТИВНЫЕ ПРИЧИНЫ КОНФЛИКТА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33" name="AutoShape 33"/>
          <p:cNvSpPr>
            <a:spLocks noChangeArrowheads="1"/>
          </p:cNvSpPr>
          <p:nvPr/>
        </p:nvSpPr>
        <p:spPr bwMode="auto">
          <a:xfrm>
            <a:off x="4152900" y="4873625"/>
            <a:ext cx="838200" cy="492125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 Box 1029"/>
          <p:cNvSpPr txBox="1">
            <a:spLocks noChangeArrowheads="1"/>
          </p:cNvSpPr>
          <p:nvPr/>
        </p:nvSpPr>
        <p:spPr bwMode="auto">
          <a:xfrm>
            <a:off x="304800" y="152400"/>
            <a:ext cx="8610600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СТРУКТУРА ОБЪЕКТИВНЫХ ПРИЧИН КОНФЛИКТА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Text Box 1030"/>
          <p:cNvSpPr txBox="1">
            <a:spLocks noChangeArrowheads="1"/>
          </p:cNvSpPr>
          <p:nvPr/>
        </p:nvSpPr>
        <p:spPr bwMode="auto">
          <a:xfrm>
            <a:off x="533400" y="1462088"/>
            <a:ext cx="2743200" cy="704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Участники конфликта</a:t>
            </a:r>
            <a:endParaRPr kumimoji="0" lang="ru-RU" alt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2" name="Text Box 1031"/>
          <p:cNvSpPr txBox="1">
            <a:spLocks noChangeArrowheads="1"/>
          </p:cNvSpPr>
          <p:nvPr/>
        </p:nvSpPr>
        <p:spPr bwMode="auto">
          <a:xfrm>
            <a:off x="6019800" y="1462088"/>
            <a:ext cx="2743200" cy="704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Участники конфликта</a:t>
            </a:r>
            <a:endParaRPr kumimoji="0" lang="ru-RU" altLang="ru-RU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3" name="Text Box 1032"/>
          <p:cNvSpPr txBox="1">
            <a:spLocks noChangeArrowheads="1"/>
          </p:cNvSpPr>
          <p:nvPr/>
        </p:nvSpPr>
        <p:spPr bwMode="auto">
          <a:xfrm>
            <a:off x="3276600" y="2405063"/>
            <a:ext cx="2743200" cy="8032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Предмет конфликта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88" name="Line 1033"/>
          <p:cNvSpPr/>
          <p:nvPr/>
        </p:nvSpPr>
        <p:spPr>
          <a:xfrm>
            <a:off x="3276600" y="1601788"/>
            <a:ext cx="2743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0489" name="Text Box 1034"/>
          <p:cNvSpPr txBox="1"/>
          <p:nvPr/>
        </p:nvSpPr>
        <p:spPr>
          <a:xfrm>
            <a:off x="419100" y="595313"/>
            <a:ext cx="7086600" cy="75723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Объективными причинами являются причины, которые находятся вне сознания и воли людей, социальных общностей, институтов, организаций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20490" name="Line 1035"/>
          <p:cNvSpPr/>
          <p:nvPr/>
        </p:nvSpPr>
        <p:spPr>
          <a:xfrm flipH="1">
            <a:off x="4876800" y="1905000"/>
            <a:ext cx="11430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0491" name="Line 1036"/>
          <p:cNvSpPr/>
          <p:nvPr/>
        </p:nvSpPr>
        <p:spPr>
          <a:xfrm>
            <a:off x="3276600" y="1905000"/>
            <a:ext cx="1066800" cy="457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538" name="Text Box 1037"/>
          <p:cNvSpPr txBox="1">
            <a:spLocks noChangeArrowheads="1"/>
          </p:cNvSpPr>
          <p:nvPr/>
        </p:nvSpPr>
        <p:spPr bwMode="auto">
          <a:xfrm>
            <a:off x="304800" y="2514600"/>
            <a:ext cx="2590800" cy="24511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Неравенство субъектов</a:t>
            </a:r>
            <a:endParaRPr kumimoji="0" lang="ru-RU" altLang="ru-RU" sz="20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Имущественное Экономическое Политическое Национальное Религиозное Статусное</a:t>
            </a:r>
            <a:endParaRPr kumimoji="0" lang="ru-RU" alt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9" name="Text Box 1038"/>
          <p:cNvSpPr txBox="1">
            <a:spLocks noChangeArrowheads="1"/>
          </p:cNvSpPr>
          <p:nvPr/>
        </p:nvSpPr>
        <p:spPr bwMode="auto">
          <a:xfrm>
            <a:off x="6181725" y="2514600"/>
            <a:ext cx="2819400" cy="24511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Дезорганизация общества</a:t>
            </a:r>
            <a:endParaRPr kumimoji="0" lang="ru-RU" altLang="ru-RU" sz="20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Безработица  Инфляция Криминализация Нищета                 Война            Землетрясение</a:t>
            </a:r>
            <a:endParaRPr kumimoji="0" lang="ru-RU" alt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4" name="Line 1039"/>
          <p:cNvSpPr/>
          <p:nvPr/>
        </p:nvSpPr>
        <p:spPr>
          <a:xfrm flipV="1">
            <a:off x="2895600" y="1600200"/>
            <a:ext cx="16002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0495" name="Line 1040"/>
          <p:cNvSpPr/>
          <p:nvPr/>
        </p:nvSpPr>
        <p:spPr>
          <a:xfrm>
            <a:off x="4953000" y="1600200"/>
            <a:ext cx="1371600" cy="838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2544" name="Text Box 1043" descr="Букет"/>
          <p:cNvSpPr txBox="1">
            <a:spLocks noChangeArrowheads="1"/>
          </p:cNvSpPr>
          <p:nvPr/>
        </p:nvSpPr>
        <p:spPr bwMode="auto">
          <a:xfrm>
            <a:off x="723900" y="5316538"/>
            <a:ext cx="7848600" cy="1271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Неравенство возможностей субъектов в </a:t>
            </a:r>
            <a:r>
              <a:rPr kumimoji="0" lang="ru-RU" alt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бытовой, экономической, политической национальной, образовательной, религиозной сферах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</a:t>
            </a:r>
            <a:r>
              <a:rPr kumimoji="0" lang="ru-RU" alt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ресурсам, статусам, ценностям субъектов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2532" name="AutoShape 1044"/>
          <p:cNvSpPr>
            <a:spLocks noChangeArrowheads="1"/>
          </p:cNvSpPr>
          <p:nvPr/>
        </p:nvSpPr>
        <p:spPr bwMode="auto">
          <a:xfrm>
            <a:off x="3276600" y="3352800"/>
            <a:ext cx="2667000" cy="914400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причины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610600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СТРУКТУРА СУБЪЕКТИВНЫХ ПРИЧИН КОНФЛИКТА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3276600" y="2995613"/>
            <a:ext cx="2743200" cy="683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Предмет 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конфликта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9"/>
          <p:cNvSpPr/>
          <p:nvPr/>
        </p:nvSpPr>
        <p:spPr>
          <a:xfrm>
            <a:off x="3276600" y="2192338"/>
            <a:ext cx="2743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1511" name="Text Box 11"/>
          <p:cNvSpPr txBox="1"/>
          <p:nvPr/>
        </p:nvSpPr>
        <p:spPr>
          <a:xfrm>
            <a:off x="457200" y="1120775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</a:rPr>
              <a:t>Чувства</a:t>
            </a:r>
            <a:endParaRPr lang="ru-RU" altLang="ru-RU" sz="2400" i="1" dirty="0">
              <a:latin typeface="Times New Roman" panose="02020603050405020304" pitchFamily="18" charset="0"/>
            </a:endParaRPr>
          </a:p>
        </p:txBody>
      </p:sp>
      <p:sp>
        <p:nvSpPr>
          <p:cNvPr id="21512" name="Text Box 12"/>
          <p:cNvSpPr txBox="1"/>
          <p:nvPr/>
        </p:nvSpPr>
        <p:spPr>
          <a:xfrm>
            <a:off x="2470150" y="1027113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</a:rPr>
              <a:t>Убеждения</a:t>
            </a:r>
            <a:endParaRPr lang="ru-RU" altLang="ru-RU" sz="2400" i="1" dirty="0">
              <a:latin typeface="Times New Roman" panose="02020603050405020304" pitchFamily="18" charset="0"/>
            </a:endParaRPr>
          </a:p>
        </p:txBody>
      </p:sp>
      <p:sp>
        <p:nvSpPr>
          <p:cNvPr id="21513" name="Text Box 13"/>
          <p:cNvSpPr txBox="1"/>
          <p:nvPr/>
        </p:nvSpPr>
        <p:spPr>
          <a:xfrm>
            <a:off x="7219950" y="1014413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</a:rPr>
              <a:t>Идеи</a:t>
            </a:r>
            <a:endParaRPr lang="ru-RU" altLang="ru-RU" sz="2400" i="1" dirty="0">
              <a:latin typeface="Times New Roman" panose="02020603050405020304" pitchFamily="18" charset="0"/>
            </a:endParaRPr>
          </a:p>
        </p:txBody>
      </p:sp>
      <p:sp>
        <p:nvSpPr>
          <p:cNvPr id="21514" name="Text Box 14"/>
          <p:cNvSpPr txBox="1"/>
          <p:nvPr/>
        </p:nvSpPr>
        <p:spPr>
          <a:xfrm>
            <a:off x="4984750" y="1014413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400" i="1" dirty="0">
                <a:latin typeface="Times New Roman" panose="02020603050405020304" pitchFamily="18" charset="0"/>
              </a:rPr>
              <a:t>Интересы</a:t>
            </a:r>
            <a:endParaRPr lang="ru-RU" altLang="ru-RU" sz="2400" i="1" dirty="0">
              <a:latin typeface="Times New Roman" panose="02020603050405020304" pitchFamily="18" charset="0"/>
            </a:endParaRPr>
          </a:p>
        </p:txBody>
      </p:sp>
      <p:sp>
        <p:nvSpPr>
          <p:cNvPr id="21515" name="Text Box 15"/>
          <p:cNvSpPr txBox="1"/>
          <p:nvPr/>
        </p:nvSpPr>
        <p:spPr>
          <a:xfrm>
            <a:off x="3549650" y="2239963"/>
            <a:ext cx="2057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Процесс конфликта</a:t>
            </a:r>
            <a:endParaRPr lang="ru-RU" altLang="ru-RU" b="1" dirty="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6" name="Line 16"/>
          <p:cNvSpPr/>
          <p:nvPr/>
        </p:nvSpPr>
        <p:spPr>
          <a:xfrm flipH="1">
            <a:off x="5638800" y="2608263"/>
            <a:ext cx="381000" cy="3476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7" name="Line 17"/>
          <p:cNvSpPr/>
          <p:nvPr/>
        </p:nvSpPr>
        <p:spPr>
          <a:xfrm>
            <a:off x="3276600" y="2608263"/>
            <a:ext cx="533400" cy="347662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8" name="Line 18"/>
          <p:cNvSpPr/>
          <p:nvPr/>
        </p:nvSpPr>
        <p:spPr>
          <a:xfrm>
            <a:off x="1752600" y="1358900"/>
            <a:ext cx="2819400" cy="833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9" name="Line 19"/>
          <p:cNvSpPr/>
          <p:nvPr/>
        </p:nvSpPr>
        <p:spPr>
          <a:xfrm>
            <a:off x="3581400" y="1358900"/>
            <a:ext cx="990600" cy="833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0" name="Line 20"/>
          <p:cNvSpPr/>
          <p:nvPr/>
        </p:nvSpPr>
        <p:spPr>
          <a:xfrm flipH="1">
            <a:off x="4572000" y="1358900"/>
            <a:ext cx="990600" cy="833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1" name="Line 21"/>
          <p:cNvSpPr/>
          <p:nvPr/>
        </p:nvSpPr>
        <p:spPr>
          <a:xfrm flipH="1">
            <a:off x="4648200" y="1358900"/>
            <a:ext cx="2971800" cy="833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22" name="Text Box 23" descr="Папирус"/>
          <p:cNvSpPr txBox="1"/>
          <p:nvPr/>
        </p:nvSpPr>
        <p:spPr>
          <a:xfrm>
            <a:off x="342900" y="4281488"/>
            <a:ext cx="2065338" cy="1066800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Противоречия между интересами людей и нормами поведения в обществе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21523" name="Text Box 24" descr="Папирус"/>
          <p:cNvSpPr txBox="1"/>
          <p:nvPr/>
        </p:nvSpPr>
        <p:spPr>
          <a:xfrm>
            <a:off x="2492375" y="4295775"/>
            <a:ext cx="1927225" cy="1843088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Противоречие между одинаковыми интересами разных субъектов, направленными на один и тот же предмет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21524" name="Text Box 25" descr="Папирус"/>
          <p:cNvSpPr txBox="1"/>
          <p:nvPr/>
        </p:nvSpPr>
        <p:spPr>
          <a:xfrm>
            <a:off x="4694238" y="4300538"/>
            <a:ext cx="1966912" cy="757237"/>
          </a:xfrm>
          <a:prstGeom prst="rect">
            <a:avLst/>
          </a:prstGeom>
          <a:solidFill>
            <a:schemeClr val="accent1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Противоположные интересы разных субъектов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23571" name="Text Box 26"/>
          <p:cNvSpPr txBox="1">
            <a:spLocks noChangeArrowheads="1"/>
          </p:cNvSpPr>
          <p:nvPr/>
        </p:nvSpPr>
        <p:spPr bwMode="auto">
          <a:xfrm>
            <a:off x="6916738" y="4267200"/>
            <a:ext cx="2065337" cy="1649169"/>
          </a:xfrm>
          <a:prstGeom prst="rect">
            <a:avLst/>
          </a:prstGeom>
          <a:solidFill>
            <a:schemeClr val="accent1"/>
          </a:solidFill>
          <a:ln w="9525">
            <a:miter lim="800000"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Непонимание интересов, намерений, действий субъектами, которые начинают видеть в них угрозу себе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1515" name="AutoShape 27"/>
          <p:cNvSpPr>
            <a:spLocks noChangeArrowheads="1"/>
          </p:cNvSpPr>
          <p:nvPr/>
        </p:nvSpPr>
        <p:spPr bwMode="auto">
          <a:xfrm>
            <a:off x="3429000" y="3759200"/>
            <a:ext cx="2362200" cy="3571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причины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1529" name="Text Box 28"/>
          <p:cNvSpPr txBox="1"/>
          <p:nvPr/>
        </p:nvSpPr>
        <p:spPr>
          <a:xfrm>
            <a:off x="285750" y="6095683"/>
            <a:ext cx="8763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latin typeface="Monotype Corsiva" pitchFamily="66" charset="0"/>
              </a:rPr>
              <a:t>Глубинной основой конфликта являются потребности субъектов</a:t>
            </a:r>
            <a:endParaRPr lang="ru-RU" altLang="ru-RU" b="1" dirty="0">
              <a:latin typeface="Monotype Corsiva" pitchFamily="66" charset="0"/>
            </a:endParaRPr>
          </a:p>
        </p:txBody>
      </p:sp>
      <p:sp>
        <p:nvSpPr>
          <p:cNvPr id="23574" name="Text Box 30"/>
          <p:cNvSpPr txBox="1">
            <a:spLocks noChangeArrowheads="1"/>
          </p:cNvSpPr>
          <p:nvPr/>
        </p:nvSpPr>
        <p:spPr bwMode="auto">
          <a:xfrm>
            <a:off x="371475" y="609600"/>
            <a:ext cx="7248525" cy="476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Субъективные причины конфликтов представляют собой выражение объективных причин и их интерпретаций субъектами</a:t>
            </a: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91523" name="Group 35"/>
          <p:cNvGrpSpPr/>
          <p:nvPr/>
        </p:nvGrpSpPr>
        <p:grpSpPr>
          <a:xfrm>
            <a:off x="533400" y="2052638"/>
            <a:ext cx="8220075" cy="646112"/>
            <a:chOff x="336" y="1293"/>
            <a:chExt cx="5178" cy="407"/>
          </a:xfrm>
        </p:grpSpPr>
        <p:sp>
          <p:nvSpPr>
            <p:cNvPr id="23576" name="Text Box 6"/>
            <p:cNvSpPr txBox="1">
              <a:spLocks noChangeArrowheads="1"/>
            </p:cNvSpPr>
            <p:nvPr/>
          </p:nvSpPr>
          <p:spPr bwMode="auto">
            <a:xfrm>
              <a:off x="336" y="1293"/>
              <a:ext cx="1728" cy="4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Участники конфликта</a:t>
              </a:r>
              <a:endPara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7" name="Text Box 7"/>
            <p:cNvSpPr txBox="1">
              <a:spLocks noChangeArrowheads="1"/>
            </p:cNvSpPr>
            <p:nvPr/>
          </p:nvSpPr>
          <p:spPr bwMode="auto">
            <a:xfrm>
              <a:off x="3792" y="1293"/>
              <a:ext cx="1722" cy="4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Участники конфликта</a:t>
              </a:r>
              <a:endPara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915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AutoShape 7" descr="Папирус"/>
          <p:cNvSpPr>
            <a:spLocks noChangeArrowheads="1"/>
          </p:cNvSpPr>
          <p:nvPr/>
        </p:nvSpPr>
        <p:spPr bwMode="auto">
          <a:xfrm>
            <a:off x="304800" y="1935163"/>
            <a:ext cx="2895600" cy="1119188"/>
          </a:xfrm>
          <a:prstGeom prst="rightArrowCallout">
            <a:avLst>
              <a:gd name="adj1" fmla="val 25000"/>
              <a:gd name="adj2" fmla="val 25000"/>
              <a:gd name="adj3" fmla="val 43121"/>
              <a:gd name="adj4" fmla="val 6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Возникновение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объективной 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причины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304800" y="541338"/>
            <a:ext cx="8610600" cy="701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СТРУКТУРА ФОРМИРОВАНИЯ КОНФЛИКТА ЧЕРЕЗ ОБЪЕКТИВНЫЕ И СУБЪЕКТИВНЫЕ ПРИЧИНЫ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0" name="AutoShape 12" descr="Папирус"/>
          <p:cNvSpPr>
            <a:spLocks noChangeArrowheads="1"/>
          </p:cNvSpPr>
          <p:nvPr/>
        </p:nvSpPr>
        <p:spPr bwMode="auto">
          <a:xfrm>
            <a:off x="3263900" y="1973263"/>
            <a:ext cx="2895600" cy="1119188"/>
          </a:xfrm>
          <a:prstGeom prst="rightArrowCallout">
            <a:avLst>
              <a:gd name="adj1" fmla="val 25000"/>
              <a:gd name="adj2" fmla="val 25000"/>
              <a:gd name="adj3" fmla="val 43121"/>
              <a:gd name="adj4" fmla="val 6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Нарушение 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психологического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равновесия 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 участников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1" name="AutoShape 14" descr="Папирус"/>
          <p:cNvSpPr>
            <a:spLocks noChangeArrowheads="1"/>
          </p:cNvSpPr>
          <p:nvPr/>
        </p:nvSpPr>
        <p:spPr bwMode="auto">
          <a:xfrm>
            <a:off x="6159500" y="1897063"/>
            <a:ext cx="2819400" cy="1814513"/>
          </a:xfrm>
          <a:prstGeom prst="downArrowCallout">
            <a:avLst>
              <a:gd name="adj1" fmla="val 38845"/>
              <a:gd name="adj2" fmla="val 38845"/>
              <a:gd name="adj3" fmla="val 16667"/>
              <a:gd name="adj4" fmla="val 6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Невозможность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личности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реализовать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свои интересы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2" name="AutoShape 15" descr="Папирус"/>
          <p:cNvSpPr>
            <a:spLocks noChangeArrowheads="1"/>
          </p:cNvSpPr>
          <p:nvPr/>
        </p:nvSpPr>
        <p:spPr bwMode="auto">
          <a:xfrm>
            <a:off x="5943600" y="3787775"/>
            <a:ext cx="2819400" cy="1066800"/>
          </a:xfrm>
          <a:prstGeom prst="leftArrowCallout">
            <a:avLst>
              <a:gd name="adj1" fmla="val 25000"/>
              <a:gd name="adj2" fmla="val 25000"/>
              <a:gd name="adj3" fmla="val 44048"/>
              <a:gd name="adj4" fmla="val 6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Включение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психологических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защитных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механизмов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3" name="AutoShape 16" descr="Папирус"/>
          <p:cNvSpPr>
            <a:spLocks noChangeArrowheads="1"/>
          </p:cNvSpPr>
          <p:nvPr/>
        </p:nvSpPr>
        <p:spPr bwMode="auto">
          <a:xfrm>
            <a:off x="3111500" y="3813175"/>
            <a:ext cx="2819400" cy="1066800"/>
          </a:xfrm>
          <a:prstGeom prst="leftArrowCallout">
            <a:avLst>
              <a:gd name="adj1" fmla="val 25000"/>
              <a:gd name="adj2" fmla="val 25000"/>
              <a:gd name="adj3" fmla="val 44048"/>
              <a:gd name="adj4" fmla="val 6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Появление 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личных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причин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участия 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 конфликте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6" name="Text Box 20"/>
          <p:cNvSpPr txBox="1"/>
          <p:nvPr/>
        </p:nvSpPr>
        <p:spPr>
          <a:xfrm>
            <a:off x="287338" y="5270500"/>
            <a:ext cx="8610600" cy="896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</a:rPr>
              <a:t>Объективные причины</a:t>
            </a:r>
            <a:r>
              <a:rPr lang="ru-RU" altLang="ru-RU" sz="1800" dirty="0">
                <a:latin typeface="Times New Roman" panose="02020603050405020304" pitchFamily="18" charset="0"/>
              </a:rPr>
              <a:t> приводят к созданию конфликтной ситуации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i="1" dirty="0">
                <a:latin typeface="Times New Roman" panose="02020603050405020304" pitchFamily="18" charset="0"/>
              </a:rPr>
              <a:t>Субъективные причины</a:t>
            </a:r>
            <a:r>
              <a:rPr lang="ru-RU" altLang="ru-RU" sz="1800" dirty="0">
                <a:latin typeface="Times New Roman" panose="02020603050405020304" pitchFamily="18" charset="0"/>
              </a:rPr>
              <a:t> начинают действовать тогда, когда конфликтная ситуация перерастает  в конфликт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24585" name="Text Box 25"/>
          <p:cNvSpPr txBox="1">
            <a:spLocks noChangeArrowheads="1"/>
          </p:cNvSpPr>
          <p:nvPr/>
        </p:nvSpPr>
        <p:spPr bwMode="auto">
          <a:xfrm>
            <a:off x="381000" y="3889375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solidFill>
                  <a:schemeClr val="accent3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КОНФЛИКТ</a:t>
            </a:r>
            <a:endParaRPr kumimoji="0" lang="ru-RU" altLang="ru-RU" sz="2800" b="1" i="0" u="none" strike="noStrike" kern="1200" cap="none" spc="0" normalizeH="0" baseline="0" noProof="0" dirty="0" smtClean="0">
              <a:solidFill>
                <a:schemeClr val="accent3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04800" y="307975"/>
            <a:ext cx="6858000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ПОНЯТИЕ СОЦИАЛЬНОЙ НАПРЯЖЕННОСТИ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938561" y="986883"/>
            <a:ext cx="6477000" cy="133032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Социальная напряженность представляет собой состояние потенциальных участников социальных конфликтов, выражающееся в эмоциях, настроениях, взглядах, суждениях и поведении, характеризующих состояние психики, сознания и поведения социальных субъектов</a:t>
            </a:r>
            <a:endParaRPr kumimoji="0" lang="ru-RU" altLang="ru-RU" sz="18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8" name="AutoShape 12"/>
          <p:cNvSpPr/>
          <p:nvPr/>
        </p:nvSpPr>
        <p:spPr>
          <a:xfrm>
            <a:off x="2590800" y="2514600"/>
            <a:ext cx="4800600" cy="685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Стадии социальной 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напряженности</a:t>
            </a: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457200" y="3429000"/>
            <a:ext cx="3962400" cy="112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Скрытое нарастание недовольства без ясного осознания его причин, т.е. конфликтная ситуация налицо, но ее осознание не произошло и существует на уровне массовой психологии в форме эмоций, чувств, настроений.</a:t>
            </a:r>
            <a:endParaRPr kumimoji="0" lang="ru-RU" altLang="ru-RU" sz="16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0" name="Text Box 14"/>
          <p:cNvSpPr txBox="1">
            <a:spLocks noChangeArrowheads="1"/>
          </p:cNvSpPr>
          <p:nvPr/>
        </p:nvSpPr>
        <p:spPr bwMode="auto">
          <a:xfrm>
            <a:off x="4495800" y="3430588"/>
            <a:ext cx="4038600" cy="11264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Осознание конфликтной ситуации как причины своего недовольства (т.е. предмета конфликта), переход социальной напряженности в стадию размышления и выводов, понимания препятствий, собственных качеств и средств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1905000" y="4784062"/>
            <a:ext cx="5029200" cy="8802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Возникновение очагов сопротивления конфликтной ситуации либо исчезновение социальной напряженности в результате соответствующих действий субъектов, вызвавших ее.</a:t>
            </a:r>
            <a:endParaRPr kumimoji="0" lang="ru-RU" altLang="ru-RU" sz="16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1219200" y="152400"/>
            <a:ext cx="6858000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ДЕПРИВАЦИЯ В КОНФЛИКТЕ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79" name="Text Box 6"/>
          <p:cNvSpPr txBox="1"/>
          <p:nvPr/>
        </p:nvSpPr>
        <p:spPr>
          <a:xfrm>
            <a:off x="1295400" y="1462088"/>
            <a:ext cx="1981200" cy="366712"/>
          </a:xfrm>
          <a:prstGeom prst="rect">
            <a:avLst/>
          </a:prstGeom>
          <a:solidFill>
            <a:srgbClr val="CCFF99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Реальность</a:t>
            </a: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7"/>
          <p:cNvSpPr txBox="1"/>
          <p:nvPr/>
        </p:nvSpPr>
        <p:spPr>
          <a:xfrm>
            <a:off x="6019800" y="1462088"/>
            <a:ext cx="2057400" cy="366712"/>
          </a:xfrm>
          <a:prstGeom prst="rect">
            <a:avLst/>
          </a:prstGeom>
          <a:solidFill>
            <a:srgbClr val="CCFF99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Реальность</a:t>
            </a: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24581" name="Text Box 8"/>
          <p:cNvSpPr txBox="1"/>
          <p:nvPr/>
        </p:nvSpPr>
        <p:spPr>
          <a:xfrm>
            <a:off x="304800" y="646113"/>
            <a:ext cx="8610600" cy="744537"/>
          </a:xfrm>
          <a:prstGeom prst="rect">
            <a:avLst/>
          </a:prstGeom>
          <a:noFill/>
          <a:ln w="19050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b="1" dirty="0">
                <a:latin typeface="Times New Roman" panose="02020603050405020304" pitchFamily="18" charset="0"/>
              </a:rPr>
              <a:t>Депривация</a:t>
            </a:r>
            <a:r>
              <a:rPr lang="ru-RU" altLang="ru-RU" dirty="0">
                <a:latin typeface="Times New Roman" panose="02020603050405020304" pitchFamily="18" charset="0"/>
              </a:rPr>
              <a:t> – это расхождение между интересами – ожиданиями (состоянием сознания) субъекта и реальными возможностями их реализации (удовлетворения) на практике</a:t>
            </a:r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304800" y="2286000"/>
            <a:ext cx="1371600" cy="396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Ожидания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5" name="Text Box 10" descr="Папирус"/>
          <p:cNvSpPr txBox="1">
            <a:spLocks noChangeArrowheads="1"/>
          </p:cNvSpPr>
          <p:nvPr/>
        </p:nvSpPr>
        <p:spPr bwMode="auto">
          <a:xfrm>
            <a:off x="1981200" y="2286000"/>
            <a:ext cx="1371600" cy="701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Участники конфликта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6" name="Text Box 11" descr="Папирус"/>
          <p:cNvSpPr txBox="1">
            <a:spLocks noChangeArrowheads="1"/>
          </p:cNvSpPr>
          <p:nvPr/>
        </p:nvSpPr>
        <p:spPr bwMode="auto">
          <a:xfrm>
            <a:off x="6019800" y="2286000"/>
            <a:ext cx="1371600" cy="7016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Участники конфликта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7620000" y="2286000"/>
            <a:ext cx="1371600" cy="3968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Ожидания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86" name="Line 13"/>
          <p:cNvSpPr/>
          <p:nvPr/>
        </p:nvSpPr>
        <p:spPr>
          <a:xfrm>
            <a:off x="1676400" y="2438400"/>
            <a:ext cx="304800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7" name="Line 14"/>
          <p:cNvSpPr/>
          <p:nvPr/>
        </p:nvSpPr>
        <p:spPr>
          <a:xfrm flipH="1">
            <a:off x="7391400" y="2438400"/>
            <a:ext cx="228600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8" name="Line 15"/>
          <p:cNvSpPr/>
          <p:nvPr/>
        </p:nvSpPr>
        <p:spPr>
          <a:xfrm>
            <a:off x="2743200" y="1828800"/>
            <a:ext cx="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89" name="Line 16"/>
          <p:cNvSpPr/>
          <p:nvPr/>
        </p:nvSpPr>
        <p:spPr>
          <a:xfrm>
            <a:off x="6629400" y="1828800"/>
            <a:ext cx="0" cy="4572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90" name="Line 17"/>
          <p:cNvSpPr/>
          <p:nvPr/>
        </p:nvSpPr>
        <p:spPr>
          <a:xfrm>
            <a:off x="3352800" y="2667000"/>
            <a:ext cx="26670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triangle" w="med" len="med"/>
            <a:tailEnd type="triangl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3505200" y="1600200"/>
            <a:ext cx="228600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 w="0"/>
                <a:solidFill>
                  <a:schemeClr val="accent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Процесс конфликта</a:t>
            </a:r>
            <a:endParaRPr kumimoji="0" lang="ru-RU" altLang="ru-RU" sz="2000" b="1" i="0" u="none" strike="noStrike" kern="1200" cap="none" spc="0" normalizeH="0" baseline="0" noProof="0" dirty="0" smtClean="0">
              <a:ln w="0"/>
              <a:solidFill>
                <a:schemeClr val="accent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92" name="Text Box 19"/>
          <p:cNvSpPr txBox="1"/>
          <p:nvPr/>
        </p:nvSpPr>
        <p:spPr>
          <a:xfrm>
            <a:off x="3581400" y="2990850"/>
            <a:ext cx="2209800" cy="701675"/>
          </a:xfrm>
          <a:prstGeom prst="rect">
            <a:avLst/>
          </a:prstGeom>
          <a:solidFill>
            <a:srgbClr val="FFFF99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>
            <a:spAutoFit/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Предмет</a:t>
            </a:r>
            <a:r>
              <a:rPr lang="ru-RU" altLang="ru-RU" dirty="0">
                <a:latin typeface="Times New Roman" panose="02020603050405020304" pitchFamily="18" charset="0"/>
              </a:rPr>
              <a:t> </a:t>
            </a:r>
            <a:r>
              <a:rPr lang="ru-RU" alt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конфликта</a:t>
            </a:r>
            <a:endParaRPr lang="ru-RU" altLang="ru-RU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93" name="Line 20"/>
          <p:cNvSpPr/>
          <p:nvPr/>
        </p:nvSpPr>
        <p:spPr>
          <a:xfrm>
            <a:off x="3330575" y="3090863"/>
            <a:ext cx="2286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24594" name="Line 21"/>
          <p:cNvSpPr/>
          <p:nvPr/>
        </p:nvSpPr>
        <p:spPr>
          <a:xfrm flipV="1">
            <a:off x="5824538" y="3101975"/>
            <a:ext cx="2286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triangl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27667" name="AutoShape 22"/>
          <p:cNvSpPr>
            <a:spLocks noChangeArrowheads="1"/>
          </p:cNvSpPr>
          <p:nvPr/>
        </p:nvSpPr>
        <p:spPr bwMode="auto">
          <a:xfrm>
            <a:off x="1828800" y="3883025"/>
            <a:ext cx="5791200" cy="765175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Изменения депривации 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происходит</a:t>
            </a:r>
            <a:endParaRPr kumimoji="0" lang="ru-RU" alt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352425" y="4857750"/>
            <a:ext cx="2695575" cy="13890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 счет изменения ее субъективной составляющей (интересов) при неизменном их удовлетворении</a:t>
            </a:r>
            <a:endParaRPr kumimoji="0" lang="ru-RU" altLang="ru-RU" sz="2000" b="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5608" name="Text Box 24"/>
          <p:cNvSpPr txBox="1">
            <a:spLocks noChangeArrowheads="1"/>
          </p:cNvSpPr>
          <p:nvPr/>
        </p:nvSpPr>
        <p:spPr bwMode="auto">
          <a:xfrm>
            <a:off x="3382963" y="4965700"/>
            <a:ext cx="2333625" cy="117316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 случае изменения их удовлетворения при неизменных интересах</a:t>
            </a:r>
            <a:endParaRPr kumimoji="0" lang="ru-RU" altLang="ru-RU" sz="2000" b="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5609" name="Text Box 25"/>
          <p:cNvSpPr txBox="1">
            <a:spLocks noChangeArrowheads="1"/>
          </p:cNvSpPr>
          <p:nvPr/>
        </p:nvSpPr>
        <p:spPr bwMode="auto">
          <a:xfrm>
            <a:off x="6053138" y="4838700"/>
            <a:ext cx="2667000" cy="15700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 условии одновременного изменения и интересов (качественно и количественно) и условий их удовлетворения</a:t>
            </a:r>
            <a:endParaRPr kumimoji="0" lang="ru-RU" altLang="ru-RU" sz="2000" b="0" i="0" u="none" strike="noStrike" kern="120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71" name="Text Box 30" descr="Упаковочная бумага"/>
          <p:cNvSpPr txBox="1">
            <a:spLocks noChangeArrowheads="1"/>
          </p:cNvSpPr>
          <p:nvPr/>
        </p:nvSpPr>
        <p:spPr bwMode="auto">
          <a:xfrm>
            <a:off x="1295400" y="1447800"/>
            <a:ext cx="1981200" cy="36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Реальность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672" name="Text Box 31" descr="Упаковочная бумага"/>
          <p:cNvSpPr txBox="1">
            <a:spLocks noChangeArrowheads="1"/>
          </p:cNvSpPr>
          <p:nvPr/>
        </p:nvSpPr>
        <p:spPr bwMode="auto">
          <a:xfrm>
            <a:off x="6019800" y="1447800"/>
            <a:ext cx="2057400" cy="366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Реальность</a:t>
            </a:r>
            <a:endParaRPr kumimoji="0" lang="ru-RU" altLang="ru-RU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1066800"/>
            <a:ext cx="8074025" cy="2743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Конфликт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–  столкновение  противоположных интересов на  почве  соперничества,  противоборства  или   отсутствия взаимопонимания по разным причинам. 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171" name="Picture 5" descr="ПРОЕКТ «КОНФЛИКТ» | Образовательная социальная сеть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3276600"/>
            <a:ext cx="3962400" cy="2878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Заголовок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46037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3602" name="Text Box 2"/>
          <p:cNvSpPr txBox="1">
            <a:spLocks noChangeArrowheads="1"/>
          </p:cNvSpPr>
          <p:nvPr/>
        </p:nvSpPr>
        <p:spPr bwMode="auto">
          <a:xfrm>
            <a:off x="2438400" y="1489075"/>
            <a:ext cx="2181225" cy="17446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7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позволяет более глубоко оценить индивидуально-психологические особенности людей, участвующих в нем                           (10-15% успеха)</a:t>
            </a:r>
            <a:endParaRPr kumimoji="0" lang="ru-RU" altLang="ru-RU" sz="17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03" name="Text Box 3"/>
          <p:cNvSpPr txBox="1">
            <a:spLocks noChangeArrowheads="1"/>
          </p:cNvSpPr>
          <p:nvPr/>
        </p:nvSpPr>
        <p:spPr bwMode="auto">
          <a:xfrm>
            <a:off x="6927850" y="3254375"/>
            <a:ext cx="2068513" cy="6969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сопровождается стрессом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04" name="Text Box 4"/>
          <p:cNvSpPr txBox="1">
            <a:spLocks noChangeArrowheads="1"/>
          </p:cNvSpPr>
          <p:nvPr/>
        </p:nvSpPr>
        <p:spPr bwMode="auto">
          <a:xfrm>
            <a:off x="6934200" y="1473200"/>
            <a:ext cx="2070100" cy="1301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– деструкция системы межличностных отношений, которые сложились до его начала  </a:t>
            </a:r>
            <a:endParaRPr kumimoji="0" lang="ru-RU" altLang="ru-RU" sz="16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05" name="Text Box 5"/>
          <p:cNvSpPr txBox="1">
            <a:spLocks noChangeArrowheads="1"/>
          </p:cNvSpPr>
          <p:nvPr/>
        </p:nvSpPr>
        <p:spPr bwMode="auto">
          <a:xfrm>
            <a:off x="6935788" y="5376863"/>
            <a:ext cx="2054225" cy="1081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сопровождается психологическим и физическим насилием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06" name="Text Box 6"/>
          <p:cNvSpPr txBox="1">
            <a:spLocks noChangeArrowheads="1"/>
          </p:cNvSpPr>
          <p:nvPr/>
        </p:nvSpPr>
        <p:spPr bwMode="auto">
          <a:xfrm>
            <a:off x="228600" y="1754188"/>
            <a:ext cx="2085975" cy="3000375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устраняет полностью или частично противоречие, возникающее в силу несовершенства организации деятельности, ошибок управления, высвечивает «узкие места» (65% успеха)</a:t>
            </a:r>
            <a:endParaRPr kumimoji="0" lang="ru-RU" altLang="ru-RU" sz="18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07" name="Text Box 7"/>
          <p:cNvSpPr txBox="1">
            <a:spLocks noChangeArrowheads="1"/>
          </p:cNvSpPr>
          <p:nvPr/>
        </p:nvSpPr>
        <p:spPr bwMode="auto">
          <a:xfrm>
            <a:off x="2451100" y="5419725"/>
            <a:ext cx="2181225" cy="95726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служит источником развития личности, межличностных отношений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08" name="Text Box 8"/>
          <p:cNvSpPr txBox="1">
            <a:spLocks noChangeArrowheads="1"/>
          </p:cNvSpPr>
          <p:nvPr/>
        </p:nvSpPr>
        <p:spPr bwMode="auto">
          <a:xfrm>
            <a:off x="2463800" y="3475038"/>
            <a:ext cx="2159000" cy="164782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позволяет ослабить психическую напряженность, являющуюся реакцией участников на конфликтную ситуацию</a:t>
            </a:r>
            <a:endParaRPr kumimoji="0" lang="ru-RU" altLang="ru-RU" sz="16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09" name="Text Box 9"/>
          <p:cNvSpPr txBox="1">
            <a:spLocks noChangeArrowheads="1"/>
          </p:cNvSpPr>
          <p:nvPr/>
        </p:nvSpPr>
        <p:spPr bwMode="auto">
          <a:xfrm>
            <a:off x="241300" y="5049838"/>
            <a:ext cx="2133600" cy="1301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может улучшить качество индивидуальной деятельности              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(на 28% повышается качество)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533400" y="152400"/>
            <a:ext cx="7162800" cy="701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СОЦИАЛЬНО-ПСИХОЛОГИЧЕСКОЕ ВЛИЯНИЕ КОНФЛИКТА НА ЕГО УЧАСТНИКОВ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93612" name="Text Box 12"/>
          <p:cNvSpPr txBox="1">
            <a:spLocks noChangeArrowheads="1"/>
          </p:cNvSpPr>
          <p:nvPr/>
        </p:nvSpPr>
        <p:spPr bwMode="auto">
          <a:xfrm>
            <a:off x="6934200" y="4140200"/>
            <a:ext cx="2068513" cy="1081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формирует негативный образ другого – «образ врага»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13" name="Text Box 13"/>
          <p:cNvSpPr txBox="1">
            <a:spLocks noChangeArrowheads="1"/>
          </p:cNvSpPr>
          <p:nvPr/>
        </p:nvSpPr>
        <p:spPr bwMode="auto">
          <a:xfrm>
            <a:off x="4775200" y="3241675"/>
            <a:ext cx="2057400" cy="14541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негативно отражается на эффективности индивидуальной деятельности оппонентов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14" name="Text Box 14"/>
          <p:cNvSpPr txBox="1">
            <a:spLocks noChangeArrowheads="1"/>
          </p:cNvSpPr>
          <p:nvPr/>
        </p:nvSpPr>
        <p:spPr bwMode="auto">
          <a:xfrm>
            <a:off x="4787900" y="4821238"/>
            <a:ext cx="2057400" cy="18415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закрепляет в социальном опыте личности и группы насильственные способы решения проблем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3615" name="Text Box 15"/>
          <p:cNvSpPr txBox="1">
            <a:spLocks noChangeArrowheads="1"/>
          </p:cNvSpPr>
          <p:nvPr/>
        </p:nvSpPr>
        <p:spPr bwMode="auto">
          <a:xfrm>
            <a:off x="4775200" y="1485900"/>
            <a:ext cx="2057400" cy="14747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отрицательно влияет на развитие личности – формирует неверие в торжество справедливости</a:t>
            </a:r>
            <a:endParaRPr kumimoji="0" lang="ru-RU" altLang="ru-RU" sz="1600" b="0" i="0" u="none" strike="noStrike" kern="1200" cap="none" spc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87" name="AutoShape 16"/>
          <p:cNvSpPr>
            <a:spLocks noChangeArrowheads="1"/>
          </p:cNvSpPr>
          <p:nvPr/>
        </p:nvSpPr>
        <p:spPr bwMode="auto">
          <a:xfrm>
            <a:off x="457200" y="990600"/>
            <a:ext cx="4114800" cy="381000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КОНСТРУКТИВНОЕ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AutoShape 17"/>
          <p:cNvSpPr>
            <a:spLocks noChangeArrowheads="1"/>
          </p:cNvSpPr>
          <p:nvPr/>
        </p:nvSpPr>
        <p:spPr bwMode="auto">
          <a:xfrm>
            <a:off x="4724400" y="990600"/>
            <a:ext cx="4191000" cy="381000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ДЕСТРУКТИВНОЕ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21" name="Line 18"/>
          <p:cNvSpPr/>
          <p:nvPr/>
        </p:nvSpPr>
        <p:spPr>
          <a:xfrm>
            <a:off x="4699000" y="990600"/>
            <a:ext cx="0" cy="5562600"/>
          </a:xfrm>
          <a:prstGeom prst="line">
            <a:avLst/>
          </a:prstGeom>
          <a:ln w="2857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4626" name="Text Box 2"/>
          <p:cNvSpPr txBox="1">
            <a:spLocks noChangeArrowheads="1"/>
          </p:cNvSpPr>
          <p:nvPr/>
        </p:nvSpPr>
        <p:spPr bwMode="auto">
          <a:xfrm>
            <a:off x="2438400" y="1489075"/>
            <a:ext cx="2181225" cy="16573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зондирует общественное мнение, коллективные настроения, социальные установки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4627" name="Text Box 3"/>
          <p:cNvSpPr txBox="1">
            <a:spLocks noChangeArrowheads="1"/>
          </p:cNvSpPr>
          <p:nvPr/>
        </p:nvSpPr>
        <p:spPr bwMode="auto">
          <a:xfrm>
            <a:off x="4800600" y="4564063"/>
            <a:ext cx="4191000" cy="19589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ухудшает качество совместной деятельности коллектива. После завершения конфликта наблюдается ухудшение качества совместной деятельности в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15-16%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ситуаций в случаях когда:                      </a:t>
            </a:r>
            <a:r>
              <a:rPr kumimoji="0" lang="ru-RU" alt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не разрешился и постепенно затухает; своих целей добился оппонент, который был не прав; «пиррова» победа правового оппонента.</a:t>
            </a:r>
            <a:endParaRPr kumimoji="0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4628" name="Text Box 4"/>
          <p:cNvSpPr txBox="1">
            <a:spLocks noChangeArrowheads="1"/>
          </p:cNvSpPr>
          <p:nvPr/>
        </p:nvSpPr>
        <p:spPr bwMode="auto">
          <a:xfrm>
            <a:off x="6934200" y="1473200"/>
            <a:ext cx="2070100" cy="1849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 ослабляет ценностно-ориентационное единство группы, что ведет к снижению групповой сплоченности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4629" name="Text Box 5"/>
          <p:cNvSpPr txBox="1">
            <a:spLocks noChangeArrowheads="1"/>
          </p:cNvSpPr>
          <p:nvPr/>
        </p:nvSpPr>
        <p:spPr bwMode="auto">
          <a:xfrm>
            <a:off x="289932" y="1483112"/>
            <a:ext cx="2072268" cy="14664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выступает как средство активизации социальной жизни группы или общества</a:t>
            </a: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2463800" y="3255963"/>
            <a:ext cx="2159000" cy="12731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способствует созданию новых, более благоприятных условий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4631" name="Text Box 7"/>
          <p:cNvSpPr txBox="1">
            <a:spLocks noChangeArrowheads="1"/>
          </p:cNvSpPr>
          <p:nvPr/>
        </p:nvSpPr>
        <p:spPr bwMode="auto">
          <a:xfrm>
            <a:off x="241300" y="3122613"/>
            <a:ext cx="2133600" cy="338613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высвечивает нерешенные проблемы в деятельности группы. Межличностные конфликты в организациях влияют на эффективность совместной деятельности почти в 3 раза чаще положительно, чем отрицательно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533400" y="152400"/>
            <a:ext cx="7162800" cy="701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СОЦИАЛЬНО-ПСИХОЛОГИЧЕСКОЕ ВЛИЯНИЕ КОНФЛИКТА НА СОЦИАЛЬНОЕ ОКРУЖЕНИЕ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94634" name="Text Box 10"/>
          <p:cNvSpPr txBox="1">
            <a:spLocks noChangeArrowheads="1"/>
          </p:cNvSpPr>
          <p:nvPr/>
        </p:nvSpPr>
        <p:spPr bwMode="auto">
          <a:xfrm>
            <a:off x="4800600" y="3400425"/>
            <a:ext cx="4191000" cy="10810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отрицательно влияет на взаимоотношения в коллективе, на его социально-психологический климат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(взаимоотношения ухудшаются на 19-30%)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4635" name="Text Box 11"/>
          <p:cNvSpPr txBox="1">
            <a:spLocks noChangeArrowheads="1"/>
          </p:cNvSpPr>
          <p:nvPr/>
        </p:nvSpPr>
        <p:spPr bwMode="auto">
          <a:xfrm>
            <a:off x="4775200" y="1485900"/>
            <a:ext cx="2057400" cy="184943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неизбежно сопровождается нарушением системы коммуникаций, взаимосвязей в коллективе, организации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707" name="AutoShape 12"/>
          <p:cNvSpPr>
            <a:spLocks noChangeArrowheads="1"/>
          </p:cNvSpPr>
          <p:nvPr/>
        </p:nvSpPr>
        <p:spPr bwMode="auto">
          <a:xfrm>
            <a:off x="457200" y="990600"/>
            <a:ext cx="4114800" cy="381000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КОНСТРУКТИВНОЕ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9708" name="AutoShape 13"/>
          <p:cNvSpPr>
            <a:spLocks noChangeArrowheads="1"/>
          </p:cNvSpPr>
          <p:nvPr/>
        </p:nvSpPr>
        <p:spPr bwMode="auto">
          <a:xfrm>
            <a:off x="4724400" y="990600"/>
            <a:ext cx="4191000" cy="381000"/>
          </a:xfrm>
          <a:prstGeom prst="downArrow">
            <a:avLst>
              <a:gd name="adj1" fmla="val 50000"/>
              <a:gd name="adj2" fmla="val 2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ДЕСТРУКТИВНОЕ</a:t>
            </a:r>
            <a:endParaRPr kumimoji="0" lang="ru-RU" alt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57" name="Line 14"/>
          <p:cNvSpPr/>
          <p:nvPr/>
        </p:nvSpPr>
        <p:spPr>
          <a:xfrm>
            <a:off x="4699000" y="990600"/>
            <a:ext cx="0" cy="5562600"/>
          </a:xfrm>
          <a:prstGeom prst="line">
            <a:avLst/>
          </a:prstGeom>
          <a:ln w="28575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94639" name="Text Box 15"/>
          <p:cNvSpPr txBox="1">
            <a:spLocks noChangeArrowheads="1"/>
          </p:cNvSpPr>
          <p:nvPr/>
        </p:nvSpPr>
        <p:spPr bwMode="auto">
          <a:xfrm>
            <a:off x="2451100" y="4602163"/>
            <a:ext cx="2181225" cy="889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создает интеллектуально-эмоциональную напряженность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94640" name="Text Box 16"/>
          <p:cNvSpPr txBox="1">
            <a:spLocks noChangeArrowheads="1"/>
          </p:cNvSpPr>
          <p:nvPr/>
        </p:nvSpPr>
        <p:spPr bwMode="auto">
          <a:xfrm>
            <a:off x="2438400" y="5607050"/>
            <a:ext cx="2181225" cy="889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Конфликт оптимизирует межличностные отношения</a:t>
            </a:r>
            <a:endParaRPr kumimoji="0" lang="ru-RU" altLang="ru-RU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AutoShape 4" descr="Пергамент"/>
          <p:cNvSpPr>
            <a:spLocks noChangeArrowheads="1"/>
          </p:cNvSpPr>
          <p:nvPr/>
        </p:nvSpPr>
        <p:spPr bwMode="auto">
          <a:xfrm>
            <a:off x="609600" y="152400"/>
            <a:ext cx="7894638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ДИНАМИЧЕСКИЕ ПОКАЗАТЕЛИ КОНФЛИКТА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7651" name="Group 5"/>
          <p:cNvGrpSpPr/>
          <p:nvPr/>
        </p:nvGrpSpPr>
        <p:grpSpPr>
          <a:xfrm>
            <a:off x="190500" y="1143000"/>
            <a:ext cx="2819400" cy="3886200"/>
            <a:chOff x="192" y="912"/>
            <a:chExt cx="1639" cy="3168"/>
          </a:xfrm>
        </p:grpSpPr>
        <p:sp>
          <p:nvSpPr>
            <p:cNvPr id="31755" name="Rectangle 6" descr="Папирус"/>
            <p:cNvSpPr>
              <a:spLocks noChangeArrowheads="1"/>
            </p:cNvSpPr>
            <p:nvPr/>
          </p:nvSpPr>
          <p:spPr bwMode="auto">
            <a:xfrm>
              <a:off x="192" y="1344"/>
              <a:ext cx="1639" cy="27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Конфликтная ситуация</a:t>
              </a:r>
              <a:r>
                <a:rPr kumimoji="0" lang="ru-RU" alt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- система взаимосвязанных и взаимообусловленных элементов объективного и субъективного уровня. 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Она включает:</a:t>
              </a:r>
              <a:r>
                <a:rPr kumimoji="0" lang="ru-RU" alt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основные факторы </a:t>
              </a:r>
              <a:r>
                <a:rPr kumimoji="0" lang="ru-RU" altLang="ru-RU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макроситуации</a:t>
              </a:r>
              <a:r>
                <a:rPr kumimoji="0" lang="ru-RU" alt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(физической, социальной среды), влияющие на конфликт; основных и второстепенных участников: 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объект и предмет; субъектов, характеристики и особенности участников конфликта</a:t>
              </a:r>
              <a:r>
                <a:rPr kumimoji="0" lang="ru-RU" alt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1756" name="AutoShape 7" descr="Папирус"/>
            <p:cNvSpPr>
              <a:spLocks noChangeArrowheads="1"/>
            </p:cNvSpPr>
            <p:nvPr/>
          </p:nvSpPr>
          <p:spPr bwMode="auto">
            <a:xfrm>
              <a:off x="201" y="912"/>
              <a:ext cx="1609" cy="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Конфликтная</a:t>
              </a:r>
              <a:endPara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ситуация</a:t>
              </a:r>
              <a:endPara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7652" name="Group 8"/>
          <p:cNvGrpSpPr/>
          <p:nvPr/>
        </p:nvGrpSpPr>
        <p:grpSpPr>
          <a:xfrm>
            <a:off x="3181350" y="1066800"/>
            <a:ext cx="2819400" cy="4495800"/>
            <a:chOff x="2112" y="912"/>
            <a:chExt cx="1639" cy="2639"/>
          </a:xfrm>
        </p:grpSpPr>
        <p:sp>
          <p:nvSpPr>
            <p:cNvPr id="31753" name="Rectangle 9" descr="Упаковочная бумага"/>
            <p:cNvSpPr>
              <a:spLocks noChangeArrowheads="1"/>
            </p:cNvSpPr>
            <p:nvPr/>
          </p:nvSpPr>
          <p:spPr bwMode="auto">
            <a:xfrm>
              <a:off x="2112" y="1344"/>
              <a:ext cx="1639" cy="22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Процесс эскалации</a:t>
              </a:r>
              <a:r>
                <a:rPr kumimoji="0" lang="ru-RU" alt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 </a:t>
              </a:r>
              <a:r>
                <a:rPr kumimoji="0" lang="ru-RU" alt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Возрастание лояльности и приверженности групповым целям, отказ от каких-либо уступок, стремление принудить соперника, ощущение нарастания тревоги и кризиса, - все это показатели эскалации</a:t>
              </a:r>
              <a:r>
                <a:rPr kumimoji="0" lang="ru-RU" alt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 </a:t>
              </a: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Процесс </a:t>
              </a:r>
              <a:r>
                <a:rPr kumimoji="0" lang="ru-RU" altLang="ru-RU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деэскалации</a:t>
              </a:r>
              <a:r>
                <a:rPr kumimoji="0" lang="ru-RU" altLang="ru-RU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.</a:t>
              </a:r>
              <a:endPara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ru-RU" alt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Возникновение определенных изменений внутри конфликтующих групп, в отношениях между соперниками, в оценке событий третьей стороной.</a:t>
              </a:r>
              <a:endParaRPr kumimoji="0" lang="ru-RU" alt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4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Потеря желания или способности продолжать конфликт зависит от многих условий. </a:t>
              </a:r>
              <a:endParaRPr kumimoji="0" lang="ru-RU" alt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1754" name="AutoShape 10" descr="Упаковочная бумага"/>
            <p:cNvSpPr>
              <a:spLocks noChangeArrowheads="1"/>
            </p:cNvSpPr>
            <p:nvPr/>
          </p:nvSpPr>
          <p:spPr bwMode="auto">
            <a:xfrm>
              <a:off x="2112" y="912"/>
              <a:ext cx="1609" cy="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Конфликтное </a:t>
              </a:r>
              <a:endPara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взаимодействие</a:t>
              </a:r>
              <a:endPara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7653" name="Group 11"/>
          <p:cNvGrpSpPr/>
          <p:nvPr/>
        </p:nvGrpSpPr>
        <p:grpSpPr>
          <a:xfrm>
            <a:off x="6172200" y="1066800"/>
            <a:ext cx="2754313" cy="3962400"/>
            <a:chOff x="3984" y="912"/>
            <a:chExt cx="1639" cy="2326"/>
          </a:xfrm>
        </p:grpSpPr>
        <p:sp>
          <p:nvSpPr>
            <p:cNvPr id="31751" name="Rectangle 12" descr="Полотно"/>
            <p:cNvSpPr>
              <a:spLocks noChangeArrowheads="1"/>
            </p:cNvSpPr>
            <p:nvPr/>
          </p:nvSpPr>
          <p:spPr bwMode="auto">
            <a:xfrm>
              <a:off x="3984" y="1344"/>
              <a:ext cx="1639" cy="189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Возможные варианты завершения конфликта:</a:t>
              </a:r>
              <a:endPara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“</a:t>
              </a:r>
              <a:r>
                <a:rPr kumimoji="0" lang="ru-RU" alt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выигрыш - выигрыш</a:t>
              </a:r>
              <a:r>
                <a:rPr kumimoji="0" lang="ru-RU" alt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” (когда сторонам удается решить проблему на взаимовыгодной основе) – конфликты,  завершенные в варианте “</a:t>
              </a:r>
              <a:r>
                <a:rPr kumimoji="0" lang="ru-RU" altLang="ru-RU" sz="15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выигрыш - проигрыш</a:t>
              </a:r>
              <a:r>
                <a:rPr kumimoji="0" lang="ru-RU" alt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” (“игры с нулевой суммой” или ситуации, где целью взаимодействия является “победа” над противостоящей стороной). </a:t>
              </a:r>
              <a:endPara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1752" name="AutoShape 13" descr="Полотно"/>
            <p:cNvSpPr>
              <a:spLocks noChangeArrowheads="1"/>
            </p:cNvSpPr>
            <p:nvPr/>
          </p:nvSpPr>
          <p:spPr bwMode="auto">
            <a:xfrm>
              <a:off x="3984" y="912"/>
              <a:ext cx="1609" cy="38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0" i="0" u="none" strike="noStrike" kern="1200" cap="none" spc="0" normalizeH="0" baseline="0" noProof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Завершение </a:t>
              </a:r>
              <a:endParaRPr kumimoji="0" lang="ru-RU" altLang="ru-RU" sz="1500" b="0" i="0" u="none" strike="noStrike" kern="120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ru-RU" altLang="ru-RU" sz="1500" b="0" i="0" u="none" strike="noStrike" kern="1200" cap="none" spc="0" normalizeH="0" baseline="0" noProof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конфликта</a:t>
              </a:r>
              <a:endParaRPr kumimoji="0" lang="ru-RU" altLang="ru-RU" sz="1500" b="0" i="0" u="none" strike="noStrike" kern="120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9238" name="AutoShape 6"/>
          <p:cNvSpPr>
            <a:spLocks noChangeArrowheads="1"/>
          </p:cNvSpPr>
          <p:nvPr/>
        </p:nvSpPr>
        <p:spPr bwMode="auto">
          <a:xfrm>
            <a:off x="3003550" y="2209800"/>
            <a:ext cx="3124200" cy="2133600"/>
          </a:xfrm>
          <a:prstGeom prst="star8">
            <a:avLst>
              <a:gd name="adj" fmla="val 3825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ПРАВИЛА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ФОРМУЛИРОВАНИЯ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КОНФЛИКТНОЙ 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СИТУАЦИИ</a:t>
            </a:r>
            <a:endParaRPr kumimoji="0" lang="ru-RU" alt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5" name="Text Box 33"/>
          <p:cNvSpPr txBox="1"/>
          <p:nvPr/>
        </p:nvSpPr>
        <p:spPr>
          <a:xfrm>
            <a:off x="3059113" y="889000"/>
            <a:ext cx="2514600" cy="9779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Правило 2. Конфликтная ситуация всегда возникает раньше конфликта.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8676" name="Text Box 34"/>
          <p:cNvSpPr txBox="1"/>
          <p:nvPr/>
        </p:nvSpPr>
        <p:spPr>
          <a:xfrm>
            <a:off x="6400800" y="3217863"/>
            <a:ext cx="2482850" cy="14700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Правило 4.                                       Задавайте себе вопросы "почему?" до тех пор, пока не докопаетесь до первопричины, из которой проистекают другие.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8677" name="Text Box 35"/>
          <p:cNvSpPr txBox="1"/>
          <p:nvPr/>
        </p:nvSpPr>
        <p:spPr>
          <a:xfrm>
            <a:off x="533400" y="4132263"/>
            <a:ext cx="2654300" cy="7858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Правило 6.                                              В формулировке обойдитесь минимумом слов.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8678" name="Text Box 36"/>
          <p:cNvSpPr txBox="1"/>
          <p:nvPr/>
        </p:nvSpPr>
        <p:spPr>
          <a:xfrm>
            <a:off x="3581400" y="4706938"/>
            <a:ext cx="2667000" cy="13033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Правило 5. Сформулируйте конфликтную ситуацию своими словами, по возможности не повторяя слов из описания конфликта.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8679" name="Text Box 37"/>
          <p:cNvSpPr txBox="1"/>
          <p:nvPr/>
        </p:nvSpPr>
        <p:spPr>
          <a:xfrm>
            <a:off x="5732463" y="1527175"/>
            <a:ext cx="3124200" cy="68262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Правило 3.                             Формулировка должна подсказывать, что делать.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8680" name="Text Box 38"/>
          <p:cNvSpPr txBox="1"/>
          <p:nvPr/>
        </p:nvSpPr>
        <p:spPr>
          <a:xfrm>
            <a:off x="368300" y="2133600"/>
            <a:ext cx="2514600" cy="9588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Правило 1.                                       Помните, что конфликтная ситуация - это то, что надо устранить.</a:t>
            </a:r>
            <a:endParaRPr lang="ru-RU" altLang="ru-RU" sz="16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5000" fill="hold"/>
                                        <p:tgtEl>
                                          <p:spTgt spid="1119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1119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11192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92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/>
          <p:nvPr/>
        </p:nvSpPr>
        <p:spPr>
          <a:xfrm>
            <a:off x="838200" y="2743200"/>
            <a:ext cx="2247900" cy="4572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Нарастание напряжённости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/>
          <p:nvPr/>
        </p:nvSpPr>
        <p:spPr>
          <a:xfrm>
            <a:off x="6781800" y="3009900"/>
            <a:ext cx="2111375" cy="12573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Вторичный период роста конфликта (привлечение новых способов и сил для конфликта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00" name="Text Box 4"/>
          <p:cNvSpPr txBox="1"/>
          <p:nvPr/>
        </p:nvSpPr>
        <p:spPr>
          <a:xfrm>
            <a:off x="6858000" y="4572000"/>
            <a:ext cx="1974850" cy="3429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Фаза спада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2979738" y="4038600"/>
            <a:ext cx="2433637" cy="5842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Конфликтное </a:t>
            </a:r>
            <a:endParaRPr lang="ru-RU" altLang="ru-RU" sz="1200" dirty="0">
              <a:latin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взаимодействие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02" name="Text Box 6"/>
          <p:cNvSpPr txBox="1"/>
          <p:nvPr/>
        </p:nvSpPr>
        <p:spPr>
          <a:xfrm>
            <a:off x="4970463" y="2319338"/>
            <a:ext cx="1604962" cy="5842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Эскалация</a:t>
            </a:r>
            <a:endParaRPr lang="ru-RU" altLang="ru-RU" sz="1200" dirty="0">
              <a:latin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конфликта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03" name="Text Box 7"/>
          <p:cNvSpPr txBox="1"/>
          <p:nvPr/>
        </p:nvSpPr>
        <p:spPr>
          <a:xfrm>
            <a:off x="914400" y="2209800"/>
            <a:ext cx="2065338" cy="3556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Фаза подъёма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04" name="Line 8"/>
          <p:cNvSpPr/>
          <p:nvPr/>
        </p:nvSpPr>
        <p:spPr>
          <a:xfrm flipV="1">
            <a:off x="457200" y="990600"/>
            <a:ext cx="0" cy="525780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5" name="Line 9"/>
          <p:cNvSpPr/>
          <p:nvPr/>
        </p:nvSpPr>
        <p:spPr>
          <a:xfrm>
            <a:off x="503238" y="5905500"/>
            <a:ext cx="7937500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6" name="Line 10"/>
          <p:cNvSpPr/>
          <p:nvPr/>
        </p:nvSpPr>
        <p:spPr>
          <a:xfrm flipV="1">
            <a:off x="457200" y="2133600"/>
            <a:ext cx="3900488" cy="411480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7" name="Line 11"/>
          <p:cNvSpPr/>
          <p:nvPr/>
        </p:nvSpPr>
        <p:spPr>
          <a:xfrm flipH="1" flipV="1">
            <a:off x="4357688" y="2133600"/>
            <a:ext cx="2570162" cy="377190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8" name="Line 12"/>
          <p:cNvSpPr/>
          <p:nvPr/>
        </p:nvSpPr>
        <p:spPr>
          <a:xfrm flipV="1">
            <a:off x="5597525" y="1617663"/>
            <a:ext cx="2225675" cy="2344737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9" name="Text Box 14"/>
          <p:cNvSpPr txBox="1"/>
          <p:nvPr/>
        </p:nvSpPr>
        <p:spPr>
          <a:xfrm>
            <a:off x="639763" y="762000"/>
            <a:ext cx="2019300" cy="5715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Интенсивность</a:t>
            </a:r>
            <a:endParaRPr lang="ru-RU" altLang="ru-RU" sz="1200" dirty="0">
              <a:latin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конфликта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10" name="Text Box 15">
            <a:hlinkClick r:id="rId1" action="ppaction://hlinkfile"/>
          </p:cNvPr>
          <p:cNvSpPr txBox="1"/>
          <p:nvPr/>
        </p:nvSpPr>
        <p:spPr>
          <a:xfrm>
            <a:off x="6927850" y="1265238"/>
            <a:ext cx="1835150" cy="3429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Вторичный пик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11" name="Text Box 16"/>
          <p:cNvSpPr txBox="1"/>
          <p:nvPr/>
        </p:nvSpPr>
        <p:spPr>
          <a:xfrm>
            <a:off x="3424238" y="1617663"/>
            <a:ext cx="1974850" cy="511175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>
              <a:latin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Пик конфликта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12" name="Text Box 17"/>
          <p:cNvSpPr txBox="1"/>
          <p:nvPr/>
        </p:nvSpPr>
        <p:spPr>
          <a:xfrm>
            <a:off x="1466850" y="5232400"/>
            <a:ext cx="2065338" cy="4572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Возникновение</a:t>
            </a:r>
            <a:endParaRPr lang="ru-RU" altLang="ru-RU" sz="1200" dirty="0">
              <a:latin typeface="Times New Roman" panose="02020603050405020304" pitchFamily="18" charset="0"/>
            </a:endParaRPr>
          </a:p>
          <a:p>
            <a:pPr marL="0" lvl="0" indent="0" algn="ctr" defTabSz="914400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разногласий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13" name="Text Box 18"/>
          <p:cNvSpPr txBox="1"/>
          <p:nvPr/>
        </p:nvSpPr>
        <p:spPr>
          <a:xfrm>
            <a:off x="7162800" y="5257800"/>
            <a:ext cx="1792288" cy="4572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Разрешение конфликта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714" name="Text Box 19"/>
          <p:cNvSpPr txBox="1"/>
          <p:nvPr/>
        </p:nvSpPr>
        <p:spPr>
          <a:xfrm>
            <a:off x="2667000" y="6096000"/>
            <a:ext cx="3533775" cy="457200"/>
          </a:xfrm>
          <a:prstGeom prst="rect">
            <a:avLst/>
          </a:prstGeom>
          <a:noFill/>
          <a:ln w="571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</a:rPr>
              <a:t>Этапы развития конфликта</a:t>
            </a:r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35860" name="Text Box 22"/>
          <p:cNvSpPr txBox="1">
            <a:spLocks noChangeArrowheads="1"/>
          </p:cNvSpPr>
          <p:nvPr/>
        </p:nvSpPr>
        <p:spPr bwMode="auto">
          <a:xfrm>
            <a:off x="838200" y="152400"/>
            <a:ext cx="80772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ДИНАМИКА РАЗВИТИЯ КОНФЛИКТА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AutoShape 2"/>
          <p:cNvSpPr/>
          <p:nvPr/>
        </p:nvSpPr>
        <p:spPr>
          <a:xfrm>
            <a:off x="831850" y="1219200"/>
            <a:ext cx="78486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</a:rPr>
              <a:t>ФОРМЫ ПРОЯВЛЕНИЯ КОНФЛИКТА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498004" y="4130001"/>
            <a:ext cx="3728391" cy="1737731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ЛАТЕНТНЫЕ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(СКРЫТЫЕ)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996" name="AutoShape 4"/>
          <p:cNvSpPr>
            <a:spLocks noChangeArrowheads="1"/>
          </p:cNvSpPr>
          <p:nvPr/>
        </p:nvSpPr>
        <p:spPr bwMode="auto">
          <a:xfrm>
            <a:off x="4895850" y="4206200"/>
            <a:ext cx="3733800" cy="1752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АКТУАЛИЗИРОВАННЫЕ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(ОТКРЫТЫЕ)</a:t>
            </a:r>
            <a:endParaRPr kumimoji="0" lang="ru-RU" alt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4998" name="AutoShape 6"/>
          <p:cNvSpPr/>
          <p:nvPr/>
        </p:nvSpPr>
        <p:spPr>
          <a:xfrm rot="-5377222">
            <a:off x="5619750" y="2679700"/>
            <a:ext cx="2286000" cy="7620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33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84999" name="AutoShape 7"/>
          <p:cNvSpPr/>
          <p:nvPr/>
        </p:nvSpPr>
        <p:spPr>
          <a:xfrm rot="-5377222">
            <a:off x="1257300" y="2641600"/>
            <a:ext cx="2209800" cy="762000"/>
          </a:xfrm>
          <a:prstGeom prst="leftArrow">
            <a:avLst>
              <a:gd name="adj1" fmla="val 50000"/>
              <a:gd name="adj2" fmla="val 72500"/>
            </a:avLst>
          </a:prstGeom>
          <a:solidFill>
            <a:srgbClr val="FF33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4998" grpId="0" animBg="1"/>
      <p:bldP spid="849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2" name="Rectangle 26"/>
          <p:cNvSpPr>
            <a:spLocks noChangeArrowheads="1"/>
          </p:cNvSpPr>
          <p:nvPr/>
        </p:nvSpPr>
        <p:spPr bwMode="auto">
          <a:xfrm>
            <a:off x="914400" y="838200"/>
            <a:ext cx="6553200" cy="914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ФАЗЫ РАЗВИТИЯ </a:t>
            </a:r>
            <a:endParaRPr kumimoji="0" lang="ru-RU" altLang="ru-RU" sz="24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КОНФЛИКТА</a:t>
            </a:r>
            <a:endParaRPr kumimoji="0" lang="ru-RU" altLang="ru-RU" sz="2400" b="0" i="0" u="none" strike="noStrike" kern="1200" cap="none" spc="0" normalizeH="0" baseline="0" noProof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685800" y="16764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5562600"/>
            <a:ext cx="8610600" cy="923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kern="1200" cap="none" spc="0" normalizeH="0" baseline="0" noProof="0" dirty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rPr>
              <a:t>Инцидент</a:t>
            </a:r>
            <a:r>
              <a:rPr kumimoji="0" lang="ru-RU" kern="1200" cap="none" spc="0" normalizeH="0" baseline="0" noProof="0" dirty="0" smtClean="0">
                <a:latin typeface="Arial" panose="020B0604020202020204" pitchFamily="34" charset="0"/>
                <a:ea typeface="+mn-ea"/>
                <a:cs typeface="+mn-cs"/>
              </a:rPr>
              <a:t>- действие, в основе которого лежит формальный повод для непосредственного столкновения участников.</a:t>
            </a:r>
            <a:endParaRPr kumimoji="0" lang="ru-RU" kern="1200" cap="none" spc="0" normalizeH="0" baseline="0" noProof="0" dirty="0" smtClean="0">
              <a:solidFill>
                <a:schemeClr val="accent3"/>
              </a:solidFill>
              <a:latin typeface="Arial" panose="020B0604020202020204" pitchFamily="34" charset="0"/>
              <a:ea typeface="+mn-ea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0" lang="ru-RU" kern="1200" cap="none" spc="0" normalizeH="0" baseline="0" noProof="0" dirty="0" smtClean="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+mn-cs"/>
              </a:rPr>
              <a:t>Эскалация конфликта </a:t>
            </a:r>
            <a:r>
              <a:rPr kumimoji="0" lang="ru-RU" kern="1200" cap="none" spc="0" normalizeH="0" baseline="0" noProof="0" dirty="0" smtClean="0">
                <a:latin typeface="Arial" panose="020B0604020202020204" pitchFamily="34" charset="0"/>
                <a:ea typeface="+mn-ea"/>
                <a:cs typeface="+mn-cs"/>
              </a:rPr>
              <a:t>– тенденция к нарастанию конфликта после его начала.</a:t>
            </a:r>
            <a:endParaRPr kumimoji="0" lang="ru-RU" kern="1200" cap="none" spc="0" normalizeH="0" baseline="0" noProof="0" dirty="0" smtClean="0"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153400" cy="1143000"/>
          </a:xfrm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Способы разрешения  конфликтной ситуации</a:t>
            </a:r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915400" cy="47244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конкуренция или соперничество;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сотрудничество;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компромисс;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приспособление;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игнорирование или уклонение.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</a:t>
            </a:r>
            <a:endParaRPr kumimoji="0" lang="ru-RU" alt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593725"/>
          </a:xfrm>
        </p:spPr>
        <p:txBody>
          <a:bodyPr vert="horz" wrap="square" lIns="91440" tIns="45720" rIns="91440" bIns="45720" numCol="1" rtlCol="0" anchor="t" anchorCtr="0" compatLnSpc="1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Типология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alt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конфликта</a:t>
            </a:r>
            <a:br>
              <a:rPr kumimoji="0" lang="ru-RU" alt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alt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915400" cy="5029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- </a:t>
            </a:r>
            <a:r>
              <a:rPr kumimoji="0" lang="ru-RU" alt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внутриличностный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конфликт;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- межличностный конфликт;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- конфликт между личностью и группой;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- межгрупповой конфликт.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Возможны также классификации конфликтов  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- по  горизонтали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- по вертикали.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42875"/>
            <a:ext cx="8534400" cy="822325"/>
          </a:xfrm>
        </p:spPr>
        <p:txBody>
          <a:bodyPr vert="horz" wrap="square" lIns="91440" tIns="45720" rIns="91440" bIns="45720" numCol="1" rtlCol="0" anchor="t" anchorCtr="0" compatLnSpc="1">
            <a:normAutofit fontScale="9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Предпосылки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возникновения конфликта в процессе делового общения.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6705600" cy="5257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  несовпадение   рассуждений,   т.е.    разногласия    из-за несовпадения  ваших  рассуждений  с   рассуждениями   другой </a:t>
            </a: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стороны.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- особенности восприятия, т.е. люди, очень часто разговаривая, не понимают друг друга.</a:t>
            </a:r>
            <a:endParaRPr kumimoji="0" lang="ru-RU" alt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220" name="Picture 5" descr="Конфликт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4267200"/>
            <a:ext cx="4721225" cy="2006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33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223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Конструктивное 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разрешение конфликта </a:t>
            </a: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5257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– адекватности восприятия конфликта, т.е. достаточно точной, не искаженной  личными  пристрастиями  оценки  поступков,  намерений  как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противника, так и своих собственных;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 –   открытости   и   эффективности   общения,   готовности   к всестороннему обсуждению проблем, когда участники  честно  высказывают свое понимание происходящего и пути выхода из конфликтной ситуации;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itchFamily="18" charset="2"/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– создания атмосферы взаимного доверия и сотрудничества.</a:t>
            </a:r>
            <a:endParaRPr kumimoji="0" lang="ru-RU" alt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175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381" end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1676400" y="152400"/>
            <a:ext cx="5867400" cy="3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ФУНКЦИИ КОНФЛИКТА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304800" y="2220913"/>
            <a:ext cx="3886200" cy="204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 группу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Разрядка сложившейся напряженности.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Стимуляция социальных процессов.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Сплачивание единомышленников.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Толчок к изменению и развитию.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Устранение противоречия в функционировании группы.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304800" y="4506913"/>
            <a:ext cx="3657600" cy="219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 личность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Познание друг друга.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Ослабление психической напряженности.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Стимуляция активности человека.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Улучшение качества деятельности.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Повышение авторитета в случае правильного поведения.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Развитие личности.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953000" y="1568450"/>
            <a:ext cx="3886200" cy="33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1" u="none" strike="noStrike" kern="1200" cap="none" spc="0" normalizeH="0" baseline="0" noProof="0" smtClean="0"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ОТРИЦАТЕЛЬНЫЕ</a:t>
            </a:r>
            <a:endParaRPr kumimoji="0" lang="ru-RU" altLang="ru-RU" sz="2000" b="1" i="1" u="none" strike="noStrike" kern="1200" cap="none" spc="0" normalizeH="0" baseline="0" noProof="0" smtClean="0"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309" name="Text Box 13"/>
          <p:cNvSpPr txBox="1">
            <a:spLocks noChangeArrowheads="1"/>
          </p:cNvSpPr>
          <p:nvPr/>
        </p:nvSpPr>
        <p:spPr bwMode="auto">
          <a:xfrm>
            <a:off x="5181600" y="4486275"/>
            <a:ext cx="3657600" cy="2103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 личность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Ухудшение настроения.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Ощущение насилия.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Ухудшение качества индивидуальной деятельности.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Закрепление социальной пассивности личности.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Угроза здоровью.</a:t>
            </a:r>
            <a:endParaRPr kumimoji="0" lang="ru-RU" altLang="ru-RU" sz="1600" b="0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304800" y="1589088"/>
            <a:ext cx="38862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0" i="1" u="none" strike="noStrike" kern="1200" cap="none" spc="0" normalizeH="0" baseline="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ПОЛОЖИТЕЛЬНЫЕ</a:t>
            </a:r>
            <a:endParaRPr kumimoji="0" lang="ru-RU" altLang="ru-RU" sz="2000" b="0" i="1" u="none" strike="noStrike" kern="1200" cap="none" spc="0" normalizeH="0" baseline="0" noProof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3311" name="Text Box 15"/>
          <p:cNvSpPr txBox="1">
            <a:spLocks noChangeArrowheads="1"/>
          </p:cNvSpPr>
          <p:nvPr/>
        </p:nvSpPr>
        <p:spPr bwMode="auto">
          <a:xfrm>
            <a:off x="4953000" y="2249488"/>
            <a:ext cx="3886200" cy="177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0" u="sng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 группу:</a:t>
            </a:r>
            <a:endParaRPr kumimoji="0" lang="ru-RU" altLang="ru-RU" sz="1600" b="1" i="0" u="sng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Нарушение межличностных отношений.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Ухудшение социально-психологического климата.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Ухудшение качества совместной деятельности.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Снижение сплоченности группы.</a:t>
            </a:r>
            <a:endParaRPr kumimoji="0" lang="ru-RU" altLang="ru-RU" sz="1600" b="1" i="1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73" name="AutoShape 16"/>
          <p:cNvSpPr/>
          <p:nvPr/>
        </p:nvSpPr>
        <p:spPr>
          <a:xfrm>
            <a:off x="4191000" y="1524000"/>
            <a:ext cx="762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  <p:sp>
        <p:nvSpPr>
          <p:cNvPr id="11274" name="Line 17"/>
          <p:cNvSpPr/>
          <p:nvPr/>
        </p:nvSpPr>
        <p:spPr>
          <a:xfrm>
            <a:off x="4191000" y="1905000"/>
            <a:ext cx="0" cy="297180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11275" name="Line 19"/>
          <p:cNvSpPr/>
          <p:nvPr/>
        </p:nvSpPr>
        <p:spPr>
          <a:xfrm>
            <a:off x="4953000" y="2514600"/>
            <a:ext cx="457200" cy="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11276" name="Line 20"/>
          <p:cNvSpPr/>
          <p:nvPr/>
        </p:nvSpPr>
        <p:spPr>
          <a:xfrm>
            <a:off x="4953000" y="4856163"/>
            <a:ext cx="457200" cy="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none" w="med" len="med"/>
            <a:tailEnd type="triangl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11277" name="Line 22"/>
          <p:cNvSpPr/>
          <p:nvPr/>
        </p:nvSpPr>
        <p:spPr>
          <a:xfrm>
            <a:off x="3733800" y="2514600"/>
            <a:ext cx="457200" cy="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triangl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11278" name="Line 24"/>
          <p:cNvSpPr/>
          <p:nvPr/>
        </p:nvSpPr>
        <p:spPr>
          <a:xfrm>
            <a:off x="3733800" y="4856163"/>
            <a:ext cx="457200" cy="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triangl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11279" name="Line 25"/>
          <p:cNvSpPr/>
          <p:nvPr/>
        </p:nvSpPr>
        <p:spPr>
          <a:xfrm flipH="1">
            <a:off x="4953000" y="1828800"/>
            <a:ext cx="0" cy="3048000"/>
          </a:xfrm>
          <a:prstGeom prst="line">
            <a:avLst/>
          </a:prstGeom>
          <a:ln w="57150" cap="flat" cmpd="sng">
            <a:solidFill>
              <a:srgbClr val="FFFFFF"/>
            </a:solidFill>
            <a:prstDash val="solid"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</p:sp>
      <p:sp>
        <p:nvSpPr>
          <p:cNvPr id="11280" name="Text Box 27"/>
          <p:cNvSpPr txBox="1"/>
          <p:nvPr/>
        </p:nvSpPr>
        <p:spPr>
          <a:xfrm>
            <a:off x="304800" y="736600"/>
            <a:ext cx="8610600" cy="679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Функция конфликта</a:t>
            </a:r>
            <a:r>
              <a:rPr lang="ru-RU" altLang="ru-RU" sz="1800" dirty="0">
                <a:latin typeface="Times New Roman" panose="02020603050405020304" pitchFamily="18" charset="0"/>
              </a:rPr>
              <a:t> – это роль, которую выполняет конфликт по                         отношению к обществу и его различным структурным образованиям:                                               индивидам, социальным группам, организациям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228600" y="5486400"/>
            <a:ext cx="1219200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Другие участники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291" name="Text Box 5"/>
          <p:cNvSpPr txBox="1"/>
          <p:nvPr/>
        </p:nvSpPr>
        <p:spPr>
          <a:xfrm>
            <a:off x="7543800" y="5543550"/>
            <a:ext cx="1524000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Другие  участники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292" name="Text Box 14"/>
          <p:cNvSpPr txBox="1"/>
          <p:nvPr/>
        </p:nvSpPr>
        <p:spPr>
          <a:xfrm>
            <a:off x="228600" y="3333750"/>
            <a:ext cx="1371600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Группа поддержки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293" name="Text Box 15"/>
          <p:cNvSpPr txBox="1"/>
          <p:nvPr/>
        </p:nvSpPr>
        <p:spPr>
          <a:xfrm>
            <a:off x="7620000" y="3276600"/>
            <a:ext cx="1371600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Группа поддержки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088528" name="AutoShape 16"/>
          <p:cNvSpPr>
            <a:spLocks noChangeArrowheads="1"/>
          </p:cNvSpPr>
          <p:nvPr/>
        </p:nvSpPr>
        <p:spPr bwMode="auto">
          <a:xfrm>
            <a:off x="2971800" y="38862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88529" name="AutoShape 17"/>
          <p:cNvSpPr>
            <a:spLocks noChangeArrowheads="1"/>
          </p:cNvSpPr>
          <p:nvPr/>
        </p:nvSpPr>
        <p:spPr bwMode="auto">
          <a:xfrm rot="10800000">
            <a:off x="4648200" y="3886200"/>
            <a:ext cx="1295400" cy="609600"/>
          </a:xfrm>
          <a:prstGeom prst="rightArrow">
            <a:avLst>
              <a:gd name="adj1" fmla="val 50000"/>
              <a:gd name="adj2" fmla="val 53125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miter lim="800000"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33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6" name="Text Box 19"/>
          <p:cNvSpPr txBox="1"/>
          <p:nvPr/>
        </p:nvSpPr>
        <p:spPr>
          <a:xfrm>
            <a:off x="2971800" y="4476750"/>
            <a:ext cx="1219200" cy="292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Тактика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297" name="Text Box 20"/>
          <p:cNvSpPr txBox="1"/>
          <p:nvPr/>
        </p:nvSpPr>
        <p:spPr>
          <a:xfrm>
            <a:off x="2971800" y="3505200"/>
            <a:ext cx="1219200" cy="292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Стратегия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298" name="Text Box 21"/>
          <p:cNvSpPr txBox="1"/>
          <p:nvPr/>
        </p:nvSpPr>
        <p:spPr>
          <a:xfrm>
            <a:off x="4724400" y="4476750"/>
            <a:ext cx="1219200" cy="292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Тактика</a:t>
            </a:r>
            <a:r>
              <a:rPr lang="ru-RU" altLang="ru-RU" sz="1800" dirty="0">
                <a:solidFill>
                  <a:srgbClr val="FFFFFF"/>
                </a:solidFill>
                <a:latin typeface="Times New Roman" panose="02020603050405020304" pitchFamily="18" charset="0"/>
              </a:rPr>
              <a:t> </a:t>
            </a:r>
            <a:endParaRPr lang="ru-RU" altLang="ru-RU" sz="18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9" name="Text Box 22"/>
          <p:cNvSpPr txBox="1"/>
          <p:nvPr/>
        </p:nvSpPr>
        <p:spPr>
          <a:xfrm>
            <a:off x="4724400" y="3505200"/>
            <a:ext cx="1219200" cy="292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Стратегия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300" name="Line 23"/>
          <p:cNvSpPr/>
          <p:nvPr/>
        </p:nvSpPr>
        <p:spPr>
          <a:xfrm>
            <a:off x="2819400" y="5041900"/>
            <a:ext cx="2895600" cy="0"/>
          </a:xfrm>
          <a:prstGeom prst="line">
            <a:avLst/>
          </a:prstGeom>
          <a:ln w="76200" cap="flat" cmpd="tri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12301" name="Text Box 26"/>
          <p:cNvSpPr txBox="1"/>
          <p:nvPr/>
        </p:nvSpPr>
        <p:spPr>
          <a:xfrm>
            <a:off x="3513138" y="5314950"/>
            <a:ext cx="1981200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Конфликтное взаимодействие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088539" name="AutoShape 27"/>
          <p:cNvSpPr>
            <a:spLocks noChangeArrowheads="1"/>
          </p:cNvSpPr>
          <p:nvPr/>
        </p:nvSpPr>
        <p:spPr bwMode="auto">
          <a:xfrm>
            <a:off x="3327400" y="1549400"/>
            <a:ext cx="2133600" cy="1524000"/>
          </a:xfrm>
          <a:prstGeom prst="octagon">
            <a:avLst>
              <a:gd name="adj" fmla="val 292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Предмет 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конфликта 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303" name="Line 28"/>
          <p:cNvSpPr/>
          <p:nvPr/>
        </p:nvSpPr>
        <p:spPr>
          <a:xfrm flipV="1">
            <a:off x="2667000" y="2819400"/>
            <a:ext cx="838200" cy="609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4" name="Line 29"/>
          <p:cNvSpPr/>
          <p:nvPr/>
        </p:nvSpPr>
        <p:spPr>
          <a:xfrm flipH="1" flipV="1">
            <a:off x="5257800" y="2819400"/>
            <a:ext cx="838200" cy="6096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05" name="Text Box 7"/>
          <p:cNvSpPr txBox="1"/>
          <p:nvPr/>
        </p:nvSpPr>
        <p:spPr>
          <a:xfrm>
            <a:off x="1524000" y="4843463"/>
            <a:ext cx="1981200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Субъект конфликта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2306" name="Text Box 8"/>
          <p:cNvSpPr txBox="1"/>
          <p:nvPr/>
        </p:nvSpPr>
        <p:spPr>
          <a:xfrm>
            <a:off x="6088063" y="4899025"/>
            <a:ext cx="1981200" cy="48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Субъект конфликта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pic>
        <p:nvPicPr>
          <p:cNvPr id="12307" name="Picture 11" descr="j03012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19800" y="3352800"/>
            <a:ext cx="1246188" cy="1522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3" name="AutoShape 31"/>
          <p:cNvSpPr>
            <a:spLocks noChangeArrowheads="1"/>
          </p:cNvSpPr>
          <p:nvPr/>
        </p:nvSpPr>
        <p:spPr bwMode="auto">
          <a:xfrm>
            <a:off x="1625600" y="2057400"/>
            <a:ext cx="1447800" cy="1143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Цель, мотивы, интересы, ценности, установк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</a:t>
            </a:r>
            <a:endParaRPr kumimoji="0" lang="ru-RU" alt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309" name="AutoShape 33"/>
          <p:cNvSpPr/>
          <p:nvPr/>
        </p:nvSpPr>
        <p:spPr>
          <a:xfrm>
            <a:off x="6096000" y="2057400"/>
            <a:ext cx="1447800" cy="11430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Malgun Gothic Semilight" panose="020B0502040204020203" pitchFamily="34" charset="-128"/>
                <a:ea typeface="Malgun Gothic Semilight" panose="020B0502040204020203" pitchFamily="34" charset="-128"/>
              </a:rPr>
              <a:t>Цель, мотивы, интересы, ценности, установки</a:t>
            </a:r>
            <a:endParaRPr lang="ru-RU" altLang="ru-RU" sz="1800" dirty="0">
              <a:latin typeface="Malgun Gothic Semilight" panose="020B0502040204020203" pitchFamily="34" charset="-128"/>
              <a:ea typeface="Malgun Gothic Semilight" panose="020B0502040204020203" pitchFamily="34" charset="-128"/>
            </a:endParaRPr>
          </a:p>
        </p:txBody>
      </p:sp>
      <p:sp>
        <p:nvSpPr>
          <p:cNvPr id="13335" name="Text Box 34"/>
          <p:cNvSpPr txBox="1">
            <a:spLocks noChangeArrowheads="1"/>
          </p:cNvSpPr>
          <p:nvPr/>
        </p:nvSpPr>
        <p:spPr bwMode="auto">
          <a:xfrm>
            <a:off x="1905000" y="944563"/>
            <a:ext cx="495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КОНФЛИКТНАЯ СИТУАЦИЯ</a:t>
            </a:r>
            <a:endParaRPr kumimoji="0" lang="ru-RU" alt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36" name="Text Box 36"/>
          <p:cNvSpPr txBox="1">
            <a:spLocks noChangeArrowheads="1"/>
          </p:cNvSpPr>
          <p:nvPr/>
        </p:nvSpPr>
        <p:spPr bwMode="auto">
          <a:xfrm>
            <a:off x="1006475" y="322263"/>
            <a:ext cx="7172325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СТРУКТУРА КОНФЛИКТА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088553" name="Group 41"/>
          <p:cNvGrpSpPr/>
          <p:nvPr/>
        </p:nvGrpSpPr>
        <p:grpSpPr>
          <a:xfrm>
            <a:off x="212725" y="1905000"/>
            <a:ext cx="8807450" cy="3538538"/>
            <a:chOff x="134" y="1536"/>
            <a:chExt cx="5548" cy="2322"/>
          </a:xfrm>
        </p:grpSpPr>
        <p:pic>
          <p:nvPicPr>
            <p:cNvPr id="12318" name="Picture 12" descr="j01494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7" y="2928"/>
              <a:ext cx="660" cy="9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19" name="Picture 13" descr="j014948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42" y="2955"/>
              <a:ext cx="636" cy="90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20" name="Picture 37" descr="j02330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00" y="1536"/>
              <a:ext cx="882" cy="8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321" name="Picture 38" descr="j02330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" y="1536"/>
              <a:ext cx="882" cy="89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313" name="Text Box 44"/>
          <p:cNvSpPr txBox="1"/>
          <p:nvPr/>
        </p:nvSpPr>
        <p:spPr>
          <a:xfrm>
            <a:off x="1346200" y="12303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Окружающая среда</a:t>
            </a: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12314" name="Line 45"/>
          <p:cNvSpPr/>
          <p:nvPr/>
        </p:nvSpPr>
        <p:spPr>
          <a:xfrm>
            <a:off x="2362200" y="1600200"/>
            <a:ext cx="0" cy="304800"/>
          </a:xfrm>
          <a:prstGeom prst="line">
            <a:avLst/>
          </a:prstGeom>
          <a:ln w="76200" cap="flat" cmpd="tri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315" name="Text Box 46"/>
          <p:cNvSpPr txBox="1"/>
          <p:nvPr/>
        </p:nvSpPr>
        <p:spPr>
          <a:xfrm>
            <a:off x="5673725" y="1230313"/>
            <a:ext cx="3048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Окружающая среда</a:t>
            </a: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12316" name="Line 47"/>
          <p:cNvSpPr/>
          <p:nvPr/>
        </p:nvSpPr>
        <p:spPr>
          <a:xfrm>
            <a:off x="6781800" y="1600200"/>
            <a:ext cx="0" cy="304800"/>
          </a:xfrm>
          <a:prstGeom prst="line">
            <a:avLst/>
          </a:prstGeom>
          <a:ln w="76200" cap="flat" cmpd="tri">
            <a:solidFill>
              <a:srgbClr val="FFFFFF"/>
            </a:solidFill>
            <a:prstDash val="solid"/>
            <a:headEnd type="none" w="med" len="med"/>
            <a:tailEnd type="triangle" w="med" len="med"/>
          </a:ln>
        </p:spPr>
      </p:sp>
      <p:pic>
        <p:nvPicPr>
          <p:cNvPr id="12317" name="Picture 52" descr="Monkeydan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300" y="3314700"/>
            <a:ext cx="1062038" cy="1543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5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885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88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762000" y="342900"/>
            <a:ext cx="7553325" cy="396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РОЛИ КОСВЕННЫХ УЧАСТНИКОВ КОНФЛИКТА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2933700" y="850900"/>
            <a:ext cx="3505200" cy="385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Противоборствующие стороны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280988" y="1995488"/>
            <a:ext cx="2065338" cy="476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Организаторы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2473325" y="1990725"/>
            <a:ext cx="2065338" cy="476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Подстрекатели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3" name="Text Box 11"/>
          <p:cNvSpPr txBox="1">
            <a:spLocks noChangeArrowheads="1"/>
          </p:cNvSpPr>
          <p:nvPr/>
        </p:nvSpPr>
        <p:spPr bwMode="auto">
          <a:xfrm>
            <a:off x="4699000" y="1985963"/>
            <a:ext cx="2065338" cy="476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Союзники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44" name="Text Box 12" descr="Папирус"/>
          <p:cNvSpPr txBox="1">
            <a:spLocks noChangeArrowheads="1"/>
          </p:cNvSpPr>
          <p:nvPr/>
        </p:nvSpPr>
        <p:spPr bwMode="auto">
          <a:xfrm>
            <a:off x="6905625" y="1981200"/>
            <a:ext cx="2065338" cy="4762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Посредники</a:t>
            </a:r>
            <a:endParaRPr kumimoji="0" lang="ru-RU" alt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320" name="Line 14"/>
          <p:cNvSpPr/>
          <p:nvPr/>
        </p:nvSpPr>
        <p:spPr>
          <a:xfrm flipH="1">
            <a:off x="1350963" y="1231900"/>
            <a:ext cx="2719387" cy="758825"/>
          </a:xfrm>
          <a:prstGeom prst="line">
            <a:avLst/>
          </a:prstGeom>
          <a:ln w="9525" cap="flat" cmpd="sng">
            <a:solidFill>
              <a:schemeClr val="tx2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1" name="Line 15"/>
          <p:cNvSpPr/>
          <p:nvPr/>
        </p:nvSpPr>
        <p:spPr>
          <a:xfrm flipH="1">
            <a:off x="3581400" y="1231900"/>
            <a:ext cx="944563" cy="7493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2" name="Line 16"/>
          <p:cNvSpPr/>
          <p:nvPr/>
        </p:nvSpPr>
        <p:spPr>
          <a:xfrm>
            <a:off x="4876800" y="1236663"/>
            <a:ext cx="755650" cy="7445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323" name="Line 17"/>
          <p:cNvSpPr/>
          <p:nvPr/>
        </p:nvSpPr>
        <p:spPr>
          <a:xfrm>
            <a:off x="5332413" y="1231900"/>
            <a:ext cx="2651125" cy="703263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457200" y="2794000"/>
            <a:ext cx="8458200" cy="744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Организаторы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– группа лиц (или отдельное лицо), разрабатывающая общий план противоборства с оппонентом с целью разрешения противоречия в свою пользу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457200" y="3708400"/>
            <a:ext cx="8458200" cy="5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Подстрекатели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- участники социального конфликта, которые сами в нем не участвуют, но подталкивают к нему противоборствующие стороны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3" name="Text Box 22" descr="Папирус"/>
          <p:cNvSpPr txBox="1">
            <a:spLocks noChangeArrowheads="1"/>
          </p:cNvSpPr>
          <p:nvPr/>
        </p:nvSpPr>
        <p:spPr bwMode="auto">
          <a:xfrm>
            <a:off x="457200" y="4616450"/>
            <a:ext cx="8458200" cy="9604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Союзники (пособники, соучастники) –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это опосредованные участники конфликта, которые через советы, идеологическую, экономическую, военную и другую помощь оказывают содействие одной из конфликтующих сторон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54" name="Text Box 23"/>
          <p:cNvSpPr txBox="1">
            <a:spLocks noChangeArrowheads="1"/>
          </p:cNvSpPr>
          <p:nvPr/>
        </p:nvSpPr>
        <p:spPr bwMode="auto">
          <a:xfrm>
            <a:off x="457200" y="5908675"/>
            <a:ext cx="8458200" cy="744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Посредники (медиаторы) и судьи – 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это участники, которые становятся между противоборствующими субъектами для завершения социального конфликта</a:t>
            </a: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7086600" cy="7080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ХАРАКТЕРИСТИКА СУБЪЕКТОВ – УЧАСТНИКОВ КОНФЛИКТА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Text Box 6" descr="Папирус"/>
          <p:cNvSpPr txBox="1"/>
          <p:nvPr/>
        </p:nvSpPr>
        <p:spPr>
          <a:xfrm>
            <a:off x="533400" y="1458913"/>
            <a:ext cx="2057400" cy="4603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7A5C"/>
            </a:prstShdw>
          </a:effectLst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Количественный состав</a:t>
            </a: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14340" name="Text Box 7" descr="Полотно"/>
          <p:cNvSpPr txBox="1"/>
          <p:nvPr/>
        </p:nvSpPr>
        <p:spPr>
          <a:xfrm>
            <a:off x="1905000" y="1919288"/>
            <a:ext cx="3048000" cy="592137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7A"/>
            </a:prstShdw>
          </a:effectLst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Качественный состав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i="1" dirty="0">
                <a:latin typeface="Times New Roman" panose="02020603050405020304" pitchFamily="18" charset="0"/>
              </a:rPr>
              <a:t>гомогенные</a:t>
            </a:r>
            <a:r>
              <a:rPr lang="ru-RU" altLang="ru-RU" sz="1800" dirty="0">
                <a:latin typeface="Times New Roman" panose="02020603050405020304" pitchFamily="18" charset="0"/>
              </a:rPr>
              <a:t> и </a:t>
            </a:r>
            <a:r>
              <a:rPr lang="ru-RU" altLang="ru-RU" sz="1800" i="1" dirty="0">
                <a:latin typeface="Times New Roman" panose="02020603050405020304" pitchFamily="18" charset="0"/>
              </a:rPr>
              <a:t>гетерогенные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4341" name="Text Box 8"/>
          <p:cNvSpPr txBox="1"/>
          <p:nvPr/>
        </p:nvSpPr>
        <p:spPr>
          <a:xfrm>
            <a:off x="3505200" y="2447925"/>
            <a:ext cx="4038600" cy="8540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3D9999"/>
            </a:prstShdw>
          </a:effectLst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Уровень организации</a:t>
            </a:r>
            <a:endParaRPr lang="ru-RU" altLang="ru-RU" sz="1800" b="1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7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с более </a:t>
            </a:r>
            <a:r>
              <a:rPr lang="ru-RU" altLang="ru-RU" sz="1800" i="1" dirty="0">
                <a:latin typeface="Times New Roman" panose="02020603050405020304" pitchFamily="18" charset="0"/>
              </a:rPr>
              <a:t>высоким</a:t>
            </a:r>
            <a:r>
              <a:rPr lang="ru-RU" altLang="ru-RU" sz="1800" dirty="0">
                <a:latin typeface="Times New Roman" panose="02020603050405020304" pitchFamily="18" charset="0"/>
              </a:rPr>
              <a:t> и более </a:t>
            </a:r>
            <a:r>
              <a:rPr lang="ru-RU" altLang="ru-RU" sz="1800" i="1" dirty="0">
                <a:latin typeface="Times New Roman" panose="02020603050405020304" pitchFamily="18" charset="0"/>
              </a:rPr>
              <a:t>низким</a:t>
            </a:r>
            <a:r>
              <a:rPr lang="ru-RU" altLang="ru-RU" sz="1800" dirty="0">
                <a:latin typeface="Times New Roman" panose="02020603050405020304" pitchFamily="18" charset="0"/>
              </a:rPr>
              <a:t> уровнями организации. 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4342" name="Text Box 9"/>
          <p:cNvSpPr txBox="1"/>
          <p:nvPr/>
        </p:nvSpPr>
        <p:spPr>
          <a:xfrm>
            <a:off x="6248400" y="3224213"/>
            <a:ext cx="2286000" cy="461962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00"/>
            </a:prstShdw>
          </a:effectLst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algn="ctr" defTabSz="914400" eaLnBrk="1" hangingPunct="1">
              <a:lnSpc>
                <a:spcPct val="65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</a:rPr>
              <a:t>Объем                ресурсов</a:t>
            </a:r>
            <a:endParaRPr lang="ru-RU" altLang="ru-RU" sz="1800" b="1" dirty="0">
              <a:latin typeface="Times New Roman" panose="02020603050405020304" pitchFamily="18" charset="0"/>
            </a:endParaRPr>
          </a:p>
        </p:txBody>
      </p:sp>
      <p:sp>
        <p:nvSpPr>
          <p:cNvPr id="14343" name="Text Box 10"/>
          <p:cNvSpPr txBox="1"/>
          <p:nvPr/>
        </p:nvSpPr>
        <p:spPr>
          <a:xfrm>
            <a:off x="914400" y="5029200"/>
            <a:ext cx="7696200" cy="1400175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К </a:t>
            </a:r>
            <a:r>
              <a:rPr lang="ru-RU" altLang="ru-RU" sz="1800" i="1" dirty="0">
                <a:latin typeface="Times New Roman" panose="02020603050405020304" pitchFamily="18" charset="0"/>
              </a:rPr>
              <a:t>внутреннему ресурсному потенциалу</a:t>
            </a:r>
            <a:r>
              <a:rPr lang="ru-RU" altLang="ru-RU" sz="1800" dirty="0">
                <a:latin typeface="Times New Roman" panose="02020603050405020304" pitchFamily="18" charset="0"/>
              </a:rPr>
              <a:t> конфликтующих субъектов можно отнести их социальные, материальные, физические, интеллектуальные возможности и навыки, а также находящиеся в их распоряжении ресурсы времени.                                                                  </a:t>
            </a:r>
            <a:endParaRPr lang="ru-RU" altLang="ru-RU" sz="1800" dirty="0">
              <a:latin typeface="Times New Roman" panose="02020603050405020304" pitchFamily="18" charset="0"/>
            </a:endParaRPr>
          </a:p>
          <a:p>
            <a:pPr marL="0" lvl="0" indent="0" defTabSz="914400" eaLnBrk="1" hangingPunct="1">
              <a:lnSpc>
                <a:spcPct val="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Times New Roman" panose="02020603050405020304" pitchFamily="18" charset="0"/>
              </a:rPr>
              <a:t>К их </a:t>
            </a:r>
            <a:r>
              <a:rPr lang="ru-RU" altLang="ru-RU" sz="1800" i="1" dirty="0">
                <a:latin typeface="Times New Roman" panose="02020603050405020304" pitchFamily="18" charset="0"/>
              </a:rPr>
              <a:t>внешнему ресурсному потенциалу </a:t>
            </a:r>
            <a:r>
              <a:rPr lang="ru-RU" altLang="ru-RU" sz="1800" dirty="0">
                <a:latin typeface="Times New Roman" panose="02020603050405020304" pitchFamily="18" charset="0"/>
              </a:rPr>
              <a:t>относятся право, средства массовой информации, возможные союзники и т.д.</a:t>
            </a:r>
            <a:endParaRPr lang="ru-RU" altLang="ru-RU" sz="1800" dirty="0">
              <a:latin typeface="Times New Roman" panose="02020603050405020304" pitchFamily="18" charset="0"/>
            </a:endParaRPr>
          </a:p>
        </p:txBody>
      </p:sp>
      <p:sp>
        <p:nvSpPr>
          <p:cNvPr id="14344" name="AutoShape 11"/>
          <p:cNvSpPr/>
          <p:nvPr/>
        </p:nvSpPr>
        <p:spPr>
          <a:xfrm>
            <a:off x="3389313" y="3554413"/>
            <a:ext cx="2133600" cy="11350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6600"/>
          </a:solidFill>
          <a:ln w="9525" cap="flat" cmpd="sng">
            <a:prstDash val="solid"/>
            <a:miter/>
            <a:headEnd type="none" w="med" len="med"/>
            <a:tailEnd type="none" w="med" len="med"/>
          </a:ln>
          <a:scene3d>
            <a:camera prst="legacyPerspectiveBottom">
              <a:rot lat="0" lon="0" rev="0"/>
            </a:camera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</p:spPr>
        <p:txBody>
          <a:bodyPr wrap="none" anchor="ctr" anchorCtr="0">
            <a:flatTx/>
          </a:bodyPr>
          <a:lstStyle>
            <a:lvl1pPr marL="342900" indent="-3429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fontAlgn="base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14192</Words>
  <Application>WPS Presentation</Application>
  <PresentationFormat/>
  <Paragraphs>539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SimSun</vt:lpstr>
      <vt:lpstr>Wingdings</vt:lpstr>
      <vt:lpstr>Century Gothic</vt:lpstr>
      <vt:lpstr>Wingdings 3</vt:lpstr>
      <vt:lpstr>Symbol</vt:lpstr>
      <vt:lpstr>Arial</vt:lpstr>
      <vt:lpstr>Times New Roman</vt:lpstr>
      <vt:lpstr>Malgun Gothic Semilight</vt:lpstr>
      <vt:lpstr>Microsoft YaHei</vt:lpstr>
      <vt:lpstr>Arial Unicode MS</vt:lpstr>
      <vt:lpstr>Calibri</vt:lpstr>
      <vt:lpstr>Monotype Corsiva</vt:lpstr>
      <vt:lpstr>Segoe Print</vt:lpstr>
      <vt:lpstr>Arial Black</vt:lpstr>
      <vt:lpstr>Ион</vt:lpstr>
      <vt:lpstr> Конфликты в деловом общении</vt:lpstr>
      <vt:lpstr>PowerPoint 演示文稿</vt:lpstr>
      <vt:lpstr>Типология конфликта </vt:lpstr>
      <vt:lpstr> Предпосылки возникновения конфликта в процессе делового общения.</vt:lpstr>
      <vt:lpstr> Конструктивное разрешение конфликта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Способы разрешения  конфликтной ситуации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</dc:creator>
  <cp:lastModifiedBy>sadfd</cp:lastModifiedBy>
  <cp:revision>45</cp:revision>
  <dcterms:created xsi:type="dcterms:W3CDTF">2025-02-25T06:16:00Z</dcterms:created>
  <dcterms:modified xsi:type="dcterms:W3CDTF">2025-02-25T06:24:28Z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44F29A046B044CF488C1159A7484D606_12</vt:lpwstr>
  </property>
  <property fmtid="{D5CDD505-2E9C-101B-9397-08002B2CF9AE}" pid="4" name="KSOProductBuildVer">
    <vt:lpwstr>1049-12.2.0.19805</vt:lpwstr>
  </property>
</Properties>
</file>