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5449"/>
  </p:normalViewPr>
  <p:slideViewPr>
    <p:cSldViewPr snapToObjects="1">
      <p:cViewPr varScale="1">
        <p:scale>
          <a:sx n="68" d="100"/>
          <a:sy n="68" d="100"/>
        </p:scale>
        <p:origin x="-924" y="-96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fld id="{B029EE6C-CC32-4F78-BBC7-D758651D07A6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B029EE6C-CC32-4F78-BBC7-D758651D07A6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fld id="{B029EE6C-CC32-4F78-BBC7-D758651D07A6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pPr>
              <a:defRPr lang="ko-KR" altLang="en-US"/>
            </a:pPr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08.05.2020</a:t>
            </a:fld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 lang="ko-KR" altLang="en-US"/>
            </a:pPr>
            <a:fld id="{737820DA-D4C5-4728-AC07-7B64B43B726D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63190" y="2492870"/>
            <a:ext cx="11665621" cy="2448340"/>
          </a:xfrm>
          <a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sz="4000" dirty="0">
                <a:solidFill>
                  <a:schemeClr val="bg1"/>
                </a:solidFill>
              </a:rPr>
              <a:t>Г</a:t>
            </a:r>
            <a:r>
              <a:rPr lang="az-Cyrl-AZ" altLang="en-US" sz="4000" dirty="0" smtClean="0">
                <a:solidFill>
                  <a:schemeClr val="bg1"/>
                </a:solidFill>
              </a:rPr>
              <a:t>ород- </a:t>
            </a:r>
            <a:r>
              <a:rPr lang="az-Cyrl-AZ" altLang="en-US" sz="4000" dirty="0">
                <a:solidFill>
                  <a:schemeClr val="bg1"/>
                </a:solidFill>
              </a:rPr>
              <a:t>герой </a:t>
            </a:r>
            <a:r>
              <a:rPr lang="az-Cyrl-AZ" altLang="en-US" sz="4000" dirty="0" smtClean="0">
                <a:solidFill>
                  <a:schemeClr val="bg1"/>
                </a:solidFill>
              </a:rPr>
              <a:t/>
            </a:r>
            <a:br>
              <a:rPr lang="az-Cyrl-AZ" altLang="en-US" sz="4000" dirty="0" smtClean="0">
                <a:solidFill>
                  <a:schemeClr val="bg1"/>
                </a:solidFill>
              </a:rPr>
            </a:br>
            <a:r>
              <a:rPr lang="ru-RU" altLang="en-US" sz="4000" dirty="0" smtClean="0">
                <a:solidFill>
                  <a:schemeClr val="bg1"/>
                </a:solidFill>
              </a:rPr>
              <a:t>В</a:t>
            </a:r>
            <a:r>
              <a:rPr lang="az-Cyrl-AZ" altLang="en-US" sz="4000" dirty="0">
                <a:solidFill>
                  <a:schemeClr val="bg1"/>
                </a:solidFill>
              </a:rPr>
              <a:t>еликой </a:t>
            </a:r>
            <a:r>
              <a:rPr lang="ru-RU" altLang="en-US" sz="4000" dirty="0">
                <a:solidFill>
                  <a:schemeClr val="bg1"/>
                </a:solidFill>
              </a:rPr>
              <a:t>О</a:t>
            </a:r>
            <a:r>
              <a:rPr lang="az-Cyrl-AZ" altLang="en-US" sz="4000" dirty="0">
                <a:solidFill>
                  <a:schemeClr val="bg1"/>
                </a:solidFill>
              </a:rPr>
              <a:t>течественной </a:t>
            </a:r>
            <a:r>
              <a:rPr lang="az-Cyrl-AZ" altLang="en-US" sz="4000" dirty="0" smtClean="0">
                <a:solidFill>
                  <a:schemeClr val="bg1"/>
                </a:solidFill>
              </a:rPr>
              <a:t/>
            </a:r>
            <a:br>
              <a:rPr lang="az-Cyrl-AZ" altLang="en-US" sz="4000" dirty="0" smtClean="0">
                <a:solidFill>
                  <a:schemeClr val="bg1"/>
                </a:solidFill>
              </a:rPr>
            </a:br>
            <a:r>
              <a:rPr lang="ru-RU" altLang="en-US" sz="4000" dirty="0" smtClean="0">
                <a:solidFill>
                  <a:schemeClr val="bg1"/>
                </a:solidFill>
              </a:rPr>
              <a:t>В</a:t>
            </a:r>
            <a:r>
              <a:rPr lang="az-Cyrl-AZ" altLang="en-US" sz="4000" dirty="0">
                <a:solidFill>
                  <a:schemeClr val="bg1"/>
                </a:solidFill>
              </a:rPr>
              <a:t>ойны </a:t>
            </a:r>
          </a:p>
          <a:p>
            <a:pPr algn="ctr">
              <a:defRPr/>
            </a:pPr>
            <a:r>
              <a:rPr lang="ru-RU" altLang="en-US" sz="6000" b="1" i="1" dirty="0">
                <a:solidFill>
                  <a:srgbClr val="C00000"/>
                </a:solidFill>
              </a:rPr>
              <a:t>К</a:t>
            </a:r>
            <a:r>
              <a:rPr lang="az-Cyrl-AZ" altLang="en-US" sz="6000" b="1" i="1" dirty="0" smtClean="0">
                <a:solidFill>
                  <a:srgbClr val="C00000"/>
                </a:solidFill>
              </a:rPr>
              <a:t>ерчь</a:t>
            </a:r>
            <a:endParaRPr lang="az-Cyrl-AZ" altLang="en-US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903" y="4941210"/>
            <a:ext cx="9384097" cy="1296141"/>
          </a:xfrm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altLang="en-US" dirty="0">
                <a:solidFill>
                  <a:schemeClr val="bg1"/>
                </a:solidFill>
              </a:rPr>
              <a:t>Выполнил</a:t>
            </a:r>
            <a:r>
              <a:rPr lang="en-US" altLang="ru-RU"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ru-RU" altLang="en-US" dirty="0" smtClean="0">
                <a:solidFill>
                  <a:schemeClr val="bg1"/>
                </a:solidFill>
              </a:rPr>
              <a:t>Козлов Виктор, студент </a:t>
            </a:r>
            <a:r>
              <a:rPr lang="ru-RU" altLang="en-US" dirty="0">
                <a:solidFill>
                  <a:schemeClr val="bg1"/>
                </a:solidFill>
              </a:rPr>
              <a:t>группы Н</a:t>
            </a:r>
            <a:r>
              <a:rPr lang="en-US" altLang="ru-RU" dirty="0" smtClean="0">
                <a:solidFill>
                  <a:schemeClr val="bg1"/>
                </a:solidFill>
              </a:rPr>
              <a:t>-110</a:t>
            </a:r>
            <a:endParaRPr lang="ru-RU" altLang="en-US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 altLang="en-US" dirty="0" smtClean="0">
                <a:solidFill>
                  <a:schemeClr val="bg1"/>
                </a:solidFill>
              </a:rPr>
              <a:t>Руководитель</a:t>
            </a:r>
            <a:r>
              <a:rPr lang="en-US" altLang="ru-RU" dirty="0" smtClean="0">
                <a:solidFill>
                  <a:schemeClr val="bg1"/>
                </a:solidFill>
              </a:rPr>
              <a:t>:</a:t>
            </a:r>
            <a:r>
              <a:rPr lang="en-US" altLang="ru-RU" dirty="0" err="1" smtClean="0">
                <a:solidFill>
                  <a:schemeClr val="bg1"/>
                </a:solidFill>
              </a:rPr>
              <a:t>Войниленко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r>
              <a:rPr lang="en-US" altLang="ru-RU" dirty="0" err="1">
                <a:solidFill>
                  <a:schemeClr val="bg1"/>
                </a:solidFill>
              </a:rPr>
              <a:t>Ирина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</a:rPr>
              <a:t>Валентиновна</a:t>
            </a:r>
            <a:r>
              <a:rPr lang="ru-RU" altLang="ru-RU" dirty="0" smtClean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преподаватель русского языка и литературы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9703" y="693991"/>
            <a:ext cx="5184648" cy="36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23766" y="116586"/>
            <a:ext cx="5184648" cy="36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35730" y="513016"/>
            <a:ext cx="4680585" cy="36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67261" y="116586"/>
            <a:ext cx="11161550" cy="1200329"/>
          </a:xfrm>
          <a:prstGeom prst="rect">
            <a:avLst/>
          </a:prstGeom>
          <a:effectLst>
            <a:glow rad="63500">
              <a:schemeClr val="accent6">
                <a:satMod val="175000"/>
                <a:alpha val="5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600" b="1" dirty="0" smtClean="0">
                <a:ln w="12700" cap="flat" cmpd="sng" algn="ctr">
                  <a:solidFill>
                    <a:schemeClr val="accent6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2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САРАТОВСКИЙ КОЛЛЕДЖ ПРОМЫШЛЕННЫХ </a:t>
            </a:r>
          </a:p>
          <a:p>
            <a:pPr algn="ctr">
              <a:defRPr/>
            </a:pPr>
            <a:r>
              <a:rPr lang="ru-RU" altLang="en-US" sz="3600" b="1" dirty="0" smtClean="0">
                <a:ln w="12700" cap="flat" cmpd="sng" algn="ctr">
                  <a:solidFill>
                    <a:schemeClr val="accent6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2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ТЕХНОЛОГИЙ И АВТОМОБИЛЬНОГО СЕРВИСА</a:t>
            </a:r>
            <a:endParaRPr lang="en-US" altLang="ru-RU" sz="3600" b="1" dirty="0">
              <a:ln w="12700" cap="flat" cmpd="sng" algn="ctr">
                <a:solidFill>
                  <a:schemeClr val="accent6">
                    <a:shade val="20000"/>
                  </a:schemeClr>
                </a:solidFill>
                <a:prstDash val="solid"/>
                <a:round/>
              </a:ln>
              <a:solidFill>
                <a:schemeClr val="accent6">
                  <a:lumMod val="2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6774" y="980660"/>
            <a:ext cx="6408802" cy="5173357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altLang="en-US" sz="2400" dirty="0">
                <a:latin typeface="Comic Sans MS"/>
              </a:rPr>
              <a:t>Символом города-героя Керчи стал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Обелиск </a:t>
            </a:r>
            <a:r>
              <a:rPr lang="ru-RU" altLang="en-US" sz="2400" dirty="0">
                <a:latin typeface="Comic Sans MS"/>
              </a:rPr>
              <a:t>Славы на горе Митридат.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Монумент </a:t>
            </a:r>
            <a:r>
              <a:rPr lang="ru-RU" altLang="en-US" sz="2400" dirty="0">
                <a:latin typeface="Comic Sans MS"/>
              </a:rPr>
              <a:t>посвящен павшим в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сражениях </a:t>
            </a:r>
            <a:r>
              <a:rPr lang="ru-RU" altLang="en-US" sz="2400" dirty="0">
                <a:latin typeface="Comic Sans MS"/>
              </a:rPr>
              <a:t>за освобождение Крыма в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период </a:t>
            </a:r>
            <a:r>
              <a:rPr lang="ru-RU" altLang="en-US" sz="2400" dirty="0">
                <a:latin typeface="Comic Sans MS"/>
              </a:rPr>
              <a:t>с ноября 1943 г по апрель 1944 г.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Открытый </a:t>
            </a:r>
            <a:r>
              <a:rPr lang="ru-RU" altLang="en-US" sz="2400" dirty="0">
                <a:latin typeface="Comic Sans MS"/>
              </a:rPr>
              <a:t>8 августа 1944 г, он стал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первым </a:t>
            </a:r>
            <a:r>
              <a:rPr lang="ru-RU" altLang="en-US" sz="2400" dirty="0">
                <a:latin typeface="Comic Sans MS"/>
              </a:rPr>
              <a:t>памятником ВОВ на территории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СССР</a:t>
            </a:r>
            <a:r>
              <a:rPr lang="ru-RU" altLang="en-US" sz="2400" dirty="0">
                <a:latin typeface="Comic Sans MS"/>
              </a:rPr>
              <a:t>. Представляет собой трехгранный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обелиск </a:t>
            </a:r>
            <a:r>
              <a:rPr lang="ru-RU" altLang="en-US" sz="2400" dirty="0">
                <a:latin typeface="Comic Sans MS"/>
              </a:rPr>
              <a:t>из светло-серого камня,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24 </a:t>
            </a:r>
            <a:r>
              <a:rPr lang="ru-RU" altLang="en-US" sz="2400" dirty="0">
                <a:latin typeface="Comic Sans MS"/>
              </a:rPr>
              <a:t>–</a:t>
            </a:r>
            <a:r>
              <a:rPr lang="ru-RU" altLang="en-US" sz="2400" dirty="0" err="1">
                <a:latin typeface="Comic Sans MS"/>
              </a:rPr>
              <a:t>х</a:t>
            </a:r>
            <a:r>
              <a:rPr lang="ru-RU" altLang="en-US" sz="2400" dirty="0">
                <a:latin typeface="Comic Sans MS"/>
              </a:rPr>
              <a:t> метров в высоту.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Рядом </a:t>
            </a:r>
            <a:r>
              <a:rPr lang="ru-RU" altLang="en-US" sz="2400" dirty="0">
                <a:latin typeface="Comic Sans MS"/>
              </a:rPr>
              <a:t>на постаменте расположены три 76-мм пушки и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большая </a:t>
            </a:r>
            <a:r>
              <a:rPr lang="ru-RU" altLang="en-US" sz="2400" dirty="0">
                <a:latin typeface="Comic Sans MS"/>
              </a:rPr>
              <a:t>мемориальная доска в виде </a:t>
            </a:r>
            <a:r>
              <a:rPr lang="ru-RU" altLang="en-US" sz="2400" dirty="0" err="1" smtClean="0">
                <a:latin typeface="Comic Sans MS"/>
              </a:rPr>
              <a:t>раз-вернутой</a:t>
            </a:r>
            <a:r>
              <a:rPr lang="ru-RU" altLang="en-US" sz="2400" dirty="0" smtClean="0">
                <a:latin typeface="Comic Sans MS"/>
              </a:rPr>
              <a:t> </a:t>
            </a:r>
            <a:r>
              <a:rPr lang="ru-RU" altLang="en-US" sz="2400" dirty="0">
                <a:latin typeface="Comic Sans MS"/>
              </a:rPr>
              <a:t>книги.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312028" y="0"/>
            <a:ext cx="58799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504">
            <a:off x="6312095" y="6478128"/>
            <a:ext cx="5878877" cy="362343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>
                <a:solidFill>
                  <a:schemeClr val="accent3">
                    <a:lumMod val="70000"/>
                  </a:schemeClr>
                </a:solidFill>
              </a:rPr>
              <a:t>О</a:t>
            </a:r>
            <a:r>
              <a:rPr lang="az-Cyrl-AZ" altLang="en-US">
                <a:solidFill>
                  <a:schemeClr val="accent3">
                    <a:lumMod val="70000"/>
                  </a:schemeClr>
                </a:solidFill>
              </a:rPr>
              <a:t>беликс на горе </a:t>
            </a:r>
            <a:r>
              <a:rPr lang="ru-RU" altLang="en-US">
                <a:solidFill>
                  <a:schemeClr val="accent3">
                    <a:lumMod val="70000"/>
                  </a:schemeClr>
                </a:solidFill>
              </a:rPr>
              <a:t>М</a:t>
            </a:r>
            <a:r>
              <a:rPr lang="az-Cyrl-AZ" altLang="en-US">
                <a:solidFill>
                  <a:schemeClr val="accent3">
                    <a:lumMod val="70000"/>
                  </a:schemeClr>
                </a:solidFill>
              </a:rPr>
              <a:t>итридат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252" y="908650"/>
            <a:ext cx="7056898" cy="5832764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500" dirty="0">
                <a:latin typeface="Comic Sans MS"/>
              </a:rPr>
              <a:t>Другим известным памятником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города-героя </a:t>
            </a:r>
            <a:r>
              <a:rPr lang="ru-RU" altLang="en-US" sz="2500" dirty="0">
                <a:latin typeface="Comic Sans MS"/>
              </a:rPr>
              <a:t>Керчи является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«</a:t>
            </a:r>
            <a:r>
              <a:rPr lang="ru-RU" altLang="en-US" sz="2500" dirty="0">
                <a:latin typeface="Comic Sans MS"/>
              </a:rPr>
              <a:t>Парус», воздвигнутый в честь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мужественного </a:t>
            </a:r>
            <a:r>
              <a:rPr lang="ru-RU" altLang="en-US" sz="2500" dirty="0" err="1">
                <a:latin typeface="Comic Sans MS"/>
              </a:rPr>
              <a:t>Эльтигенского</a:t>
            </a:r>
            <a:r>
              <a:rPr lang="ru-RU" altLang="en-US" sz="2500" dirty="0">
                <a:latin typeface="Comic Sans MS"/>
              </a:rPr>
              <a:t>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десанта </a:t>
            </a:r>
            <a:r>
              <a:rPr lang="ru-RU" altLang="en-US" sz="2500" dirty="0">
                <a:latin typeface="Comic Sans MS"/>
              </a:rPr>
              <a:t>(входит в мемориальный комплекс «</a:t>
            </a:r>
            <a:r>
              <a:rPr lang="ru-RU" altLang="en-US" sz="2500" dirty="0" err="1">
                <a:latin typeface="Comic Sans MS"/>
              </a:rPr>
              <a:t>Эльтиген</a:t>
            </a:r>
            <a:r>
              <a:rPr lang="ru-RU" altLang="en-US" sz="2500" dirty="0">
                <a:latin typeface="Comic Sans MS"/>
              </a:rPr>
              <a:t>»).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Был </a:t>
            </a:r>
            <a:r>
              <a:rPr lang="ru-RU" altLang="en-US" sz="2500" dirty="0">
                <a:latin typeface="Comic Sans MS"/>
              </a:rPr>
              <a:t>открыт 8 мая 1985 г.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В </a:t>
            </a:r>
            <a:r>
              <a:rPr lang="ru-RU" altLang="en-US" sz="2500" dirty="0">
                <a:latin typeface="Comic Sans MS"/>
              </a:rPr>
              <a:t>мемориальный комплекс также входят: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катер-мотобот </a:t>
            </a:r>
            <a:r>
              <a:rPr lang="ru-RU" altLang="en-US" sz="2500" dirty="0">
                <a:latin typeface="Comic Sans MS"/>
              </a:rPr>
              <a:t>на постаменте,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землянка-госпиталь</a:t>
            </a:r>
            <a:r>
              <a:rPr lang="ru-RU" altLang="en-US" sz="2500" dirty="0">
                <a:latin typeface="Comic Sans MS"/>
              </a:rPr>
              <a:t>,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выставка </a:t>
            </a:r>
            <a:r>
              <a:rPr lang="ru-RU" altLang="en-US" sz="2500" dirty="0">
                <a:latin typeface="Comic Sans MS"/>
              </a:rPr>
              <a:t>орудий времен ВОВ,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немецкий </a:t>
            </a:r>
            <a:r>
              <a:rPr lang="ru-RU" altLang="en-US" sz="2500" dirty="0">
                <a:latin typeface="Comic Sans MS"/>
              </a:rPr>
              <a:t>дот и памятник над братской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могилой </a:t>
            </a:r>
            <a:r>
              <a:rPr lang="ru-RU" altLang="en-US" sz="2500" dirty="0">
                <a:latin typeface="Comic Sans MS"/>
              </a:rPr>
              <a:t>десантников -героев, «Парус»</a:t>
            </a:r>
            <a:r>
              <a:rPr lang="en-US" altLang="ru-RU" sz="2500" dirty="0">
                <a:latin typeface="Comic Sans MS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7176150" y="-249279"/>
            <a:ext cx="5015849" cy="710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9801" y="6165342"/>
            <a:ext cx="3672460" cy="36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00062" y="6496621"/>
            <a:ext cx="5591938" cy="369332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z-Cyrl-AZ" altLang="en-US" dirty="0">
                <a:solidFill>
                  <a:schemeClr val="accent4">
                    <a:lumMod val="30000"/>
                  </a:schemeClr>
                </a:solidFill>
              </a:rPr>
              <a:t>Монумент </a:t>
            </a:r>
            <a:r>
              <a:rPr lang="az-Cyrl-AZ" altLang="en-US" dirty="0" smtClean="0">
                <a:solidFill>
                  <a:schemeClr val="accent4">
                    <a:lumMod val="30000"/>
                  </a:schemeClr>
                </a:solidFill>
              </a:rPr>
              <a:t>“Парус”</a:t>
            </a:r>
            <a:endParaRPr lang="az-Cyrl-AZ" altLang="en-US" dirty="0">
              <a:solidFill>
                <a:schemeClr val="accent4">
                  <a:lumMod val="3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12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en-US" b="1" dirty="0">
                <a:ln w="1270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Спасибо За Внимание </a:t>
            </a:r>
            <a:r>
              <a:rPr lang="en-US" altLang="ru-RU" b="1" dirty="0">
                <a:ln w="1270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1124712"/>
            <a:ext cx="12192000" cy="5733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97575"/>
            <a:ext cx="4943856" cy="461665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</a:rPr>
              <a:t>О</a:t>
            </a:r>
            <a:r>
              <a:rPr lang="az-Cyrl-AZ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</a:rPr>
              <a:t>свобождение </a:t>
            </a:r>
            <a:r>
              <a:rPr lang="ru-RU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</a:rPr>
              <a:t>К</a:t>
            </a:r>
            <a:r>
              <a:rPr lang="az-Cyrl-AZ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</a:rPr>
              <a:t>ерчи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520"/>
            <a:ext cx="12192000" cy="1368223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altLang="en-US" b="1" i="1" dirty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Город-герой Керчь</a:t>
            </a:r>
          </a:p>
          <a:p>
            <a:pPr>
              <a:defRPr/>
            </a:pPr>
            <a:endParaRPr lang="ru-RU" alt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29016"/>
            <a:ext cx="6096000" cy="5314696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1400" dirty="0"/>
              <a:t>    </a:t>
            </a:r>
            <a:r>
              <a:rPr lang="ru-RU" altLang="en-US" sz="1800" dirty="0">
                <a:latin typeface="Comic Sans MS"/>
              </a:rPr>
              <a:t>Керчь была одним из первых городов,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попавших </a:t>
            </a:r>
            <a:r>
              <a:rPr lang="ru-RU" altLang="en-US" sz="1800" dirty="0">
                <a:latin typeface="Comic Sans MS"/>
              </a:rPr>
              <a:t>под удар немецко-фашистских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войск </a:t>
            </a:r>
            <a:r>
              <a:rPr lang="ru-RU" altLang="en-US" sz="1800" dirty="0">
                <a:latin typeface="Comic Sans MS"/>
              </a:rPr>
              <a:t>в начале войны.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За </a:t>
            </a:r>
            <a:r>
              <a:rPr lang="ru-RU" altLang="en-US" sz="1800" dirty="0">
                <a:latin typeface="Comic Sans MS"/>
              </a:rPr>
              <a:t>все время через нее </a:t>
            </a:r>
            <a:r>
              <a:rPr lang="ru-RU" altLang="en-US" sz="1800" dirty="0" smtClean="0">
                <a:latin typeface="Comic Sans MS"/>
              </a:rPr>
              <a:t>четырежды </a:t>
            </a: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проходила </a:t>
            </a:r>
            <a:r>
              <a:rPr lang="ru-RU" altLang="en-US" sz="1800" dirty="0">
                <a:latin typeface="Comic Sans MS"/>
              </a:rPr>
              <a:t>линия фронта и за годы войны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город </a:t>
            </a:r>
            <a:r>
              <a:rPr lang="ru-RU" altLang="en-US" sz="1800" dirty="0">
                <a:latin typeface="Comic Sans MS"/>
              </a:rPr>
              <a:t>был дважды оккупирован немецко-фашистскими войсками,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в </a:t>
            </a:r>
            <a:r>
              <a:rPr lang="ru-RU" altLang="en-US" sz="1800" dirty="0">
                <a:latin typeface="Comic Sans MS"/>
              </a:rPr>
              <a:t>результате чего было убито 15 тысяч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мирных </a:t>
            </a:r>
            <a:r>
              <a:rPr lang="ru-RU" altLang="en-US" sz="1800" dirty="0">
                <a:latin typeface="Comic Sans MS"/>
              </a:rPr>
              <a:t>жителей, а более 14 тысяч </a:t>
            </a:r>
            <a:r>
              <a:rPr lang="ru-RU" altLang="en-US" sz="1800" dirty="0" err="1">
                <a:latin typeface="Comic Sans MS"/>
              </a:rPr>
              <a:t>керчан</a:t>
            </a:r>
            <a:r>
              <a:rPr lang="ru-RU" altLang="en-US" sz="1800" dirty="0">
                <a:latin typeface="Comic Sans MS"/>
              </a:rPr>
              <a:t>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угнано </a:t>
            </a:r>
            <a:r>
              <a:rPr lang="ru-RU" altLang="en-US" sz="1800" dirty="0">
                <a:latin typeface="Comic Sans MS"/>
              </a:rPr>
              <a:t>в Германию на принудительные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работы</a:t>
            </a:r>
            <a:r>
              <a:rPr lang="ru-RU" altLang="en-US" sz="1800" dirty="0">
                <a:latin typeface="Comic Sans MS"/>
              </a:rPr>
              <a:t>.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Первый </a:t>
            </a:r>
            <a:r>
              <a:rPr lang="ru-RU" altLang="en-US" sz="1800" dirty="0">
                <a:latin typeface="Comic Sans MS"/>
              </a:rPr>
              <a:t>раз город был захвачен в ноябре 1941,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после </a:t>
            </a:r>
            <a:r>
              <a:rPr lang="ru-RU" altLang="en-US" sz="1800" dirty="0">
                <a:latin typeface="Comic Sans MS"/>
              </a:rPr>
              <a:t>кровопролитных сражений.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Но </a:t>
            </a:r>
            <a:r>
              <a:rPr lang="ru-RU" altLang="en-US" sz="1800" dirty="0">
                <a:latin typeface="Comic Sans MS"/>
              </a:rPr>
              <a:t>уже 30 декабря, в ходе </a:t>
            </a:r>
            <a:r>
              <a:rPr lang="ru-RU" altLang="en-US" sz="1800" dirty="0" err="1">
                <a:latin typeface="Comic Sans MS"/>
              </a:rPr>
              <a:t>Керченско-Феодосийской</a:t>
            </a:r>
            <a:r>
              <a:rPr lang="ru-RU" altLang="en-US" sz="1800" dirty="0">
                <a:latin typeface="Comic Sans MS"/>
              </a:rPr>
              <a:t> десантной операции, </a:t>
            </a:r>
            <a:endParaRPr lang="ru-RU" altLang="en-US" sz="18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1800" dirty="0" smtClean="0">
                <a:latin typeface="Comic Sans MS"/>
              </a:rPr>
              <a:t>Керчь </a:t>
            </a:r>
            <a:r>
              <a:rPr lang="ru-RU" altLang="en-US" sz="1800" dirty="0">
                <a:latin typeface="Comic Sans MS"/>
              </a:rPr>
              <a:t>освободили войска 51-й армии.</a:t>
            </a:r>
            <a:endParaRPr lang="ru-RU" altLang="en-US" sz="1800" dirty="0"/>
          </a:p>
          <a:p>
            <a:pPr>
              <a:defRPr/>
            </a:pPr>
            <a:endParaRPr lang="ru-RU" altLang="en-US" sz="1600" dirty="0"/>
          </a:p>
          <a:p>
            <a:pPr>
              <a:buNone/>
              <a:defRPr/>
            </a:pPr>
            <a:r>
              <a:rPr lang="ru-RU" altLang="en-US" sz="1600" dirty="0"/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96000" y="1229016"/>
            <a:ext cx="6096000" cy="562898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5"/>
            <a:ext cx="10972800" cy="2023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ГОРОД-ГЕРОЙ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КЕРЧЬ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708900"/>
            <a:ext cx="10972800" cy="3463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C000"/>
                </a:solidFill>
              </a:rPr>
              <a:t>И славен мир </a:t>
            </a:r>
            <a:r>
              <a:rPr lang="ru-RU" sz="6000" b="1" i="1" dirty="0" err="1" smtClean="0">
                <a:solidFill>
                  <a:srgbClr val="FFC000"/>
                </a:solidFill>
              </a:rPr>
              <a:t>Аджимушкая</a:t>
            </a:r>
            <a:r>
              <a:rPr lang="ru-RU" sz="6000" b="1" i="1" dirty="0" smtClean="0">
                <a:solidFill>
                  <a:srgbClr val="FFC000"/>
                </a:solidFill>
              </a:rPr>
              <a:t>,</a:t>
            </a:r>
            <a:br>
              <a:rPr lang="ru-RU" sz="6000" b="1" i="1" dirty="0" smtClean="0">
                <a:solidFill>
                  <a:srgbClr val="FFC000"/>
                </a:solidFill>
              </a:rPr>
            </a:br>
            <a:r>
              <a:rPr lang="ru-RU" sz="6000" b="1" i="1" dirty="0" smtClean="0">
                <a:solidFill>
                  <a:srgbClr val="FFC000"/>
                </a:solidFill>
              </a:rPr>
              <a:t>Будь славен ты на все года,</a:t>
            </a:r>
            <a:br>
              <a:rPr lang="ru-RU" sz="6000" b="1" i="1" dirty="0" smtClean="0">
                <a:solidFill>
                  <a:srgbClr val="FFC000"/>
                </a:solidFill>
              </a:rPr>
            </a:br>
            <a:r>
              <a:rPr lang="ru-RU" sz="6000" b="1" i="1" dirty="0" smtClean="0">
                <a:solidFill>
                  <a:srgbClr val="FFC000"/>
                </a:solidFill>
              </a:rPr>
              <a:t>Ты жил, надеждою </a:t>
            </a:r>
            <a:r>
              <a:rPr lang="ru-RU" sz="6000" b="1" i="1" dirty="0" smtClean="0">
                <a:solidFill>
                  <a:srgbClr val="FFC000"/>
                </a:solidFill>
              </a:rPr>
              <a:t>спасая…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253" y="1282700"/>
            <a:ext cx="5976747" cy="485616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400" dirty="0">
                <a:latin typeface="Comic Sans MS"/>
              </a:rPr>
              <a:t>В мае 1942 г. фашисты сосредоточили крупные силы на Керченском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полуострове </a:t>
            </a:r>
            <a:r>
              <a:rPr lang="ru-RU" altLang="en-US" sz="2400" dirty="0">
                <a:latin typeface="Comic Sans MS"/>
              </a:rPr>
              <a:t>и начали новое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наступление </a:t>
            </a:r>
            <a:r>
              <a:rPr lang="ru-RU" altLang="en-US" sz="2400" dirty="0">
                <a:latin typeface="Comic Sans MS"/>
              </a:rPr>
              <a:t>на город.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В </a:t>
            </a:r>
            <a:r>
              <a:rPr lang="ru-RU" altLang="en-US" sz="2400" dirty="0">
                <a:latin typeface="Comic Sans MS"/>
              </a:rPr>
              <a:t>результате   тяжелых и упорных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боев</a:t>
            </a:r>
            <a:r>
              <a:rPr lang="ru-RU" altLang="en-US" sz="2400" dirty="0">
                <a:latin typeface="Comic Sans MS"/>
              </a:rPr>
              <a:t>, Керчь снова была оставлена.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Легендарной </a:t>
            </a:r>
            <a:r>
              <a:rPr lang="ru-RU" altLang="en-US" sz="2400" dirty="0">
                <a:latin typeface="Comic Sans MS"/>
              </a:rPr>
              <a:t>страницей, вписанной в историю Великой Отечественной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войны</a:t>
            </a:r>
            <a:r>
              <a:rPr lang="ru-RU" altLang="en-US" sz="2400" dirty="0">
                <a:latin typeface="Comic Sans MS"/>
              </a:rPr>
              <a:t>, стала упорная борьба и </a:t>
            </a:r>
            <a:endParaRPr lang="ru-RU" altLang="en-US" sz="24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длительная </a:t>
            </a:r>
            <a:r>
              <a:rPr lang="ru-RU" altLang="en-US" sz="2400" dirty="0">
                <a:latin typeface="Comic Sans MS"/>
              </a:rPr>
              <a:t>оборона </a:t>
            </a:r>
            <a:r>
              <a:rPr lang="ru-RU" altLang="en-US" sz="2400" dirty="0" smtClean="0">
                <a:latin typeface="Comic Sans MS"/>
              </a:rPr>
              <a:t>в</a:t>
            </a:r>
          </a:p>
          <a:p>
            <a:pPr>
              <a:buNone/>
              <a:defRPr/>
            </a:pPr>
            <a:r>
              <a:rPr lang="ru-RU" altLang="en-US" sz="2400" dirty="0" smtClean="0">
                <a:latin typeface="Comic Sans MS"/>
              </a:rPr>
              <a:t> </a:t>
            </a:r>
            <a:r>
              <a:rPr lang="ru-RU" altLang="en-US" sz="2400" dirty="0" err="1">
                <a:latin typeface="Comic Sans MS"/>
              </a:rPr>
              <a:t>Аджимушкайских</a:t>
            </a:r>
            <a:r>
              <a:rPr lang="ru-RU" altLang="en-US" sz="2400" dirty="0">
                <a:latin typeface="Comic Sans MS"/>
              </a:rPr>
              <a:t> каменоломнях.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096000" y="1282699"/>
            <a:ext cx="6096000" cy="557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085722"/>
            <a:ext cx="6096000" cy="464948"/>
          </a:xfrm>
          <a:prstGeom prst="rect">
            <a:avLst/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500">
                <a:solidFill>
                  <a:schemeClr val="accent6">
                    <a:lumMod val="30000"/>
                  </a:schemeClr>
                </a:solidFill>
                <a:latin typeface="Verdana"/>
              </a:rPr>
              <a:t>Керчь во время войны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253" y="1282700"/>
            <a:ext cx="6677787" cy="5253545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dirty="0"/>
              <a:t> </a:t>
            </a:r>
            <a:r>
              <a:rPr lang="ru-RU" altLang="en-US" sz="3200" dirty="0">
                <a:latin typeface="Comic Sans MS"/>
              </a:rPr>
              <a:t>Советские патриоты – герои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показали </a:t>
            </a:r>
            <a:r>
              <a:rPr lang="ru-RU" altLang="en-US" sz="3200" dirty="0">
                <a:latin typeface="Comic Sans MS"/>
              </a:rPr>
              <a:t>всему миру образец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взаимной </a:t>
            </a:r>
            <a:r>
              <a:rPr lang="ru-RU" altLang="en-US" sz="3200" dirty="0">
                <a:latin typeface="Comic Sans MS"/>
              </a:rPr>
              <a:t>выручки, верности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воинскому </a:t>
            </a:r>
            <a:r>
              <a:rPr lang="ru-RU" altLang="en-US" sz="3200" dirty="0">
                <a:latin typeface="Comic Sans MS"/>
              </a:rPr>
              <a:t>долгу и боевого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братства</a:t>
            </a:r>
            <a:r>
              <a:rPr lang="ru-RU" altLang="en-US" sz="3200" dirty="0">
                <a:latin typeface="Comic Sans MS"/>
              </a:rPr>
              <a:t>.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Также </a:t>
            </a:r>
            <a:r>
              <a:rPr lang="ru-RU" altLang="en-US" sz="3200" dirty="0">
                <a:latin typeface="Comic Sans MS"/>
              </a:rPr>
              <a:t>активную </a:t>
            </a:r>
            <a:r>
              <a:rPr lang="ru-RU" altLang="en-US" sz="3200" dirty="0" smtClean="0">
                <a:latin typeface="Comic Sans MS"/>
                <a:sym typeface="Symbol"/>
              </a:rPr>
              <a:t>борьбу</a:t>
            </a:r>
            <a:r>
              <a:rPr lang="ru-RU" altLang="en-US" sz="3200" dirty="0" smtClean="0">
                <a:latin typeface="Comic Sans MS"/>
              </a:rPr>
              <a:t> </a:t>
            </a:r>
            <a:r>
              <a:rPr lang="ru-RU" altLang="en-US" sz="3200" dirty="0">
                <a:latin typeface="Comic Sans MS"/>
              </a:rPr>
              <a:t>с </a:t>
            </a:r>
            <a:endParaRPr lang="ru-RU" altLang="en-US" sz="3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3200" dirty="0" smtClean="0">
                <a:latin typeface="Comic Sans MS"/>
              </a:rPr>
              <a:t>оккупантами </a:t>
            </a:r>
            <a:r>
              <a:rPr lang="ru-RU" altLang="en-US" sz="3200" dirty="0">
                <a:latin typeface="Comic Sans MS"/>
              </a:rPr>
              <a:t>вели подпольщики и партизаны.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797040" y="1052703"/>
            <a:ext cx="5394960" cy="5805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7040" y="6536245"/>
            <a:ext cx="5394960" cy="367475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z-Cyrl-AZ" altLang="en-US">
                <a:solidFill>
                  <a:srgbClr val="0000FF"/>
                </a:solidFill>
                <a:latin typeface="Consolas"/>
              </a:rPr>
              <a:t>Значок города героя Керчь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252" y="1556740"/>
            <a:ext cx="5976747" cy="4680611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600" dirty="0">
                <a:latin typeface="Comic Sans MS"/>
              </a:rPr>
              <a:t>За 700 дней, пока город был в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руках </a:t>
            </a:r>
            <a:r>
              <a:rPr lang="ru-RU" altLang="en-US" sz="2600" dirty="0">
                <a:latin typeface="Comic Sans MS"/>
              </a:rPr>
              <a:t>врага, оккупанты разрушили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все </a:t>
            </a:r>
            <a:r>
              <a:rPr lang="ru-RU" altLang="en-US" sz="2600" dirty="0">
                <a:latin typeface="Comic Sans MS"/>
              </a:rPr>
              <a:t>фабрики, сожгли все мосты и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суда</a:t>
            </a:r>
            <a:r>
              <a:rPr lang="ru-RU" altLang="en-US" sz="2600" dirty="0">
                <a:latin typeface="Comic Sans MS"/>
              </a:rPr>
              <a:t>, вырубили и сожгли парки и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сады</a:t>
            </a:r>
            <a:r>
              <a:rPr lang="ru-RU" altLang="en-US" sz="2600" dirty="0">
                <a:latin typeface="Comic Sans MS"/>
              </a:rPr>
              <a:t>, уничтожили электростанцию и телеграф, взорвали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железнодорожные </a:t>
            </a:r>
            <a:r>
              <a:rPr lang="ru-RU" altLang="en-US" sz="2600" dirty="0">
                <a:latin typeface="Comic Sans MS"/>
              </a:rPr>
              <a:t>линии на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полуострове</a:t>
            </a:r>
            <a:r>
              <a:rPr lang="ru-RU" altLang="en-US" sz="2600" dirty="0">
                <a:latin typeface="Comic Sans MS"/>
              </a:rPr>
              <a:t>.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Керчь </a:t>
            </a:r>
            <a:r>
              <a:rPr lang="ru-RU" altLang="en-US" sz="2600" dirty="0">
                <a:latin typeface="Comic Sans MS"/>
              </a:rPr>
              <a:t>была почти полностью </a:t>
            </a:r>
            <a:endParaRPr lang="ru-RU" altLang="en-US" sz="26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600" dirty="0" smtClean="0">
                <a:latin typeface="Comic Sans MS"/>
              </a:rPr>
              <a:t>стерта </a:t>
            </a:r>
            <a:r>
              <a:rPr lang="ru-RU" altLang="en-US" sz="2600" dirty="0">
                <a:latin typeface="Comic Sans MS"/>
              </a:rPr>
              <a:t>с лица земли.</a:t>
            </a:r>
            <a:endParaRPr lang="ru-RU" altLang="en-US" sz="2600" dirty="0"/>
          </a:p>
          <a:p>
            <a:pPr>
              <a:buNone/>
              <a:defRPr/>
            </a:pPr>
            <a:endParaRPr lang="ru-RU" altLang="en-US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096000" y="1052702"/>
            <a:ext cx="6096000" cy="5472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409192"/>
            <a:ext cx="6096000" cy="6435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dirty="0">
                <a:solidFill>
                  <a:schemeClr val="accent1">
                    <a:lumMod val="30000"/>
                  </a:schemeClr>
                </a:solidFill>
                <a:latin typeface="Consolas"/>
              </a:rPr>
              <a:t>Мирные жители работают на разрушенном здании </a:t>
            </a:r>
            <a:endParaRPr lang="ru-RU" altLang="en-US" dirty="0" smtClean="0">
              <a:solidFill>
                <a:schemeClr val="accent1">
                  <a:lumMod val="30000"/>
                </a:schemeClr>
              </a:solidFill>
              <a:latin typeface="Consolas"/>
            </a:endParaRPr>
          </a:p>
          <a:p>
            <a:pPr>
              <a:defRPr/>
            </a:pPr>
            <a:r>
              <a:rPr lang="ru-RU" altLang="en-US" dirty="0" smtClean="0">
                <a:solidFill>
                  <a:schemeClr val="accent1">
                    <a:lumMod val="30000"/>
                  </a:schemeClr>
                </a:solidFill>
                <a:latin typeface="Consolas"/>
              </a:rPr>
              <a:t>табачной </a:t>
            </a:r>
            <a:r>
              <a:rPr lang="ru-RU" altLang="en-US" dirty="0">
                <a:solidFill>
                  <a:schemeClr val="accent1">
                    <a:lumMod val="30000"/>
                  </a:schemeClr>
                </a:solidFill>
                <a:latin typeface="Consolas"/>
              </a:rPr>
              <a:t>фабрики в оккупированной Керчи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14538"/>
            <a:ext cx="6744080" cy="5843461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200" dirty="0">
                <a:latin typeface="Comic Sans MS"/>
              </a:rPr>
              <a:t>Самой крупной десантной операцией во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времена </a:t>
            </a:r>
            <a:r>
              <a:rPr lang="ru-RU" altLang="en-US" sz="2200" dirty="0">
                <a:latin typeface="Comic Sans MS"/>
              </a:rPr>
              <a:t>войны был </a:t>
            </a:r>
            <a:r>
              <a:rPr lang="ru-RU" altLang="en-US" sz="2200" dirty="0" err="1" smtClean="0">
                <a:latin typeface="Comic Sans MS"/>
              </a:rPr>
              <a:t>Керченско</a:t>
            </a:r>
            <a:r>
              <a:rPr lang="ru-RU" altLang="en-US" sz="2200" dirty="0" smtClean="0">
                <a:latin typeface="Comic Sans MS"/>
              </a:rPr>
              <a:t>-</a:t>
            </a: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феодосийский </a:t>
            </a:r>
            <a:r>
              <a:rPr lang="ru-RU" altLang="en-US" sz="2200" dirty="0">
                <a:latin typeface="Comic Sans MS"/>
              </a:rPr>
              <a:t>десант.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Именно </a:t>
            </a:r>
            <a:r>
              <a:rPr lang="ru-RU" altLang="en-US" sz="2200" dirty="0">
                <a:latin typeface="Comic Sans MS"/>
              </a:rPr>
              <a:t>благодаря его участникам - героям,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были </a:t>
            </a:r>
            <a:r>
              <a:rPr lang="ru-RU" altLang="en-US" sz="2200" dirty="0">
                <a:latin typeface="Comic Sans MS"/>
              </a:rPr>
              <a:t>сорваны планы наступления на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Кавказ</a:t>
            </a:r>
            <a:r>
              <a:rPr lang="ru-RU" altLang="en-US" sz="2200" dirty="0">
                <a:latin typeface="Comic Sans MS"/>
              </a:rPr>
              <a:t>, которые так тщательно разрабатывались захватчиками.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С </a:t>
            </a:r>
            <a:r>
              <a:rPr lang="ru-RU" altLang="en-US" sz="2200" dirty="0">
                <a:latin typeface="Comic Sans MS"/>
              </a:rPr>
              <a:t>наступлением 1943 г, немецкое </a:t>
            </a:r>
            <a:r>
              <a:rPr lang="ru-RU" altLang="en-US" sz="2200" dirty="0" err="1" smtClean="0">
                <a:latin typeface="Comic Sans MS"/>
              </a:rPr>
              <a:t>командо</a:t>
            </a:r>
            <a:r>
              <a:rPr lang="ru-RU" altLang="en-US" sz="2200" dirty="0" smtClean="0">
                <a:latin typeface="Comic Sans MS"/>
              </a:rPr>
              <a:t>-</a:t>
            </a:r>
          </a:p>
          <a:p>
            <a:pPr>
              <a:buNone/>
              <a:defRPr/>
            </a:pPr>
            <a:r>
              <a:rPr lang="ru-RU" altLang="en-US" sz="2200" dirty="0" err="1" smtClean="0">
                <a:latin typeface="Comic Sans MS"/>
              </a:rPr>
              <a:t>вание</a:t>
            </a:r>
            <a:r>
              <a:rPr lang="ru-RU" altLang="en-US" sz="2200" dirty="0" smtClean="0">
                <a:latin typeface="Comic Sans MS"/>
              </a:rPr>
              <a:t> </a:t>
            </a:r>
            <a:r>
              <a:rPr lang="ru-RU" altLang="en-US" sz="2200" dirty="0">
                <a:latin typeface="Comic Sans MS"/>
              </a:rPr>
              <a:t>считало Крым одним из важнейших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плацдармов</a:t>
            </a:r>
            <a:r>
              <a:rPr lang="ru-RU" altLang="en-US" sz="2200" dirty="0">
                <a:latin typeface="Comic Sans MS"/>
              </a:rPr>
              <a:t>, поэтому к Керчи были стянуты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огромные </a:t>
            </a:r>
            <a:r>
              <a:rPr lang="ru-RU" altLang="en-US" sz="2200" dirty="0">
                <a:latin typeface="Comic Sans MS"/>
              </a:rPr>
              <a:t>силы: танки, артиллерия, авиация.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Кроме </a:t>
            </a:r>
            <a:r>
              <a:rPr lang="ru-RU" altLang="en-US" sz="2200" dirty="0">
                <a:latin typeface="Comic Sans MS"/>
              </a:rPr>
              <a:t>того, немцы заминировали сам пролив, чтобы не допустить прорыва советских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освободительных </a:t>
            </a:r>
            <a:r>
              <a:rPr lang="ru-RU" altLang="en-US" sz="2200" dirty="0">
                <a:latin typeface="Comic Sans MS"/>
              </a:rPr>
              <a:t>войск на оккупированные </a:t>
            </a:r>
            <a:endParaRPr lang="ru-RU" altLang="en-US" sz="22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200" dirty="0" smtClean="0">
                <a:latin typeface="Comic Sans MS"/>
              </a:rPr>
              <a:t>земли</a:t>
            </a:r>
            <a:r>
              <a:rPr lang="ru-RU" altLang="en-US" sz="2200" dirty="0">
                <a:latin typeface="Comic Sans MS"/>
              </a:rPr>
              <a:t>.</a:t>
            </a:r>
            <a:endParaRPr lang="ru-RU" altLang="en-US" sz="2200" dirty="0"/>
          </a:p>
          <a:p>
            <a:pPr>
              <a:buNone/>
              <a:defRPr/>
            </a:pPr>
            <a:endParaRPr lang="ru-RU" altLang="en-US" sz="1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744080" y="1196720"/>
            <a:ext cx="5447919" cy="566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4080" y="620611"/>
            <a:ext cx="5447920" cy="46166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alt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</a:rPr>
              <a:t>Керченско-феодосийский</a:t>
            </a:r>
            <a:r>
              <a:rPr lang="ru-RU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</a:rPr>
              <a:t> десант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12"/>
            <a:ext cx="7032130" cy="5733288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dirty="0">
                <a:latin typeface="Comic Sans MS"/>
              </a:rPr>
              <a:t> </a:t>
            </a:r>
            <a:r>
              <a:rPr lang="ru-RU" altLang="en-US" sz="2500" dirty="0">
                <a:latin typeface="Comic Sans MS"/>
              </a:rPr>
              <a:t>Ночью, 1 ноября 1943 года,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18 </a:t>
            </a:r>
            <a:r>
              <a:rPr lang="ru-RU" altLang="en-US" sz="2500" dirty="0">
                <a:latin typeface="Comic Sans MS"/>
              </a:rPr>
              <a:t>автоматчиков заняли небольшой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курган </a:t>
            </a:r>
            <a:r>
              <a:rPr lang="ru-RU" altLang="en-US" sz="2500" dirty="0">
                <a:latin typeface="Comic Sans MS"/>
              </a:rPr>
              <a:t>у поселка </a:t>
            </a:r>
            <a:r>
              <a:rPr lang="ru-RU" altLang="en-US" sz="2500" dirty="0" err="1">
                <a:latin typeface="Comic Sans MS"/>
              </a:rPr>
              <a:t>Эльтиген</a:t>
            </a:r>
            <a:r>
              <a:rPr lang="ru-RU" altLang="en-US" sz="2500" dirty="0">
                <a:latin typeface="Comic Sans MS"/>
              </a:rPr>
              <a:t>. Все эти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герои </a:t>
            </a:r>
            <a:r>
              <a:rPr lang="ru-RU" altLang="en-US" sz="2500" dirty="0">
                <a:latin typeface="Comic Sans MS"/>
              </a:rPr>
              <a:t>погибли на взятом </a:t>
            </a:r>
            <a:r>
              <a:rPr lang="ru-RU" altLang="en-US" sz="2500" dirty="0" smtClean="0">
                <a:latin typeface="Comic Sans MS"/>
              </a:rPr>
              <a:t>плацдарме,</a:t>
            </a: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но </a:t>
            </a:r>
            <a:r>
              <a:rPr lang="ru-RU" altLang="en-US" sz="2500" dirty="0">
                <a:latin typeface="Comic Sans MS"/>
              </a:rPr>
              <a:t>не пропустили врага.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Продолжавшийся </a:t>
            </a:r>
            <a:r>
              <a:rPr lang="ru-RU" altLang="en-US" sz="2500" dirty="0">
                <a:latin typeface="Comic Sans MS"/>
              </a:rPr>
              <a:t>40 дней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непрерывный </a:t>
            </a:r>
            <a:r>
              <a:rPr lang="ru-RU" altLang="en-US" sz="2500" dirty="0">
                <a:latin typeface="Comic Sans MS"/>
              </a:rPr>
              <a:t>бой вошел в историю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под </a:t>
            </a:r>
            <a:r>
              <a:rPr lang="ru-RU" altLang="en-US" sz="2500" dirty="0">
                <a:latin typeface="Comic Sans MS"/>
              </a:rPr>
              <a:t>названием «Огненная земля».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Этот </a:t>
            </a:r>
            <a:r>
              <a:rPr lang="ru-RU" altLang="en-US" sz="2500" dirty="0">
                <a:latin typeface="Comic Sans MS"/>
              </a:rPr>
              <a:t>подвиг, с которого началось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err="1" smtClean="0">
                <a:latin typeface="Comic Sans MS"/>
              </a:rPr>
              <a:t>отвоевывание</a:t>
            </a:r>
            <a:r>
              <a:rPr lang="ru-RU" altLang="en-US" sz="2500" dirty="0" smtClean="0">
                <a:latin typeface="Comic Sans MS"/>
              </a:rPr>
              <a:t> </a:t>
            </a:r>
            <a:r>
              <a:rPr lang="ru-RU" altLang="en-US" sz="2500" dirty="0">
                <a:latin typeface="Comic Sans MS"/>
              </a:rPr>
              <a:t>Керченского пролива,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положил </a:t>
            </a:r>
            <a:r>
              <a:rPr lang="ru-RU" altLang="en-US" sz="2500" dirty="0">
                <a:latin typeface="Comic Sans MS"/>
              </a:rPr>
              <a:t>начало освобождению </a:t>
            </a:r>
            <a:endParaRPr lang="ru-RU" altLang="en-US" sz="2500" dirty="0" smtClean="0">
              <a:latin typeface="Comic Sans MS"/>
            </a:endParaRPr>
          </a:p>
          <a:p>
            <a:pPr>
              <a:buNone/>
              <a:defRPr/>
            </a:pPr>
            <a:r>
              <a:rPr lang="ru-RU" altLang="en-US" sz="2500" dirty="0" smtClean="0">
                <a:latin typeface="Comic Sans MS"/>
              </a:rPr>
              <a:t>Крымского </a:t>
            </a:r>
            <a:r>
              <a:rPr lang="ru-RU" altLang="en-US" sz="2500" dirty="0">
                <a:latin typeface="Comic Sans MS"/>
              </a:rPr>
              <a:t>полуострова.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7032130" y="1124712"/>
            <a:ext cx="5159870" cy="57332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12"/>
            <a:ext cx="6168010" cy="554469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400" dirty="0" err="1">
                <a:latin typeface="Consolas"/>
              </a:rPr>
              <a:t>Эльтиген</a:t>
            </a:r>
            <a:r>
              <a:rPr lang="ru-RU" altLang="en-US" sz="2400" dirty="0">
                <a:latin typeface="Consolas"/>
              </a:rPr>
              <a:t>, </a:t>
            </a:r>
            <a:r>
              <a:rPr lang="ru-RU" altLang="en-US" sz="2400" dirty="0" err="1">
                <a:latin typeface="Consolas"/>
              </a:rPr>
              <a:t>Аджимушкай</a:t>
            </a:r>
            <a:r>
              <a:rPr lang="ru-RU" altLang="en-US" sz="2400" dirty="0">
                <a:latin typeface="Consolas"/>
              </a:rPr>
              <a:t>, Багерово –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эти </a:t>
            </a:r>
            <a:r>
              <a:rPr lang="ru-RU" altLang="en-US" sz="2400" dirty="0">
                <a:latin typeface="Consolas"/>
              </a:rPr>
              <a:t>места политы кровью защитников-героев Керченского полуострова.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Мужество </a:t>
            </a:r>
            <a:r>
              <a:rPr lang="ru-RU" altLang="en-US" sz="2400" dirty="0">
                <a:latin typeface="Consolas"/>
              </a:rPr>
              <a:t>воинов Отдельной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Приморской </a:t>
            </a:r>
            <a:r>
              <a:rPr lang="ru-RU" altLang="en-US" sz="2400" dirty="0">
                <a:latin typeface="Consolas"/>
              </a:rPr>
              <a:t>армии отмечено самыми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высокими </a:t>
            </a:r>
            <a:r>
              <a:rPr lang="ru-RU" altLang="en-US" sz="2400" dirty="0">
                <a:latin typeface="Consolas"/>
              </a:rPr>
              <a:t>наградами. Так за защиту и освобождение Керчи орденами Героя Советского Союза награждены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153 </a:t>
            </a:r>
            <a:r>
              <a:rPr lang="ru-RU" altLang="en-US" sz="2400" dirty="0">
                <a:latin typeface="Consolas"/>
              </a:rPr>
              <a:t>человека. Город был освобожден 11 апреля 1944 г,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а </a:t>
            </a:r>
            <a:r>
              <a:rPr lang="ru-RU" altLang="en-US" sz="2400" dirty="0">
                <a:latin typeface="Consolas"/>
              </a:rPr>
              <a:t>14 сентября 1973 </a:t>
            </a:r>
            <a:r>
              <a:rPr lang="ru-RU" altLang="en-US" sz="2400" dirty="0" smtClean="0">
                <a:latin typeface="Consolas"/>
              </a:rPr>
              <a:t>г. </a:t>
            </a:r>
            <a:r>
              <a:rPr lang="ru-RU" altLang="en-US" sz="2400" dirty="0">
                <a:latin typeface="Consolas"/>
              </a:rPr>
              <a:t>Керчи было </a:t>
            </a:r>
            <a:endParaRPr lang="ru-RU" altLang="en-US" sz="2400" dirty="0" smtClean="0">
              <a:latin typeface="Consolas"/>
            </a:endParaRPr>
          </a:p>
          <a:p>
            <a:pPr>
              <a:buNone/>
              <a:defRPr/>
            </a:pPr>
            <a:r>
              <a:rPr lang="ru-RU" altLang="en-US" sz="2400" dirty="0" smtClean="0">
                <a:latin typeface="Consolas"/>
              </a:rPr>
              <a:t>присвоено </a:t>
            </a:r>
            <a:r>
              <a:rPr lang="ru-RU" altLang="en-US" sz="2400" dirty="0">
                <a:latin typeface="Consolas"/>
              </a:rPr>
              <a:t>звание </a:t>
            </a:r>
            <a:r>
              <a:rPr lang="ru-RU" altLang="en-US" sz="2400" u="sng" dirty="0">
                <a:latin typeface="Consolas"/>
              </a:rPr>
              <a:t>Города-героя</a:t>
            </a:r>
            <a:r>
              <a:rPr lang="en-US" altLang="ru-RU" sz="2400" u="sng" dirty="0">
                <a:latin typeface="Consolas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168010" y="1124712"/>
            <a:ext cx="6023990" cy="5733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8010" y="1124712"/>
            <a:ext cx="6023990" cy="40011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z-Cyrl-AZ" altLang="en-US" sz="2000" dirty="0">
                <a:solidFill>
                  <a:srgbClr val="92D050"/>
                </a:solidFill>
                <a:latin typeface="Consolas"/>
              </a:rPr>
              <a:t>Эльтигенская операция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</TotalTime>
  <Words>633</Words>
  <Application>Microsoft Office PowerPoint</Application>
  <PresentationFormat>Произвольный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Город- герой  Великой Отечественной  Войны  Керчь</vt:lpstr>
      <vt:lpstr>Город-герой Керчь </vt:lpstr>
      <vt:lpstr>ГОРОД-ГЕРОЙ  КЕРЧЬ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 !</vt:lpstr>
    </vt:vector>
  </TitlesOfParts>
  <Company>HP Inc.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герой Великой Отечественной Войны  Керчь</dc:title>
  <dc:creator>User</dc:creator>
  <cp:lastModifiedBy>user</cp:lastModifiedBy>
  <cp:revision>36</cp:revision>
  <dcterms:created xsi:type="dcterms:W3CDTF">2020-04-27T10:34:00Z</dcterms:created>
  <dcterms:modified xsi:type="dcterms:W3CDTF">2020-05-08T09:53:09Z</dcterms:modified>
  <cp:version>0906.0100.01</cp:version>
</cp:coreProperties>
</file>