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76" r:id="rId4"/>
    <p:sldId id="257" r:id="rId5"/>
    <p:sldId id="278" r:id="rId6"/>
    <p:sldId id="281" r:id="rId7"/>
    <p:sldId id="283" r:id="rId8"/>
    <p:sldId id="284" r:id="rId9"/>
    <p:sldId id="285" r:id="rId10"/>
    <p:sldId id="266" r:id="rId11"/>
    <p:sldId id="286" r:id="rId12"/>
    <p:sldId id="287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1D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1330A-4416-452D-8848-8D58B0BE36E1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F2F84-B78C-411A-BEA0-A72AF72F30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F2F84-B78C-411A-BEA0-A72AF72F30D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F2F84-B78C-411A-BEA0-A72AF72F30D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472" y="2000240"/>
            <a:ext cx="81785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Организация   проектной </a:t>
            </a:r>
          </a:p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деятельности учащихся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1"/>
            <a:ext cx="5468603" cy="12772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Скажи и я забуду.</a:t>
            </a:r>
          </a:p>
          <a:p>
            <a:pPr algn="ctr"/>
            <a:r>
              <a:rPr lang="ru-RU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Покажи и я  запомню. </a:t>
            </a:r>
          </a:p>
          <a:p>
            <a:pPr algn="ctr"/>
            <a:r>
              <a:rPr lang="ru-RU" b="1" i="1" cap="all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                                      </a:t>
            </a:r>
            <a:r>
              <a:rPr lang="ru-RU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Вовлеки и я научусь.</a:t>
            </a:r>
          </a:p>
          <a:p>
            <a:pPr algn="ctr"/>
            <a:endParaRPr lang="ru-RU" sz="1200" b="1" i="1" cap="all" spc="0" dirty="0" smtClean="0">
              <a:ln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r"/>
            <a:r>
              <a:rPr lang="ru-RU" sz="1100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Китайская ПОСЛОВАИЦА</a:t>
            </a:r>
            <a:endParaRPr lang="ru-RU" sz="1100" b="1" cap="all" spc="0" dirty="0">
              <a:ln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1142984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Доминирующая в проекте деятельность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исследовательская, поисковая, творческая, ролевая, прикладная (практико-ориентированная), ознакомительно-ориентировочная, пр. (исследовательский проект, игровой, практико-ориентированный, творческий);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Предметно-содержательная область:</a:t>
            </a:r>
            <a:endParaRPr lang="ru-RU" sz="1600" b="1" i="1" dirty="0" smtClean="0">
              <a:solidFill>
                <a:srgbClr val="FFFF00"/>
              </a:solidFill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моно проект (в рамках одной области знания);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межпредметный проект.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Характер координации проекта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: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непосредственный (жесткий, гибкий), скрытый (неявный, имитирующий участника проекта, характерно для телекоммуникационных проектов).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Характер контактов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(среди участников одного учреждения, группы, города, региона, страны, разных стран мира).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Количество участников проекта</a:t>
            </a:r>
            <a:r>
              <a:rPr lang="ru-RU" sz="1600" b="1" i="1" dirty="0" smtClean="0">
                <a:solidFill>
                  <a:srgbClr val="FFFF00"/>
                </a:solidFill>
                <a:ea typeface="Times New Roman" pitchFamily="18" charset="0"/>
              </a:rPr>
              <a:t>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 личностные (между двумя партнерами, находящимися в разных учреждениях,  	регионах, странах); 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парные (между парами участников);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групповые (между группами участников). </a:t>
            </a:r>
            <a:endParaRPr kumimoji="0" lang="ru-RU" sz="1600" b="1" i="1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ea typeface="Times New Roman" pitchFamily="18" charset="0"/>
            </a:endParaRP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Продолжительность проекта</a:t>
            </a:r>
            <a:r>
              <a:rPr kumimoji="0" lang="ru-RU" sz="1600" b="1" i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i="1" dirty="0" smtClean="0">
                <a:solidFill>
                  <a:schemeClr val="bg1"/>
                </a:solidFill>
                <a:ea typeface="Times New Roman" pitchFamily="18" charset="0"/>
              </a:rPr>
              <a:t>- </a:t>
            </a: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краткосрочными (для решения небольшой проблемы или части более крупной 	проблемы). Такие небольшие проекты могут быть разработаны на одном - двух уроках;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средней продолжительности (от недели до месяца);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 долгосрочные (от месяца до нескольких месяцев).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0496" y="214290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Типология проектов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Этапы проведения проекта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14353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Представление проблемной ситуации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Мозговая атака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Обсуждение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Выдвижение гипотезы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Определение типа проекта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Организация малых групп сотрудничества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Обсуждение в группах стратегии исследования, источников информации, способов оформления результатов.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329642" cy="471490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8.Самостоятельная исследовательская, поисковая работа учащихся в соответствии со своим заданием.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9. Промежуточные обсуждения, дискуссии, сбор и обработка данных (как на уроках, так и во внеурочное время)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10. Оформление результатов проектной деятельности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11. Защита проекта, оппонирование, дискуссия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12. Выдвижение, прогнозирование новых проблем, вытекающих из полученных результатов.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13. Самооценка </a:t>
            </a:r>
            <a:r>
              <a:rPr lang="ru-RU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(рефлексия), </a:t>
            </a: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внешняя оценка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Этапы проведения проекта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7158" y="1571612"/>
            <a:ext cx="8429684" cy="50006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Формирование и развитие </a:t>
            </a:r>
            <a:r>
              <a:rPr lang="ru-RU" sz="2400" b="1" dirty="0" err="1">
                <a:solidFill>
                  <a:schemeClr val="accent5">
                    <a:lumMod val="20000"/>
                    <a:lumOff val="80000"/>
                  </a:schemeClr>
                </a:solidFill>
              </a:rPr>
              <a:t>общеучебных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и </a:t>
            </a:r>
            <a:r>
              <a:rPr lang="ru-RU" sz="2400" b="1" dirty="0" err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общепрофессиональных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умений 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и навыков. </a:t>
            </a: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Регулирование отношений в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коллективе.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Привлечение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учащихся и 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взрослых </a:t>
            </a:r>
            <a:r>
              <a:rPr lang="ru-RU" sz="2400" b="1" u="sng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к </a:t>
            </a:r>
            <a:r>
              <a:rPr lang="ru-RU" sz="24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совместному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решению 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проблемы. </a:t>
            </a: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Повышение самооценки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учащихся.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Развитие учебной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мотивации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Углубление интереса к развитию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личности  и 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многие др.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214282" y="142851"/>
            <a:ext cx="8929718" cy="857257"/>
          </a:xfrm>
          <a:noFill/>
          <a:ln/>
        </p:spPr>
        <p:txBody>
          <a:bodyPr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Возможности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проектной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деятельности учащихся для решения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дидактических и методических задач</a:t>
            </a:r>
            <a:endParaRPr lang="ru-RU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785818"/>
          </a:xfrm>
        </p:spPr>
        <p:txBody>
          <a:bodyPr>
            <a:normAutofit fontScale="90000"/>
          </a:bodyPr>
          <a:lstStyle/>
          <a:p>
            <a:r>
              <a:rPr lang="ru-RU" sz="3700" b="1" dirty="0" smtClean="0">
                <a:solidFill>
                  <a:srgbClr val="FFFF00"/>
                </a:solidFill>
              </a:rPr>
              <a:t>Задачи современного образования  </a:t>
            </a:r>
            <a:r>
              <a:rPr lang="ru-RU" sz="2800" b="1" dirty="0" smtClean="0">
                <a:solidFill>
                  <a:srgbClr val="FFFF00"/>
                </a:solidFill>
              </a:rPr>
              <a:t/>
            </a:r>
            <a:br>
              <a:rPr lang="ru-RU" sz="2800" b="1" dirty="0" smtClean="0">
                <a:solidFill>
                  <a:srgbClr val="FFFF00"/>
                </a:solidFill>
              </a:rPr>
            </a:b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357298"/>
            <a:ext cx="506363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400" b="1" i="1" u="sng" dirty="0" smtClean="0">
                <a:solidFill>
                  <a:srgbClr val="FFC000"/>
                </a:solidFill>
              </a:rPr>
              <a:t>Научить учащихся:</a:t>
            </a:r>
          </a:p>
          <a:p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организовывать свою деятельность;</a:t>
            </a: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2214554"/>
            <a:ext cx="6357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ориентироваться в мире социальных, нравственных и эстетических ценностей;</a:t>
            </a:r>
            <a:endParaRPr lang="ru-RU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785918" y="3071810"/>
            <a:ext cx="64294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решать проблемы, связанные с выполнением человеком определенной социальной роли;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4286256"/>
            <a:ext cx="7643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>
                <a:solidFill>
                  <a:srgbClr val="FFC000"/>
                </a:solidFill>
              </a:rPr>
              <a:t>сформировать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ключевые навыки (ключевые компетентности) и профессиональные компетенции</a:t>
            </a: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728" y="528638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smtClean="0">
                <a:solidFill>
                  <a:srgbClr val="FFC000"/>
                </a:solidFill>
              </a:rPr>
              <a:t>подготовить</a:t>
            </a:r>
            <a:r>
              <a:rPr lang="ru-RU" sz="2400" b="1" i="1" u="sng" dirty="0" smtClean="0"/>
              <a:t> </a:t>
            </a:r>
            <a:r>
              <a:rPr lang="ru-RU" sz="24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профессиональной деятельности</a:t>
            </a: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0003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900" b="1" i="1" dirty="0" smtClean="0">
                <a:solidFill>
                  <a:srgbClr val="FFFF00"/>
                </a:solidFill>
              </a:rPr>
              <a:t>«Все, что я знаю, я знаю для чего мне это надо и где, и как я могу это применить» -</a:t>
            </a:r>
            <a:r>
              <a:rPr lang="ru-RU" sz="3900" i="1" dirty="0" smtClean="0"/>
              <a:t/>
            </a:r>
            <a:br>
              <a:rPr lang="ru-RU" sz="3900" i="1" dirty="0" smtClean="0"/>
            </a:br>
            <a:r>
              <a:rPr lang="ru-RU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основной тезис современного понимания метода проектов, который привлекает многие образовательные системы, стремящиеся найти разумный баланс между академическими знаниями и практическими умениями.</a:t>
            </a:r>
            <a:r>
              <a:rPr lang="ru-RU" sz="39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39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39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ru-RU" sz="39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2714620"/>
            <a:ext cx="85011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«Просто знать - еще не все,</a:t>
            </a:r>
            <a:r>
              <a:rPr lang="ru-RU" sz="4000" dirty="0" smtClean="0">
                <a:solidFill>
                  <a:srgbClr val="FFFF00"/>
                </a:solidFill>
              </a:rPr>
              <a:t/>
            </a:r>
            <a:br>
              <a:rPr lang="ru-RU" sz="4000" dirty="0" smtClean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>знания нужно уметь использовать».   </a:t>
            </a:r>
          </a:p>
          <a:p>
            <a:pPr algn="r"/>
            <a:r>
              <a:rPr lang="ru-RU" sz="4000" b="1" dirty="0" smtClean="0">
                <a:solidFill>
                  <a:srgbClr val="FFFF00"/>
                </a:solidFill>
              </a:rPr>
              <a:t>Гете</a:t>
            </a:r>
            <a:r>
              <a:rPr lang="ru-RU" sz="4000" dirty="0" smtClean="0">
                <a:solidFill>
                  <a:srgbClr val="FFFF00"/>
                </a:solidFill>
              </a:rPr>
              <a:t/>
            </a:r>
            <a:br>
              <a:rPr lang="ru-RU" sz="4000" dirty="0" smtClean="0">
                <a:solidFill>
                  <a:srgbClr val="FFFF00"/>
                </a:solidFill>
              </a:rPr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Проектная деятельность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1214422"/>
            <a:ext cx="6357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инновационная, так как предполагает преобразование реальности, строится на базе соответствующей технологии, которую можно унифицировать, освоить и усовершенствовать.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643182"/>
            <a:ext cx="850112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i="1" dirty="0" smtClean="0">
                <a:solidFill>
                  <a:srgbClr val="C00000"/>
                </a:solidFill>
              </a:rPr>
              <a:t>«Проект</a:t>
            </a:r>
            <a:r>
              <a:rPr lang="ru-RU" sz="2500" b="1" i="1" dirty="0" smtClean="0">
                <a:solidFill>
                  <a:srgbClr val="FF0000"/>
                </a:solidFill>
              </a:rPr>
              <a:t>»</a:t>
            </a:r>
            <a:r>
              <a:rPr lang="ru-RU" sz="25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5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</a:t>
            </a:r>
          </a:p>
          <a:p>
            <a:pPr algn="ctr"/>
            <a:r>
              <a:rPr lang="ru-RU" sz="25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в буквальном переводе с лат. </a:t>
            </a:r>
            <a:r>
              <a:rPr lang="ru-RU" sz="2500" b="1" i="1" dirty="0" smtClean="0">
                <a:solidFill>
                  <a:srgbClr val="C00000"/>
                </a:solidFill>
              </a:rPr>
              <a:t>«брошенный вперёд»</a:t>
            </a:r>
            <a:endParaRPr lang="ru-RU" sz="25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4714884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Учебный проект </a:t>
            </a: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– </a:t>
            </a:r>
            <a:r>
              <a:rPr lang="ru-RU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это комплекс поисковых, исследовательских  видов работ, выполняемых учащимися самостоятельно ( в парах, группах или индивидуально) с целью практического или теоретического  решения  значимой проблемы.</a:t>
            </a:r>
            <a:endParaRPr lang="ru-RU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643314"/>
            <a:ext cx="81439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FF00"/>
                </a:solidFill>
              </a:rPr>
              <a:t>Цель проектной деятельности </a:t>
            </a:r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ru-RU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понимание и применение учащимися знаний, умений и навыков, приобретенных при изучении различных предметов (на интеграционной основе).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12"/>
            <a:ext cx="8572560" cy="5429288"/>
          </a:xfrm>
          <a:noFill/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Научить учащихся самостоятельному, </a:t>
            </a:r>
            <a:r>
              <a:rPr lang="ru-RU" sz="2400" b="1" dirty="0" smtClean="0">
                <a:solidFill>
                  <a:srgbClr val="FFFF00"/>
                </a:solidFill>
              </a:rPr>
              <a:t>критическому               мышлению.</a:t>
            </a:r>
          </a:p>
          <a:p>
            <a:pPr algn="l"/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rgbClr val="FFFF00"/>
                </a:solidFill>
              </a:rPr>
              <a:t>Размышлять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, опираясь на знание фактов, закономерностей науки, делать обоснованные 	выводы.</a:t>
            </a:r>
          </a:p>
          <a:p>
            <a:pPr algn="l"/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Принимать самостоятельные аргументированные </a:t>
            </a:r>
            <a:r>
              <a:rPr lang="ru-RU" sz="2400" b="1" dirty="0" smtClean="0">
                <a:solidFill>
                  <a:srgbClr val="FFFF00"/>
                </a:solidFill>
              </a:rPr>
              <a:t>решения.</a:t>
            </a:r>
          </a:p>
          <a:p>
            <a:pPr algn="l"/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Научить работать в </a:t>
            </a:r>
            <a:r>
              <a:rPr lang="ru-RU" sz="2400" b="1" dirty="0" smtClean="0">
                <a:solidFill>
                  <a:srgbClr val="FFFF00"/>
                </a:solidFill>
              </a:rPr>
              <a:t>команде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, выполняя разные социальные роли.</a:t>
            </a:r>
          </a:p>
          <a:p>
            <a:pPr algn="l"/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75828" y="214290"/>
            <a:ext cx="66681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Для чего нужен метод проектов</a:t>
            </a:r>
            <a:endParaRPr lang="ru-RU" sz="32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643042" y="1500174"/>
            <a:ext cx="2857520" cy="7143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Проблемная ситуация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10" y="2786058"/>
            <a:ext cx="314327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 способов решения (выдвижение гипотез)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4071942"/>
            <a:ext cx="3214710" cy="92869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Исследовательская,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поисковая  проектная деятельность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57356" y="5572140"/>
            <a:ext cx="3071834" cy="7143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Защита проекта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6446" y="4071942"/>
            <a:ext cx="2500330" cy="8572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Оформление результатов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 rot="5400000">
            <a:off x="6643703" y="4714883"/>
            <a:ext cx="714381" cy="2428895"/>
          </a:xfrm>
          <a:prstGeom prst="wedgeRoundRectCallout">
            <a:avLst>
              <a:gd name="adj1" fmla="val -4478"/>
              <a:gd name="adj2" fmla="val 8102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Прогнозирование новых пробле</a:t>
            </a:r>
            <a:r>
              <a:rPr lang="ru-RU" sz="2000" b="1" dirty="0" smtClean="0">
                <a:solidFill>
                  <a:schemeClr val="tx1"/>
                </a:solidFill>
              </a:rPr>
              <a:t>м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4714876" y="1785926"/>
            <a:ext cx="3857652" cy="1714512"/>
          </a:xfrm>
          <a:prstGeom prst="cloudCallout">
            <a:avLst>
              <a:gd name="adj1" fmla="val -37397"/>
              <a:gd name="adj2" fmla="val 66766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4" y="2214554"/>
            <a:ext cx="30433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ПРОБЛЕМА</a:t>
            </a:r>
            <a:endParaRPr lang="ru-RU" sz="4400" b="1" cap="all" spc="0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572000" y="1857364"/>
            <a:ext cx="642942" cy="214314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3"/>
          </p:cNvCxnSpPr>
          <p:nvPr/>
        </p:nvCxnSpPr>
        <p:spPr>
          <a:xfrm flipV="1">
            <a:off x="3786182" y="3000372"/>
            <a:ext cx="1000132" cy="178595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3"/>
          </p:cNvCxnSpPr>
          <p:nvPr/>
        </p:nvCxnSpPr>
        <p:spPr>
          <a:xfrm flipV="1">
            <a:off x="4357686" y="3214686"/>
            <a:ext cx="714380" cy="1321603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2357422" y="2500306"/>
            <a:ext cx="571504" cy="1588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393935" y="3821909"/>
            <a:ext cx="499272" cy="794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2357422" y="5286388"/>
            <a:ext cx="571504" cy="1588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войная стрелка влево/вправо 30"/>
          <p:cNvSpPr/>
          <p:nvPr/>
        </p:nvSpPr>
        <p:spPr>
          <a:xfrm>
            <a:off x="4429124" y="4643446"/>
            <a:ext cx="1357322" cy="45719"/>
          </a:xfrm>
          <a:prstGeom prst="leftRightArrow">
            <a:avLst/>
          </a:prstGeom>
          <a:solidFill>
            <a:srgbClr val="FF000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357422" y="142852"/>
            <a:ext cx="678657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Сущность метода проектов</a:t>
            </a:r>
            <a:endParaRPr lang="ru-RU" sz="36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0"/>
            <a:ext cx="671514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Совокупность методов, используемых в проектной деятельности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" name="Куб 3"/>
          <p:cNvSpPr/>
          <p:nvPr/>
        </p:nvSpPr>
        <p:spPr>
          <a:xfrm>
            <a:off x="2786050" y="1357298"/>
            <a:ext cx="3571900" cy="928694"/>
          </a:xfrm>
          <a:prstGeom prst="cub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balanced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ПРОЕКТНАЯ ДЕЯТЕЛЬНОСТЬ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balanced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исследовательские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388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научный метод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928662" y="1857364"/>
            <a:ext cx="1785950" cy="928694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 flipH="1">
            <a:off x="6429388" y="1857364"/>
            <a:ext cx="1928826" cy="928694"/>
          </a:xfrm>
          <a:prstGeom prst="curvedRightArrow">
            <a:avLst>
              <a:gd name="adj1" fmla="val 23022"/>
              <a:gd name="adj2" fmla="val 50000"/>
              <a:gd name="adj3" fmla="val 25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28992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поисковые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6" name="Багетная рамка 15"/>
          <p:cNvSpPr/>
          <p:nvPr/>
        </p:nvSpPr>
        <p:spPr>
          <a:xfrm>
            <a:off x="285720" y="4214818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дискуссии,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эвристические беседы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Багетная рамка 16"/>
          <p:cNvSpPr/>
          <p:nvPr/>
        </p:nvSpPr>
        <p:spPr>
          <a:xfrm>
            <a:off x="3500430" y="4143380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мозговые атаки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Багетная рамка 17"/>
          <p:cNvSpPr/>
          <p:nvPr/>
        </p:nvSpPr>
        <p:spPr>
          <a:xfrm>
            <a:off x="6500826" y="4143380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ролевые игры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0" name="Прямая соединительная линия 19"/>
          <p:cNvCxnSpPr>
            <a:stCxn id="6" idx="2"/>
            <a:endCxn id="16" idx="6"/>
          </p:cNvCxnSpPr>
          <p:nvPr/>
        </p:nvCxnSpPr>
        <p:spPr>
          <a:xfrm rot="5400000">
            <a:off x="1107257" y="3893347"/>
            <a:ext cx="642942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4" idx="2"/>
            <a:endCxn id="17" idx="6"/>
          </p:cNvCxnSpPr>
          <p:nvPr/>
        </p:nvCxnSpPr>
        <p:spPr>
          <a:xfrm rot="5400000">
            <a:off x="4357686" y="3857628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1" idx="2"/>
            <a:endCxn id="18" idx="6"/>
          </p:cNvCxnSpPr>
          <p:nvPr/>
        </p:nvCxnSpPr>
        <p:spPr>
          <a:xfrm rot="5400000">
            <a:off x="7358082" y="3857628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6" idx="3"/>
            <a:endCxn id="14" idx="1"/>
          </p:cNvCxnSpPr>
          <p:nvPr/>
        </p:nvCxnSpPr>
        <p:spPr>
          <a:xfrm>
            <a:off x="2643174" y="3178967"/>
            <a:ext cx="785818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14" idx="3"/>
            <a:endCxn id="11" idx="1"/>
          </p:cNvCxnSpPr>
          <p:nvPr/>
        </p:nvCxnSpPr>
        <p:spPr>
          <a:xfrm>
            <a:off x="5857884" y="3178967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кругленный прямоугольник 36"/>
          <p:cNvSpPr/>
          <p:nvPr/>
        </p:nvSpPr>
        <p:spPr>
          <a:xfrm>
            <a:off x="3428992" y="5786454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рефлексивные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ая прямоугольная выноска 15"/>
          <p:cNvSpPr/>
          <p:nvPr/>
        </p:nvSpPr>
        <p:spPr>
          <a:xfrm>
            <a:off x="5000628" y="6286520"/>
            <a:ext cx="1643074" cy="428628"/>
          </a:xfrm>
          <a:prstGeom prst="wedgeRoundRectCallout">
            <a:avLst>
              <a:gd name="adj1" fmla="val -56194"/>
              <a:gd name="adj2" fmla="val -58774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оценка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7215238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</a:rPr>
              <a:t>Интеллектуальные умения, необходимые при использовании метода проектов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Багетная рамка 2"/>
          <p:cNvSpPr/>
          <p:nvPr/>
        </p:nvSpPr>
        <p:spPr>
          <a:xfrm>
            <a:off x="285720" y="1428736"/>
            <a:ext cx="235745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Умения предметной области знания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Багетная рамка 3"/>
          <p:cNvSpPr/>
          <p:nvPr/>
        </p:nvSpPr>
        <p:spPr>
          <a:xfrm>
            <a:off x="3286116" y="1357298"/>
            <a:ext cx="264320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Интеллектуальные умения критического мышления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6500826" y="1357298"/>
            <a:ext cx="235745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Коммуникативные умения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4282" y="3214686"/>
            <a:ext cx="2071702" cy="928694"/>
          </a:xfrm>
          <a:prstGeom prst="wedgeRoundRectCallout">
            <a:avLst>
              <a:gd name="adj1" fmla="val -24790"/>
              <a:gd name="adj2" fmla="val -12793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Совокупность соответствующих компетентностей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57488" y="3214686"/>
            <a:ext cx="1785950" cy="714380"/>
          </a:xfrm>
          <a:prstGeom prst="wedgeRoundRectCallout">
            <a:avLst>
              <a:gd name="adj1" fmla="val 42794"/>
              <a:gd name="adj2" fmla="val -15973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Поиск информации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929190" y="3214686"/>
            <a:ext cx="1571636" cy="714380"/>
          </a:xfrm>
          <a:prstGeom prst="wedgeRoundRectCallout">
            <a:avLst>
              <a:gd name="adj1" fmla="val -51554"/>
              <a:gd name="adj2" fmla="val -15304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осмысление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6786578" y="3214686"/>
            <a:ext cx="2143140" cy="928694"/>
          </a:xfrm>
          <a:prstGeom prst="wedgeRoundRectCallout">
            <a:avLst>
              <a:gd name="adj1" fmla="val 29058"/>
              <a:gd name="adj2" fmla="val -13580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Умения совместной деятельности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3500430" y="5643578"/>
            <a:ext cx="1928826" cy="428628"/>
          </a:xfrm>
          <a:prstGeom prst="wedgeRoundRectCallout">
            <a:avLst>
              <a:gd name="adj1" fmla="val 13876"/>
              <a:gd name="adj2" fmla="val -5033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применение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2143108" y="4929198"/>
            <a:ext cx="1785950" cy="428628"/>
          </a:xfrm>
          <a:prstGeom prst="wedgeRoundRectCallout">
            <a:avLst>
              <a:gd name="adj1" fmla="val 45866"/>
              <a:gd name="adj2" fmla="val -27700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анализ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500694" y="4857760"/>
            <a:ext cx="1785950" cy="428628"/>
          </a:xfrm>
          <a:prstGeom prst="wedgeRoundRectCallout">
            <a:avLst>
              <a:gd name="adj1" fmla="val -42198"/>
              <a:gd name="adj2" fmla="val -26298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синтез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0" y="5357826"/>
            <a:ext cx="3428992" cy="1500174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Ключевые и профессиональные компетентности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6643702" y="5214950"/>
            <a:ext cx="2500298" cy="142876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Умения дискутировать, принимать решения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57158" y="1714488"/>
            <a:ext cx="271464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Проект должен быть посильным для выполнения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2143108" y="0"/>
            <a:ext cx="5000660" cy="1000108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Принципы организации проектной деятельности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Багетная рамка 6"/>
          <p:cNvSpPr/>
          <p:nvPr/>
        </p:nvSpPr>
        <p:spPr>
          <a:xfrm>
            <a:off x="5857884" y="3143248"/>
            <a:ext cx="300039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Создавать необходимые условия для успешного выполнения проектов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Багетная рамка 7"/>
          <p:cNvSpPr/>
          <p:nvPr/>
        </p:nvSpPr>
        <p:spPr>
          <a:xfrm>
            <a:off x="6072198" y="1714488"/>
            <a:ext cx="264320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Вести подготовку учащихся к выполнению проектов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Багетная рамка 8"/>
          <p:cNvSpPr/>
          <p:nvPr/>
        </p:nvSpPr>
        <p:spPr>
          <a:xfrm>
            <a:off x="5357818" y="4500570"/>
            <a:ext cx="3500462" cy="1643074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Обязательная презентация результатов работы по проекту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Багетная рамка 9"/>
          <p:cNvSpPr/>
          <p:nvPr/>
        </p:nvSpPr>
        <p:spPr>
          <a:xfrm>
            <a:off x="357158" y="4572008"/>
            <a:ext cx="3571900" cy="1571636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Каждый учащийся должен четко показать свой вклад в выполнение проекта. Каждый участник проекта получает индивидуальную оценку.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357158" y="3143248"/>
            <a:ext cx="307183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Обеспечить руководство проектом со стороны педагогов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" name="Shape 12"/>
          <p:cNvCxnSpPr>
            <a:stCxn id="5" idx="2"/>
            <a:endCxn id="4" idx="0"/>
          </p:cNvCxnSpPr>
          <p:nvPr/>
        </p:nvCxnSpPr>
        <p:spPr>
          <a:xfrm rot="5400000">
            <a:off x="3232538" y="839372"/>
            <a:ext cx="1250165" cy="1571636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5" idx="2"/>
            <a:endCxn id="8" idx="4"/>
          </p:cNvCxnSpPr>
          <p:nvPr/>
        </p:nvCxnSpPr>
        <p:spPr>
          <a:xfrm rot="16200000" flipH="1">
            <a:off x="4732736" y="910810"/>
            <a:ext cx="1250165" cy="1428760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/>
          <p:nvPr/>
        </p:nvCxnSpPr>
        <p:spPr>
          <a:xfrm rot="5400000">
            <a:off x="3411133" y="2303851"/>
            <a:ext cx="1250165" cy="1214448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/>
          <p:nvPr/>
        </p:nvCxnSpPr>
        <p:spPr>
          <a:xfrm>
            <a:off x="4643438" y="2357430"/>
            <a:ext cx="1214446" cy="1178727"/>
          </a:xfrm>
          <a:prstGeom prst="bentConnector3">
            <a:avLst>
              <a:gd name="adj1" fmla="val 306"/>
            </a:avLst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/>
          <p:nvPr/>
        </p:nvCxnSpPr>
        <p:spPr>
          <a:xfrm rot="5400000">
            <a:off x="3518289" y="3911207"/>
            <a:ext cx="1535917" cy="714380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>
            <a:off x="785786" y="14285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/>
          <p:nvPr/>
        </p:nvCxnSpPr>
        <p:spPr>
          <a:xfrm rot="16200000" flipH="1">
            <a:off x="4268388" y="3946927"/>
            <a:ext cx="1464480" cy="714379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618</Words>
  <PresentationFormat>Экран (4:3)</PresentationFormat>
  <Paragraphs>116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Задачи современного образования   </vt:lpstr>
      <vt:lpstr>«Все, что я знаю, я знаю для чего мне это надо и где, и как я могу это применить» - основной тезис современного понимания метода проектов, который привлекает многие образовательные системы, стремящиеся найти разумный баланс между академическими знаниями и практическими умениями.   </vt:lpstr>
      <vt:lpstr>Проектная деятельность </vt:lpstr>
      <vt:lpstr>Слайд 5</vt:lpstr>
      <vt:lpstr>Слайд 6</vt:lpstr>
      <vt:lpstr>Совокупность методов, используемых в проектной деятельности</vt:lpstr>
      <vt:lpstr>Интеллектуальные умения, необходимые при использовании метода проектов</vt:lpstr>
      <vt:lpstr>Слайд 9</vt:lpstr>
      <vt:lpstr>Слайд 10</vt:lpstr>
      <vt:lpstr>Этапы проведения проекта</vt:lpstr>
      <vt:lpstr>Этапы проведения проекта</vt:lpstr>
      <vt:lpstr>Возможности проектной деятельности учащихся для решения дидактических и методических задач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Valued Acer Customer</cp:lastModifiedBy>
  <cp:revision>39</cp:revision>
  <dcterms:modified xsi:type="dcterms:W3CDTF">2013-01-23T08:28:04Z</dcterms:modified>
</cp:coreProperties>
</file>