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2" r:id="rId6"/>
    <p:sldId id="268" r:id="rId7"/>
    <p:sldId id="273" r:id="rId8"/>
    <p:sldId id="274" r:id="rId9"/>
    <p:sldId id="275" r:id="rId10"/>
    <p:sldId id="276" r:id="rId11"/>
    <p:sldId id="277" r:id="rId12"/>
    <p:sldId id="278" r:id="rId13"/>
    <p:sldId id="262" r:id="rId14"/>
    <p:sldId id="279" r:id="rId15"/>
    <p:sldId id="286" r:id="rId16"/>
    <p:sldId id="287" r:id="rId17"/>
    <p:sldId id="288" r:id="rId18"/>
    <p:sldId id="280" r:id="rId19"/>
    <p:sldId id="289" r:id="rId20"/>
    <p:sldId id="290" r:id="rId21"/>
    <p:sldId id="291" r:id="rId22"/>
    <p:sldId id="293" r:id="rId23"/>
    <p:sldId id="294" r:id="rId24"/>
    <p:sldId id="295" r:id="rId25"/>
    <p:sldId id="296" r:id="rId26"/>
    <p:sldId id="297" r:id="rId27"/>
    <p:sldId id="299" r:id="rId28"/>
    <p:sldId id="29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>
      <p:cViewPr varScale="1">
        <p:scale>
          <a:sx n="70" d="100"/>
          <a:sy n="70" d="100"/>
        </p:scale>
        <p:origin x="-5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8856984" cy="129614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3047"/>
            <a:ext cx="2627784" cy="317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http://www.solnyshkoshop.com/image/data/Ava/solnisko_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32590" flipH="1">
            <a:off x="7896253" y="216878"/>
            <a:ext cx="1174286" cy="98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5544107" y="5589240"/>
            <a:ext cx="3492389" cy="1008112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МБОУ «Ново-Ямская СОШ»</a:t>
            </a:r>
          </a:p>
          <a:p>
            <a:pPr lvl="0"/>
            <a:endParaRPr lang="ru-RU" sz="1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lvl="0"/>
            <a:r>
              <a:rPr lang="ru-RU" sz="1400" b="1" dirty="0" smtClean="0">
                <a:solidFill>
                  <a:srgbClr val="C00000"/>
                </a:solidFill>
                <a:latin typeface="Georgia" pitchFamily="18" charset="0"/>
              </a:rPr>
              <a:t>Учитель-логопед:  Иванова О.А.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…………………………………..</a:t>
            </a:r>
          </a:p>
          <a:p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034" name="Picture 10" descr="http://www.playcast.ru/uploads/2016/12/17/209216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365104"/>
            <a:ext cx="1656184" cy="14108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1002695"/>
            <a:ext cx="8496944" cy="411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800" b="1" dirty="0" smtClean="0">
              <a:solidFill>
                <a:srgbClr val="F79646">
                  <a:lumMod val="75000"/>
                </a:srgb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8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Логопедическая </a:t>
            </a:r>
            <a:r>
              <a:rPr lang="ru-RU" sz="4800" b="1" dirty="0">
                <a:solidFill>
                  <a:srgbClr val="F79646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в начальных классах</a:t>
            </a:r>
          </a:p>
          <a:p>
            <a:pPr marR="64008" lvl="0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4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общеобразовательной школы.</a:t>
            </a:r>
          </a:p>
          <a:p>
            <a:pPr lvl="0" algn="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52736"/>
            <a:ext cx="8460432" cy="54726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  <a:buFontTx/>
              <a:buChar char="-"/>
            </a:pPr>
            <a:endParaRPr lang="ru-RU" sz="3200" dirty="0">
              <a:solidFill>
                <a:srgbClr val="E66C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130324"/>
            <a:ext cx="8280920" cy="113843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Примеры </a:t>
            </a:r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дисграфических</a:t>
            </a:r>
            <a: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ошибок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30324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34" y="4880263"/>
            <a:ext cx="1736238" cy="197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:\ИКТ\img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3" y="1340769"/>
            <a:ext cx="5073785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70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специфическое 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нарушение   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чтения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ошибок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 уровне звука, буквы и слога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1)замена и смешение звуков при чтении;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2) замены букв, имеющих графическое сходство; 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3) побуквенное чтение;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4)искажение </a:t>
            </a:r>
            <a:r>
              <a:rPr lang="ru-RU" sz="3200" dirty="0" err="1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-слоговой структуры;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8474" y="0"/>
            <a:ext cx="5400600" cy="69269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Дислексия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pic>
        <p:nvPicPr>
          <p:cNvPr id="12" name="Picture 4" descr="http://detsad25pushkin.ucoz.ru/kons/t.vikt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078275"/>
            <a:ext cx="1850246" cy="28152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специфическое 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нарушение чтения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на уровне слова, словосочетания и предложения: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бедность словаря неточность употребления слов;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 нарушение понимания прочитанного;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3) </a:t>
            </a:r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аграмматизмы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 чтении;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4) отсутствие сложных фраз, короткие предложения;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 нарушение связной речи.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8474" y="0"/>
            <a:ext cx="5400600" cy="69269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1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Дислексия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pic>
        <p:nvPicPr>
          <p:cNvPr id="12" name="Picture 4" descr="http://detsad25pushkin.ucoz.ru/kons/t.vikt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078275"/>
            <a:ext cx="1850246" cy="28152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466486"/>
            <a:ext cx="9036496" cy="5925026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R="64008" lvl="0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Лексические  темы</a:t>
            </a:r>
            <a:r>
              <a:rPr lang="ru-RU" sz="4400" b="1" dirty="0" smtClean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Защитники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Отечества.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Птицы.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Одежда.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R="64008" lvl="0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Зима.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Приметы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зимние игры, забавы</a:t>
            </a:r>
          </a:p>
          <a:p>
            <a:pPr marR="64008" lvl="0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  питания.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Семья.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7" name="Picture 2" descr="http://estalsad5.edumsko.ru/uploads/3000/2204/section/263589/chto_ya_vizh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20379" y="3879764"/>
            <a:ext cx="2592288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81700"/>
            <a:ext cx="9036496" cy="6694599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kern="5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: </a:t>
            </a:r>
          </a:p>
          <a:p>
            <a:pPr marL="742950" lvl="0" indent="-7429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r>
              <a:rPr lang="ru-RU" sz="3600" kern="50" dirty="0" smtClean="0"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600" kern="50" dirty="0">
                <a:latin typeface="Times New Roman"/>
                <a:ea typeface="Arial Unicode MS"/>
                <a:cs typeface="Mangal"/>
              </a:rPr>
              <a:t>общей и мелкой </a:t>
            </a:r>
            <a:r>
              <a:rPr lang="ru-RU" sz="3600" kern="50" dirty="0" smtClean="0">
                <a:latin typeface="Times New Roman"/>
                <a:ea typeface="Arial Unicode MS"/>
                <a:cs typeface="Mangal"/>
              </a:rPr>
              <a:t>моторики</a:t>
            </a: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endParaRPr lang="ru-RU" sz="3600" kern="50" dirty="0">
              <a:latin typeface="Times New Roman"/>
              <a:ea typeface="Arial Unicode MS"/>
              <a:cs typeface="Mangal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endParaRPr lang="ru-RU" sz="3600" kern="50" dirty="0" smtClean="0">
              <a:latin typeface="Times New Roman"/>
              <a:ea typeface="Arial Unicode MS"/>
              <a:cs typeface="Mangal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endParaRPr lang="ru-RU" sz="3600" kern="50" dirty="0">
              <a:latin typeface="Times New Roman"/>
              <a:ea typeface="Arial Unicode MS"/>
              <a:cs typeface="Mangal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endParaRPr lang="ru-RU" sz="3600" kern="50" dirty="0" smtClean="0">
              <a:latin typeface="Times New Roman"/>
              <a:ea typeface="Arial Unicode MS"/>
              <a:cs typeface="Mangal"/>
            </a:endParaRPr>
          </a:p>
          <a:p>
            <a:pPr marL="514350" lvl="0" indent="-514350" algn="just">
              <a:lnSpc>
                <a:spcPct val="115000"/>
              </a:lnSpc>
              <a:spcAft>
                <a:spcPts val="0"/>
              </a:spcAft>
              <a:buAutoNum type="arabicParenR"/>
              <a:tabLst>
                <a:tab pos="457200" algn="l"/>
              </a:tabLst>
            </a:pPr>
            <a:endParaRPr lang="ru-RU" sz="2800" dirty="0"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92897"/>
            <a:ext cx="8928991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233232"/>
            <a:ext cx="9036496" cy="6391537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600" kern="50" dirty="0" smtClean="0">
                <a:latin typeface="Times New Roman"/>
                <a:ea typeface="Arial Unicode MS"/>
                <a:cs typeface="Mangal"/>
              </a:rPr>
              <a:t>2) формирование </a:t>
            </a:r>
            <a:r>
              <a:rPr lang="ru-RU" sz="3600" kern="50" dirty="0">
                <a:latin typeface="Times New Roman"/>
                <a:ea typeface="Arial Unicode MS"/>
                <a:cs typeface="Mangal"/>
              </a:rPr>
              <a:t>анализа и синтеза слова</a:t>
            </a:r>
            <a:endParaRPr lang="ru-RU" sz="2800" dirty="0">
              <a:latin typeface="Symbol"/>
              <a:ea typeface="Calibri"/>
              <a:cs typeface="OpenSymbol"/>
            </a:endParaRP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r>
              <a:rPr lang="ru-RU" sz="24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24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-буквенный анализ</a:t>
            </a:r>
            <a:endParaRPr lang="ru-RU" sz="2400" kern="50" dirty="0" smtClean="0">
              <a:solidFill>
                <a:prstClr val="black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36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36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36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58428"/>
            <a:ext cx="516922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Учитель\Desktop\Материал  к занятиям\Звуко-буквенный анализ\Найди слова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3068961"/>
            <a:ext cx="4067945" cy="3133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6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585669"/>
            <a:ext cx="9036496" cy="568666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r>
              <a:rPr lang="ru-RU" sz="36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2) формирование </a:t>
            </a:r>
            <a:r>
              <a:rPr lang="ru-RU" sz="36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анализа и синтеза слова</a:t>
            </a: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Слоговой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анализ-синтез</a:t>
            </a:r>
            <a:endParaRPr lang="ru-RU" sz="2400" kern="5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endParaRPr lang="ru-RU" sz="36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36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0AD00">
                <a:tint val="45000"/>
                <a:satMod val="400000"/>
              </a:srgbClr>
            </a:duotone>
            <a:lum bright="-10000"/>
          </a:blip>
          <a:srcRect t="5882"/>
          <a:stretch>
            <a:fillRect/>
          </a:stretch>
        </p:blipFill>
        <p:spPr bwMode="auto">
          <a:xfrm>
            <a:off x="4067944" y="2769033"/>
            <a:ext cx="4968552" cy="4086270"/>
          </a:xfrm>
          <a:prstGeom prst="rect">
            <a:avLst/>
          </a:prstGeom>
          <a:solidFill>
            <a:srgbClr val="F0AD00"/>
          </a:solidFill>
          <a:ln w="25400" cap="flat" cmpd="sng" algn="ctr">
            <a:solidFill>
              <a:srgbClr val="F0AD00">
                <a:shade val="50000"/>
              </a:srgbClr>
            </a:solidFill>
            <a:prstDash val="solid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93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-1724"/>
            <a:ext cx="9036496" cy="6861453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</a:p>
          <a:p>
            <a:pPr>
              <a:lnSpc>
                <a:spcPct val="115000"/>
              </a:lnSpc>
              <a:tabLst>
                <a:tab pos="457200" algn="l"/>
              </a:tabLst>
            </a:pPr>
            <a:r>
              <a:rPr lang="ru-RU" sz="36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3</a:t>
            </a:r>
            <a:r>
              <a:rPr lang="ru-RU" sz="36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) Формирование   и развитие фонематического восприятия:</a:t>
            </a:r>
          </a:p>
          <a:p>
            <a:pPr>
              <a:lnSpc>
                <a:spcPct val="115000"/>
              </a:lnSpc>
              <a:tabLst>
                <a:tab pos="457200" algn="l"/>
              </a:tabLst>
            </a:pPr>
            <a:r>
              <a:rPr lang="ru-RU" sz="28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- «Хлопни в ладоши»</a:t>
            </a:r>
          </a:p>
          <a:p>
            <a:pPr marL="571500" indent="-571500">
              <a:lnSpc>
                <a:spcPct val="115000"/>
              </a:lnSpc>
              <a:buFontTx/>
              <a:buChar char="-"/>
              <a:tabLst>
                <a:tab pos="457200" algn="l"/>
              </a:tabLst>
            </a:pPr>
            <a:r>
              <a:rPr lang="ru-RU" sz="28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Какой звук есть во всех словах?</a:t>
            </a:r>
          </a:p>
          <a:p>
            <a:pPr marL="571500" indent="-571500">
              <a:lnSpc>
                <a:spcPct val="115000"/>
              </a:lnSpc>
              <a:buFontTx/>
              <a:buChar char="-"/>
              <a:tabLst>
                <a:tab pos="457200" algn="l"/>
              </a:tabLst>
            </a:pPr>
            <a:r>
              <a:rPr lang="ru-RU" sz="28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Какой звук чаще всего слышим?</a:t>
            </a:r>
            <a:endParaRPr lang="ru-RU" sz="60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36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marL="514350" indent="-514350" algn="just">
              <a:lnSpc>
                <a:spcPct val="115000"/>
              </a:lnSpc>
              <a:buFontTx/>
              <a:buAutoNum type="arabicParenR"/>
              <a:tabLst>
                <a:tab pos="457200" algn="l"/>
              </a:tabLst>
            </a:pP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39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23821"/>
            <a:ext cx="9036496" cy="6810375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504" y="525277"/>
            <a:ext cx="648072" cy="64807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" y="35559"/>
            <a:ext cx="4360144" cy="32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3186233"/>
            <a:ext cx="4752020" cy="36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-220507"/>
            <a:ext cx="9036496" cy="7299019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  <a:endParaRPr lang="ru-RU" sz="36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kern="50" dirty="0" smtClean="0">
                <a:latin typeface="Times New Roman"/>
                <a:ea typeface="Arial Unicode MS"/>
                <a:cs typeface="Mangal"/>
              </a:rPr>
              <a:t>4) формирование </a:t>
            </a:r>
            <a:r>
              <a:rPr lang="ru-RU" sz="3200" kern="50" dirty="0">
                <a:latin typeface="Times New Roman"/>
                <a:ea typeface="Arial Unicode MS"/>
                <a:cs typeface="Mangal"/>
              </a:rPr>
              <a:t>анализа и синтеза </a:t>
            </a:r>
            <a:r>
              <a:rPr lang="ru-RU" sz="3200" kern="50" dirty="0" smtClean="0">
                <a:latin typeface="Times New Roman"/>
                <a:ea typeface="Arial Unicode MS"/>
                <a:cs typeface="Mangal"/>
              </a:rPr>
              <a:t>предложений.</a:t>
            </a:r>
            <a:endParaRPr lang="ru-RU" sz="3200" dirty="0">
              <a:latin typeface="Symbol"/>
              <a:ea typeface="Calibri"/>
              <a:cs typeface="OpenSymbol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1.     Определить границы предложения в тексте.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2.     Придумать предложение по сюжетной картинке и определить количество слов в нём.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3.     Придумать предложение с определённым количеством слов.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4.     Составить предложение из слов, данных в беспорядке.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5.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    Составить предложения по нескольким картинкам, на которых изображён один и тот же предмет в разных ситуациях (мяч лежит на полке, на мяч села муха, мальчик играет мячом).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6.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    Придумать предложение с определённым словом.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7.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    Составить графическую схему предложения.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8.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    По графической схеме придумать предложение.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9.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Определить место слова в предложении (какое по счёту указанное слово).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10.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 Поднять цифру, соответствующую количеству слов в предложении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55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764704"/>
            <a:ext cx="7272808" cy="55446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7491" y="0"/>
            <a:ext cx="8066957" cy="141277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Причины  расстройства чтения и </a:t>
            </a:r>
            <a:r>
              <a:rPr lang="ru-RU" sz="3600" b="1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письма:</a:t>
            </a:r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4344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254597" y="14336"/>
            <a:ext cx="792088" cy="792088"/>
          </a:xfrm>
          <a:prstGeom prst="rect">
            <a:avLst/>
          </a:prstGeom>
          <a:noFill/>
        </p:spPr>
      </p:pic>
      <p:pic>
        <p:nvPicPr>
          <p:cNvPr id="14366" name="Picture 30" descr="http://www.clipartbest.com/cliparts/niB/MGo/niBMGo8d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7" y="3166871"/>
            <a:ext cx="720080" cy="720079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865027" y="1412776"/>
            <a:ext cx="7235365" cy="4752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600" b="1" kern="50" dirty="0" smtClean="0">
              <a:solidFill>
                <a:schemeClr val="tx1"/>
              </a:solidFill>
              <a:latin typeface="Times New Roman"/>
              <a:ea typeface="Arial Unicode MS"/>
              <a:cs typeface="Mangal"/>
            </a:endParaRPr>
          </a:p>
          <a:p>
            <a:pPr marL="571500" indent="-571500">
              <a:buFontTx/>
              <a:buChar char="-"/>
            </a:pPr>
            <a:r>
              <a:rPr lang="ru-RU" sz="4000" kern="50" dirty="0" smtClean="0">
                <a:latin typeface="Times New Roman"/>
                <a:ea typeface="Arial Unicode MS"/>
                <a:cs typeface="Mangal"/>
              </a:rPr>
              <a:t>органические нарушения;  </a:t>
            </a:r>
          </a:p>
          <a:p>
            <a:r>
              <a:rPr lang="ru-RU" sz="4000" kern="50" dirty="0" smtClean="0">
                <a:latin typeface="Times New Roman"/>
                <a:ea typeface="Arial Unicode MS"/>
                <a:cs typeface="Mangal"/>
              </a:rPr>
              <a:t>- функциональные нарушения;</a:t>
            </a:r>
          </a:p>
          <a:p>
            <a:r>
              <a:rPr lang="ru-RU" sz="4000" kern="50" dirty="0">
                <a:latin typeface="Times New Roman"/>
                <a:ea typeface="Arial Unicode MS"/>
                <a:cs typeface="Mangal"/>
              </a:rPr>
              <a:t>-</a:t>
            </a:r>
            <a:r>
              <a:rPr lang="ru-RU" sz="4000" kern="50" dirty="0" smtClean="0">
                <a:latin typeface="Times New Roman"/>
                <a:ea typeface="Arial Unicode MS"/>
                <a:cs typeface="Mangal"/>
              </a:rPr>
              <a:t>  </a:t>
            </a:r>
            <a:r>
              <a:rPr lang="ru-RU" sz="4000" kern="50" dirty="0">
                <a:latin typeface="Times New Roman"/>
                <a:ea typeface="Arial Unicode MS"/>
                <a:cs typeface="Mangal"/>
              </a:rPr>
              <a:t>неблагоприятные внешние факторы (двуязычие в семье, неправильная речь окружающих и т. д.)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781471"/>
            <a:ext cx="9036496" cy="5295067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  <a:endParaRPr lang="ru-RU" sz="36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kern="50" dirty="0" smtClean="0">
                <a:latin typeface="Times New Roman"/>
                <a:ea typeface="Arial Unicode MS"/>
                <a:cs typeface="Mangal"/>
              </a:rPr>
              <a:t>5) </a:t>
            </a:r>
            <a:r>
              <a:rPr lang="ru-RU" sz="3200" kern="50" dirty="0" smtClean="0">
                <a:latin typeface="Times New Roman"/>
                <a:ea typeface="Arial Unicode MS"/>
                <a:cs typeface="Mangal"/>
              </a:rPr>
              <a:t>формирование правильных </a:t>
            </a:r>
            <a:r>
              <a:rPr lang="ru-RU" sz="3200" kern="50" dirty="0">
                <a:latin typeface="Times New Roman"/>
                <a:ea typeface="Arial Unicode MS"/>
                <a:cs typeface="Mangal"/>
              </a:rPr>
              <a:t>грамматических конструкций</a:t>
            </a:r>
            <a:endParaRPr lang="ru-RU" sz="3200" dirty="0">
              <a:latin typeface="Symbol"/>
              <a:ea typeface="Calibri"/>
              <a:cs typeface="OpenSymbol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kern="50" dirty="0">
                <a:latin typeface="Times New Roman"/>
                <a:ea typeface="Arial Unicode MS"/>
                <a:cs typeface="Mangal"/>
              </a:rPr>
              <a:t> </a:t>
            </a:r>
            <a:r>
              <a:rPr lang="ru-RU" sz="2800" kern="50" dirty="0" smtClean="0">
                <a:latin typeface="Times New Roman"/>
                <a:ea typeface="Arial Unicode MS"/>
                <a:cs typeface="Mangal"/>
              </a:rPr>
              <a:t>- «Один-много».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57200" algn="l"/>
              </a:tabLst>
            </a:pP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56" y="2774465"/>
            <a:ext cx="4572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8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-40880"/>
            <a:ext cx="9036496" cy="6939772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Профилактика 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и коррекция </a:t>
            </a:r>
            <a:r>
              <a:rPr lang="ru-RU" sz="4000" b="1" kern="50" dirty="0" err="1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дисграфии</a:t>
            </a:r>
            <a:r>
              <a:rPr lang="ru-RU" sz="4000" b="1" kern="50" dirty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 и  </a:t>
            </a:r>
            <a:r>
              <a:rPr lang="ru-RU" sz="4000" b="1" kern="50" dirty="0" err="1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дислексии</a:t>
            </a:r>
            <a:r>
              <a:rPr lang="ru-RU" sz="40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: </a:t>
            </a:r>
            <a:endParaRPr lang="ru-RU" sz="36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r>
              <a:rPr lang="ru-RU" sz="28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5)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формирование правильных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грамматических конструкций</a:t>
            </a:r>
            <a:endParaRPr lang="ru-RU" sz="32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algn="just">
              <a:lnSpc>
                <a:spcPct val="115000"/>
              </a:lnSpc>
            </a:pPr>
            <a:r>
              <a:rPr lang="ru-RU" sz="28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 </a:t>
            </a:r>
            <a:endParaRPr lang="ru-RU" sz="28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algn="just">
              <a:lnSpc>
                <a:spcPct val="115000"/>
              </a:lnSpc>
            </a:pPr>
            <a:endParaRPr lang="ru-RU" sz="28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algn="just">
              <a:lnSpc>
                <a:spcPct val="115000"/>
              </a:lnSpc>
            </a:pPr>
            <a:endParaRPr lang="ru-RU" sz="2800" kern="50" dirty="0" smtClean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algn="just">
              <a:lnSpc>
                <a:spcPct val="115000"/>
              </a:lnSpc>
            </a:pPr>
            <a:endParaRPr lang="ru-RU" sz="2800" kern="50" dirty="0">
              <a:solidFill>
                <a:prstClr val="black"/>
              </a:solidFill>
              <a:latin typeface="Times New Roman"/>
              <a:ea typeface="Arial Unicode MS"/>
              <a:cs typeface="Mangal"/>
            </a:endParaRPr>
          </a:p>
          <a:p>
            <a:pPr algn="just">
              <a:lnSpc>
                <a:spcPct val="115000"/>
              </a:lnSpc>
            </a:pP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57200" algn="l"/>
              </a:tabLst>
            </a:pPr>
            <a:endParaRPr lang="ru-RU" sz="2800" dirty="0">
              <a:solidFill>
                <a:prstClr val="black"/>
              </a:solidFill>
              <a:latin typeface="Symbol"/>
              <a:ea typeface="Calibri"/>
              <a:cs typeface="Open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50" dirty="0" smtClean="0">
                <a:solidFill>
                  <a:srgbClr val="9BBB59">
                    <a:lumMod val="50000"/>
                  </a:srgbClr>
                </a:solidFill>
                <a:latin typeface="Times New Roman"/>
                <a:ea typeface="Arial Unicode MS"/>
                <a:cs typeface="Mangal"/>
              </a:rPr>
              <a:t> </a:t>
            </a:r>
            <a:endParaRPr lang="ru-RU" sz="3600" b="1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187624" y="1628800"/>
            <a:ext cx="6408712" cy="45307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 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0503" y="525277"/>
            <a:ext cx="648072" cy="648072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" y="2747016"/>
            <a:ext cx="4572000" cy="415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7016"/>
            <a:ext cx="4572000" cy="411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0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schemeClr val="tx1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schemeClr val="tx1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schemeClr val="tx1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8388424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3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4604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5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" y="1052736"/>
            <a:ext cx="840515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846043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7488832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25352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-22142"/>
            <a:ext cx="6912768" cy="1047494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Развитие </a:t>
            </a:r>
            <a:r>
              <a:rPr lang="ru-RU" sz="3200" kern="50" dirty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зрительного восприятия, внимания, </a:t>
            </a:r>
            <a:r>
              <a:rPr lang="ru-RU" sz="3200" kern="50" dirty="0" smtClean="0">
                <a:solidFill>
                  <a:prstClr val="black"/>
                </a:solidFill>
                <a:latin typeface="Times New Roman"/>
                <a:ea typeface="Arial Unicode MS"/>
                <a:cs typeface="Mangal"/>
              </a:rPr>
              <a:t>памяти.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102545"/>
            <a:ext cx="7164796" cy="57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3275856" y="0"/>
            <a:ext cx="5868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49250"/>
            <a:ext cx="5562774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0648"/>
            <a:ext cx="800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132\Desktop\Логочас\4360768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80928"/>
            <a:ext cx="3059832" cy="329441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9250"/>
            <a:ext cx="5976664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1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836712"/>
            <a:ext cx="7488832" cy="59046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Логопед не дублер учителя и не </a:t>
            </a:r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репетитор</a:t>
            </a: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83668" y="152636"/>
            <a:ext cx="4680520" cy="1008112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12776"/>
            <a:ext cx="525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83768" y="332656"/>
            <a:ext cx="648072" cy="648072"/>
          </a:xfrm>
          <a:prstGeom prst="rect">
            <a:avLst/>
          </a:prstGeom>
          <a:noFill/>
        </p:spPr>
      </p:pic>
      <p:pic>
        <p:nvPicPr>
          <p:cNvPr id="26" name="Рисунок 25" descr="http://res.publicdomainfiles.com/pdf_view/102/1395141842165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5805264"/>
            <a:ext cx="840016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827584" y="548680"/>
            <a:ext cx="7272808" cy="60486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188640"/>
            <a:ext cx="5184576" cy="1008112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5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1720" y="260648"/>
            <a:ext cx="792088" cy="792088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99592" y="1340768"/>
            <a:ext cx="7272808" cy="28083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1C48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229200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1475656" y="5301208"/>
            <a:ext cx="6408712" cy="93610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9" name="Picture 30" descr="http://www.clipartbest.com/cliparts/niB/MGo/niBMGo8d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77272"/>
            <a:ext cx="720080" cy="72007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908721"/>
            <a:ext cx="9144000" cy="59130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1.Профилактика и коррекция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дислексии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младших школьников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2.Развитие словарного запаса, грамматического строя.</a:t>
            </a:r>
          </a:p>
          <a:p>
            <a:pPr lvl="0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3.Развитие психических функций: восприятие, внимание, память,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</a:p>
          <a:p>
            <a:pPr lvl="0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4.Коррекция звукопроизношения</a:t>
            </a:r>
          </a:p>
          <a:p>
            <a:pPr lvl="0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учащихся.</a:t>
            </a:r>
          </a:p>
          <a:p>
            <a:pPr lvl="0"/>
            <a:endParaRPr lang="ru-RU" sz="3600" dirty="0">
              <a:solidFill>
                <a:srgbClr val="6BB76D">
                  <a:lumMod val="50000"/>
                </a:srgbClr>
              </a:solidFill>
              <a:latin typeface="Lucida Sans Unicode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0"/>
            <a:ext cx="8712968" cy="1088740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4400" b="1" dirty="0" smtClean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4100" b="1" dirty="0" smtClean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/>
            </a:r>
            <a:b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</a:br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12776"/>
            <a:ext cx="525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44524" y="440668"/>
            <a:ext cx="648072" cy="648072"/>
          </a:xfrm>
          <a:prstGeom prst="rect">
            <a:avLst/>
          </a:prstGeom>
          <a:noFill/>
        </p:spPr>
      </p:pic>
      <p:pic>
        <p:nvPicPr>
          <p:cNvPr id="26" name="Рисунок 25" descr="http://res.publicdomainfiles.com/pdf_view/102/1395141842165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5805264"/>
            <a:ext cx="840016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2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just">
              <a:spcBef>
                <a:spcPts val="400"/>
              </a:spcBef>
              <a:buClr>
                <a:srgbClr val="F0AD00"/>
              </a:buClr>
              <a:buSzPct val="68000"/>
              <a:defRPr/>
            </a:pP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специфическое 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нарушение    </a:t>
            </a:r>
            <a:r>
              <a:rPr lang="ru-RU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  <a:defRPr/>
            </a:pP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  <a:defRPr/>
            </a:pP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  <a:defRPr/>
            </a:pP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 уровне буквы и </a:t>
            </a:r>
            <a:r>
              <a:rPr lang="ru-RU" sz="32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слога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  <a:defRPr/>
            </a:pPr>
            <a:r>
              <a:rPr lang="ru-RU" sz="3200" kern="0" dirty="0" smtClean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1) пропуски, перестановки, вставки букв;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  <a:defRPr/>
            </a:pPr>
            <a:r>
              <a:rPr lang="ru-RU" sz="3200" kern="0" dirty="0" smtClean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 замены букв, имеющих </a:t>
            </a:r>
            <a:r>
              <a:rPr lang="ru-RU" sz="3200" kern="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оптическое (</a:t>
            </a:r>
            <a:r>
              <a:rPr lang="ru-RU" sz="3200" kern="0" dirty="0" smtClean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А-О</a:t>
            </a:r>
            <a:r>
              <a:rPr lang="ru-RU" sz="3200" kern="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И-У, Т-П, Б-Д),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kern="0" dirty="0">
                <a:solidFill>
                  <a:srgbClr val="60B5C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артикуляторное и акустическое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сходство (</a:t>
            </a:r>
            <a:r>
              <a:rPr lang="ru-RU" sz="32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б-п,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д-т,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в-ф, г-к, ж-ш, з-с</a:t>
            </a: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 и др. ; 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  <a:defRPr/>
            </a:pPr>
            <a:r>
              <a:rPr lang="ru-RU" sz="3200" kern="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3) пропуски, замены, перестановки  слогов;</a:t>
            </a:r>
            <a:endParaRPr lang="ru-RU" sz="32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8474" y="0"/>
            <a:ext cx="5400600" cy="69269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pic>
        <p:nvPicPr>
          <p:cNvPr id="12" name="Picture 4" descr="http://detsad25pushkin.ucoz.ru/kons/t.vikt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078275"/>
            <a:ext cx="2228542" cy="28152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marR="0" lvl="0" indent="-256032" algn="just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AD00"/>
              </a:buClr>
              <a:buSzPct val="68000"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Это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специфическое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нарушение   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письма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.</a:t>
            </a:r>
          </a:p>
          <a:p>
            <a:pPr marL="365760" marR="0" lvl="0" indent="-256032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AD00"/>
              </a:buClr>
              <a:buSzPct val="68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   Выражается в следующих видах</a:t>
            </a:r>
          </a:p>
          <a:p>
            <a:pPr marL="621792" marR="0" lvl="1" indent="-228600" defTabSz="91440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F0AD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ошибок на письме :</a:t>
            </a:r>
          </a:p>
          <a:p>
            <a:pPr marL="621792" marR="0" lvl="1" indent="-228600" defTabSz="91440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F0AD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    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- на уровне буквы и слога</a:t>
            </a:r>
          </a:p>
          <a:p>
            <a:pPr marL="365760" marR="0" lvl="0" indent="-256032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AD00"/>
              </a:buClr>
              <a:buSzPct val="68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1) пропуски, перестановки, вставки букв;</a:t>
            </a:r>
          </a:p>
          <a:p>
            <a:pPr marL="365760" marR="0" lvl="0" indent="-256032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AD00"/>
              </a:buClr>
              <a:buSzPct val="68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2) замены букв, имеющих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66C7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оптическое (А-О, И-У, Т-П, Б-Д),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0B5CC">
                    <a:lumMod val="75000"/>
                  </a:srgbClr>
                </a:solidFill>
                <a:effectLst/>
                <a:uLnTx/>
                <a:uFillTx/>
                <a:latin typeface="Lucida Sans Unicode"/>
              </a:rPr>
              <a:t>артикуляторное и акустическое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сходство (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</a:rPr>
              <a:t>б-п,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</a:rPr>
              <a:t>д-т,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</a:rPr>
              <a:t>в-ф, г-к, ж-ш, з-с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) и др. ; </a:t>
            </a:r>
          </a:p>
          <a:p>
            <a:pPr marL="365760" marR="0" lvl="0" indent="-256032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AD00"/>
              </a:buClr>
              <a:buSzPct val="68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BB76D">
                    <a:lumMod val="50000"/>
                  </a:srgbClr>
                </a:solidFill>
                <a:effectLst/>
                <a:uLnTx/>
                <a:uFillTx/>
                <a:latin typeface="Lucida Sans Unicode"/>
              </a:rPr>
              <a:t> 3) пропуски, замены, перестановки  слогов;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ctr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слова:</a:t>
            </a:r>
            <a:endParaRPr lang="ru-RU" sz="3600" dirty="0">
              <a:solidFill>
                <a:srgbClr val="6BB76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1) слитное написание предлогов, союзов, раздельное написание приставок; ( 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несла, </a:t>
            </a:r>
            <a:r>
              <a:rPr lang="ru-RU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настоле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ипошла</a:t>
            </a:r>
            <a:r>
              <a:rPr lang="ru-RU" sz="3600" dirty="0" smtClean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endParaRPr lang="ru-RU" sz="3600" dirty="0">
              <a:solidFill>
                <a:srgbClr val="6BB76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2) раздельное написание частей слова, смещение границ слов.(</a:t>
            </a:r>
            <a:r>
              <a:rPr lang="ru-RU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ранняявесна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kern="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8474" y="0"/>
            <a:ext cx="5400600" cy="69269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pic>
        <p:nvPicPr>
          <p:cNvPr id="12" name="Picture 4" descr="http://detsad25pushkin.ucoz.ru/kons/t.vikt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078275"/>
            <a:ext cx="2228542" cy="28152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92696"/>
            <a:ext cx="8460432" cy="5832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ctr">
              <a:spcBef>
                <a:spcPts val="400"/>
              </a:spcBef>
              <a:buClr>
                <a:srgbClr val="F0AD00"/>
              </a:buClr>
              <a:buSzPct val="68000"/>
              <a:buFontTx/>
              <a:buChar char="-"/>
            </a:pP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словосочетаний    и предложений:</a:t>
            </a:r>
            <a:endParaRPr lang="ru-RU" sz="3600" dirty="0">
              <a:solidFill>
                <a:srgbClr val="6BB76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1) нарушения границ предложений;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3200" dirty="0" err="1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аграмматизмы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65760" lvl="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en-US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несогласованность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существительных с прилагательными в роде, числе и падеже (</a:t>
            </a:r>
            <a:r>
              <a:rPr lang="ru-RU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белая пятно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); с глаголами в роде  </a:t>
            </a:r>
            <a:r>
              <a:rPr lang="ru-RU" sz="3200" dirty="0" smtClean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наступило ночь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65760" lvl="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en-US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б)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нарушение управления (</a:t>
            </a:r>
            <a:r>
              <a:rPr lang="ru-RU" sz="3200" dirty="0">
                <a:solidFill>
                  <a:srgbClr val="E66C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шел к ферма</a:t>
            </a:r>
            <a:r>
              <a:rPr lang="ru-RU" sz="3200" dirty="0">
                <a:solidFill>
                  <a:srgbClr val="6BB7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E66C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8474" y="0"/>
            <a:ext cx="5400600" cy="69269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60648"/>
            <a:ext cx="792088" cy="792088"/>
          </a:xfrm>
          <a:prstGeom prst="rect">
            <a:avLst/>
          </a:prstGeom>
          <a:noFill/>
        </p:spPr>
      </p:pic>
      <p:pic>
        <p:nvPicPr>
          <p:cNvPr id="12" name="Picture 4" descr="http://detsad25pushkin.ucoz.ru/kons/t.vikt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247" y="4059036"/>
            <a:ext cx="2228542" cy="28152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419" r="117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052736"/>
            <a:ext cx="8460432" cy="54726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56032" algn="ctr">
              <a:spcBef>
                <a:spcPts val="400"/>
              </a:spcBef>
              <a:buClr>
                <a:srgbClr val="F0AD00"/>
              </a:buClr>
              <a:buSzPct val="68000"/>
              <a:buFontTx/>
              <a:buChar char="-"/>
            </a:pPr>
            <a:endParaRPr lang="ru-RU" sz="3200" dirty="0">
              <a:solidFill>
                <a:srgbClr val="E66C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130324"/>
            <a:ext cx="8280920" cy="1138436"/>
          </a:xfrm>
          <a:prstGeom prst="roundRect">
            <a:avLst/>
          </a:prstGeom>
          <a:solidFill>
            <a:schemeClr val="accent6"/>
          </a:solidFill>
          <a:ln w="3175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Примеры </a:t>
            </a:r>
            <a:r>
              <a:rPr lang="ru-RU" sz="4100" b="1" dirty="0" err="1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дисграфических</a:t>
            </a:r>
            <a:r>
              <a:rPr lang="ru-RU" sz="4100" b="1" dirty="0">
                <a:solidFill>
                  <a:srgbClr val="6BB76D">
                    <a:lumMod val="50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ошибок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30324"/>
            <a:ext cx="792088" cy="7920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-3990980"/>
            <a:ext cx="4572000" cy="28674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256032" algn="just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36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Это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специфическое 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нарушение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письма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.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Выражается в следующих видах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ошибок на письме :</a:t>
            </a:r>
          </a:p>
          <a:p>
            <a:pPr marL="621792" lvl="1" indent="-228600">
              <a:spcBef>
                <a:spcPts val="324"/>
              </a:spcBef>
              <a:buClr>
                <a:srgbClr val="F0AD00"/>
              </a:buClr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     </a:t>
            </a:r>
            <a:r>
              <a:rPr lang="ru-RU" sz="1400" kern="0" dirty="0" smtClean="0">
                <a:solidFill>
                  <a:srgbClr val="C00000"/>
                </a:solidFill>
                <a:latin typeface="Lucida Sans Unicode"/>
              </a:rPr>
              <a:t>- на уровне буквы и слога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1) пропуски, перестановки, вставки букв;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2) замены букв, имеющих </a:t>
            </a:r>
            <a:r>
              <a:rPr lang="ru-RU" sz="1400" kern="0" dirty="0" smtClean="0">
                <a:solidFill>
                  <a:srgbClr val="E66C7D">
                    <a:lumMod val="50000"/>
                  </a:srgbClr>
                </a:solidFill>
                <a:latin typeface="Lucida Sans Unicode"/>
              </a:rPr>
              <a:t>оптическое (А-О, И-У, Т-П, Б-Д),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60B5CC">
                    <a:lumMod val="75000"/>
                  </a:srgbClr>
                </a:solidFill>
                <a:latin typeface="Lucida Sans Unicode"/>
              </a:rPr>
              <a:t>артикуляторное и акустическое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сходство (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б-п,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д-т,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</a:t>
            </a:r>
            <a:r>
              <a:rPr lang="ru-RU" sz="1400" kern="0" dirty="0" smtClean="0">
                <a:solidFill>
                  <a:srgbClr val="FF0000"/>
                </a:solidFill>
                <a:latin typeface="Lucida Sans Unicode"/>
              </a:rPr>
              <a:t>в-ф, г-к, ж-ш, з-с</a:t>
            </a: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) и др. ; </a:t>
            </a:r>
          </a:p>
          <a:p>
            <a:pPr marL="365760" indent="-256032">
              <a:spcBef>
                <a:spcPts val="400"/>
              </a:spcBef>
              <a:buClr>
                <a:srgbClr val="F0AD00"/>
              </a:buClr>
              <a:buSzPct val="68000"/>
            </a:pPr>
            <a:r>
              <a:rPr lang="ru-RU" sz="1400" kern="0" dirty="0" smtClean="0">
                <a:solidFill>
                  <a:srgbClr val="6BB76D">
                    <a:lumMod val="50000"/>
                  </a:srgbClr>
                </a:solidFill>
                <a:latin typeface="Lucida Sans Unicode"/>
              </a:rPr>
              <a:t> 3) пропуски, замены, перестановки  слогов;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0" name="Picture 2" descr="E:\img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1316992"/>
            <a:ext cx="7311186" cy="543735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34" y="4880263"/>
            <a:ext cx="1736238" cy="197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9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1638</Words>
  <Application>Microsoft Office PowerPoint</Application>
  <PresentationFormat>Экран (4:3)</PresentationFormat>
  <Paragraphs>287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User</cp:lastModifiedBy>
  <cp:revision>81</cp:revision>
  <dcterms:created xsi:type="dcterms:W3CDTF">2017-04-09T12:21:35Z</dcterms:created>
  <dcterms:modified xsi:type="dcterms:W3CDTF">2018-12-14T21:30:32Z</dcterms:modified>
</cp:coreProperties>
</file>