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82" r:id="rId2"/>
    <p:sldId id="258" r:id="rId3"/>
    <p:sldId id="257" r:id="rId4"/>
    <p:sldId id="281" r:id="rId5"/>
    <p:sldId id="259" r:id="rId6"/>
    <p:sldId id="260" r:id="rId7"/>
    <p:sldId id="262" r:id="rId8"/>
    <p:sldId id="264" r:id="rId9"/>
    <p:sldId id="266" r:id="rId10"/>
    <p:sldId id="268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03.10.2018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2" y="4406900"/>
            <a:ext cx="8314183" cy="1362075"/>
          </a:xfrm>
        </p:spPr>
        <p:txBody>
          <a:bodyPr>
            <a:normAutofit/>
          </a:bodyPr>
          <a:lstStyle/>
          <a:p>
            <a:pPr algn="r"/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Подготовила  учитель-логопед  МБОУ </a:t>
            </a:r>
            <a:br>
              <a:rPr lang="ru-RU" sz="20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Ново-Ямская СОШ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»  Иванова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О.А.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2906713"/>
            <a:ext cx="8712968" cy="1500187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ru-RU" b="1" dirty="0">
                <a:latin typeface="Times New Roman"/>
                <a:ea typeface="Times New Roman"/>
              </a:rPr>
              <a:t>«</a:t>
            </a:r>
            <a:r>
              <a:rPr lang="ru-RU" sz="4400" b="1" dirty="0">
                <a:solidFill>
                  <a:schemeClr val="tx1"/>
                </a:solidFill>
                <a:latin typeface="Times New Roman"/>
                <a:ea typeface="Times New Roman"/>
              </a:rPr>
              <a:t>Дифференциация графически     сходной пары букв </a:t>
            </a:r>
            <a:r>
              <a:rPr lang="ru-RU" sz="4400" b="1" i="1" dirty="0">
                <a:solidFill>
                  <a:schemeClr val="tx1"/>
                </a:solidFill>
                <a:latin typeface="Times New Roman"/>
                <a:ea typeface="Times New Roman"/>
              </a:rPr>
              <a:t>Х – Ж</a:t>
            </a:r>
            <a:r>
              <a:rPr lang="ru-RU" sz="4400" b="1" dirty="0">
                <a:solidFill>
                  <a:schemeClr val="tx1"/>
                </a:solidFill>
                <a:latin typeface="Times New Roman"/>
                <a:ea typeface="Times New Roman"/>
              </a:rPr>
              <a:t>».</a:t>
            </a:r>
            <a:endParaRPr lang="ru-RU" sz="4400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64124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1600200"/>
            <a:ext cx="4316288" cy="5069160"/>
          </a:xfrm>
        </p:spPr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ru-RU" sz="6000" b="1" dirty="0">
                <a:latin typeface="Times New Roman"/>
                <a:ea typeface="Times New Roman"/>
              </a:rPr>
              <a:t>холодная                                     </a:t>
            </a:r>
            <a:r>
              <a:rPr lang="ru-RU" sz="6000" b="1" dirty="0" smtClean="0">
                <a:latin typeface="Times New Roman"/>
                <a:ea typeface="Times New Roman"/>
              </a:rPr>
              <a:t>све</a:t>
            </a:r>
            <a:r>
              <a:rPr lang="ru-RU" sz="60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жи</a:t>
            </a:r>
            <a:r>
              <a:rPr lang="ru-RU" sz="6000" b="1" dirty="0" smtClean="0">
                <a:latin typeface="Times New Roman"/>
                <a:ea typeface="Times New Roman"/>
              </a:rPr>
              <a:t>й                                         храбрый                                      жадный </a:t>
            </a:r>
            <a:endParaRPr lang="ru-RU" sz="6000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316288" cy="4997152"/>
          </a:xfrm>
        </p:spPr>
        <p:txBody>
          <a:bodyPr/>
          <a:lstStyle/>
          <a:p>
            <a:pPr marL="0" indent="0">
              <a:spcAft>
                <a:spcPts val="0"/>
              </a:spcAft>
              <a:buNone/>
            </a:pPr>
            <a:r>
              <a:rPr lang="ru-RU" sz="6000" b="1" dirty="0">
                <a:latin typeface="Times New Roman"/>
                <a:ea typeface="Times New Roman"/>
              </a:rPr>
              <a:t>хлеб</a:t>
            </a:r>
            <a:endParaRPr lang="ru-RU" sz="6000" dirty="0">
              <a:latin typeface="Times New Roman"/>
              <a:ea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sz="6000" b="1" dirty="0" smtClean="0">
                <a:latin typeface="Times New Roman"/>
                <a:ea typeface="Times New Roman"/>
              </a:rPr>
              <a:t>жаба</a:t>
            </a:r>
            <a:endParaRPr lang="ru-RU" sz="6000" dirty="0">
              <a:latin typeface="Times New Roman"/>
              <a:ea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sz="6000" b="1" dirty="0" smtClean="0">
                <a:latin typeface="Times New Roman"/>
                <a:ea typeface="Times New Roman"/>
              </a:rPr>
              <a:t>петух</a:t>
            </a:r>
            <a:endParaRPr lang="ru-RU" sz="6000" dirty="0">
              <a:latin typeface="Times New Roman"/>
              <a:ea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sz="6000" b="1" dirty="0" smtClean="0">
                <a:latin typeface="Times New Roman"/>
                <a:ea typeface="Times New Roman"/>
              </a:rPr>
              <a:t>пожарный</a:t>
            </a:r>
            <a:endParaRPr lang="ru-RU" sz="6000" dirty="0">
              <a:latin typeface="Times New Roman"/>
              <a:ea typeface="Times New Roman"/>
            </a:endParaRPr>
          </a:p>
          <a:p>
            <a:endParaRPr lang="ru-RU" dirty="0"/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4716016" y="2132856"/>
            <a:ext cx="7200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H="1">
            <a:off x="2915816" y="2132856"/>
            <a:ext cx="2016224" cy="100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 flipV="1">
            <a:off x="3347864" y="2348880"/>
            <a:ext cx="1368152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>
            <a:off x="3059832" y="4509120"/>
            <a:ext cx="1728192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 flipV="1">
            <a:off x="3347864" y="4149080"/>
            <a:ext cx="1440160" cy="12961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6784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Круглый год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932"/>
            <a:ext cx="9144000" cy="679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573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Круглый год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6676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81"/>
            <a:ext cx="9144000" cy="6932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387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8289"/>
            <a:ext cx="9143999" cy="701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8880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3649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5492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88" y="34401"/>
            <a:ext cx="9131512" cy="6823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9797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Круглый год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519"/>
            <a:ext cx="9144000" cy="7014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9808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81"/>
            <a:ext cx="9144000" cy="6932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5926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8289"/>
            <a:ext cx="9143999" cy="701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6696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0997022"/>
              </p:ext>
            </p:extLst>
          </p:nvPr>
        </p:nvGraphicFramePr>
        <p:xfrm>
          <a:off x="179514" y="1772816"/>
          <a:ext cx="8712965" cy="3744415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742593"/>
                <a:gridCol w="1742593"/>
                <a:gridCol w="1742593"/>
                <a:gridCol w="1742593"/>
                <a:gridCol w="1742593"/>
              </a:tblGrid>
              <a:tr h="74888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4800" b="1" i="1" dirty="0">
                          <a:effectLst/>
                          <a:latin typeface="Times New Roman"/>
                          <a:ea typeface="Times New Roman"/>
                        </a:rPr>
                        <a:t>Ж</a:t>
                      </a:r>
                      <a:endParaRPr lang="ru-RU" sz="4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4800" b="1" i="1" dirty="0">
                          <a:effectLst/>
                          <a:latin typeface="Times New Roman"/>
                          <a:ea typeface="Times New Roman"/>
                        </a:rPr>
                        <a:t>Х</a:t>
                      </a:r>
                      <a:endParaRPr lang="ru-RU" sz="4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4800" b="1" i="1" dirty="0">
                          <a:effectLst/>
                          <a:latin typeface="Times New Roman"/>
                          <a:ea typeface="Times New Roman"/>
                        </a:rPr>
                        <a:t>Х</a:t>
                      </a:r>
                      <a:endParaRPr lang="ru-RU" sz="4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4800" b="1" i="1">
                          <a:effectLst/>
                          <a:latin typeface="Times New Roman"/>
                          <a:ea typeface="Times New Roman"/>
                        </a:rPr>
                        <a:t>Х</a:t>
                      </a:r>
                      <a:endParaRPr lang="ru-RU" sz="4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4800" b="1" i="1">
                          <a:effectLst/>
                          <a:latin typeface="Times New Roman"/>
                          <a:ea typeface="Times New Roman"/>
                        </a:rPr>
                        <a:t>Ж</a:t>
                      </a:r>
                      <a:endParaRPr lang="ru-RU" sz="4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888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4800" b="1" i="1">
                          <a:effectLst/>
                          <a:latin typeface="Times New Roman"/>
                          <a:ea typeface="Times New Roman"/>
                        </a:rPr>
                        <a:t>Ж</a:t>
                      </a:r>
                      <a:endParaRPr lang="ru-RU" sz="4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4800" b="1" i="1">
                          <a:effectLst/>
                          <a:latin typeface="Times New Roman"/>
                          <a:ea typeface="Times New Roman"/>
                        </a:rPr>
                        <a:t>Х</a:t>
                      </a:r>
                      <a:endParaRPr lang="ru-RU" sz="4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4800" b="1" i="1" dirty="0">
                          <a:effectLst/>
                          <a:latin typeface="Times New Roman"/>
                          <a:ea typeface="Times New Roman"/>
                        </a:rPr>
                        <a:t>Ж</a:t>
                      </a:r>
                      <a:endParaRPr lang="ru-RU" sz="4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4800" b="1" i="1" dirty="0">
                          <a:effectLst/>
                          <a:latin typeface="Times New Roman"/>
                          <a:ea typeface="Times New Roman"/>
                        </a:rPr>
                        <a:t>Ж</a:t>
                      </a:r>
                      <a:endParaRPr lang="ru-RU" sz="4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4800" b="1" i="1">
                          <a:effectLst/>
                          <a:latin typeface="Times New Roman"/>
                          <a:ea typeface="Times New Roman"/>
                        </a:rPr>
                        <a:t>Ж</a:t>
                      </a:r>
                      <a:endParaRPr lang="ru-RU" sz="4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888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4800" b="1" i="1">
                          <a:effectLst/>
                          <a:latin typeface="Times New Roman"/>
                          <a:ea typeface="Times New Roman"/>
                        </a:rPr>
                        <a:t>Ж</a:t>
                      </a:r>
                      <a:endParaRPr lang="ru-RU" sz="4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4800" b="1" i="1">
                          <a:effectLst/>
                          <a:latin typeface="Times New Roman"/>
                          <a:ea typeface="Times New Roman"/>
                        </a:rPr>
                        <a:t>Х</a:t>
                      </a:r>
                      <a:endParaRPr lang="ru-RU" sz="4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4800" b="1" i="1">
                          <a:effectLst/>
                          <a:latin typeface="Times New Roman"/>
                          <a:ea typeface="Times New Roman"/>
                        </a:rPr>
                        <a:t>Х</a:t>
                      </a:r>
                      <a:endParaRPr lang="ru-RU" sz="4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4800" b="1" i="1" dirty="0">
                          <a:effectLst/>
                          <a:latin typeface="Times New Roman"/>
                          <a:ea typeface="Times New Roman"/>
                        </a:rPr>
                        <a:t>Х</a:t>
                      </a:r>
                      <a:endParaRPr lang="ru-RU" sz="4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4800" b="1" i="1">
                          <a:effectLst/>
                          <a:latin typeface="Times New Roman"/>
                          <a:ea typeface="Times New Roman"/>
                        </a:rPr>
                        <a:t>Ж</a:t>
                      </a:r>
                      <a:endParaRPr lang="ru-RU" sz="4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888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4800" b="1" i="1">
                          <a:effectLst/>
                          <a:latin typeface="Times New Roman"/>
                          <a:ea typeface="Times New Roman"/>
                        </a:rPr>
                        <a:t>Ж</a:t>
                      </a:r>
                      <a:endParaRPr lang="ru-RU" sz="4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4800" b="1" i="1">
                          <a:effectLst/>
                          <a:latin typeface="Times New Roman"/>
                          <a:ea typeface="Times New Roman"/>
                        </a:rPr>
                        <a:t>Ж</a:t>
                      </a:r>
                      <a:endParaRPr lang="ru-RU" sz="4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4800" b="1" i="1">
                          <a:effectLst/>
                          <a:latin typeface="Times New Roman"/>
                          <a:ea typeface="Times New Roman"/>
                        </a:rPr>
                        <a:t>Ж</a:t>
                      </a:r>
                      <a:endParaRPr lang="ru-RU" sz="4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4800" b="1" i="1" dirty="0">
                          <a:effectLst/>
                          <a:latin typeface="Times New Roman"/>
                          <a:ea typeface="Times New Roman"/>
                        </a:rPr>
                        <a:t>Х</a:t>
                      </a:r>
                      <a:endParaRPr lang="ru-RU" sz="4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4800" b="1" i="1" dirty="0">
                          <a:effectLst/>
                          <a:latin typeface="Times New Roman"/>
                          <a:ea typeface="Times New Roman"/>
                        </a:rPr>
                        <a:t>Ж</a:t>
                      </a:r>
                      <a:endParaRPr lang="ru-RU" sz="4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888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4800" b="1" i="1">
                          <a:effectLst/>
                          <a:latin typeface="Times New Roman"/>
                          <a:ea typeface="Times New Roman"/>
                        </a:rPr>
                        <a:t>Ж</a:t>
                      </a:r>
                      <a:endParaRPr lang="ru-RU" sz="4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4800" b="1" i="1">
                          <a:effectLst/>
                          <a:latin typeface="Times New Roman"/>
                          <a:ea typeface="Times New Roman"/>
                        </a:rPr>
                        <a:t>Х</a:t>
                      </a:r>
                      <a:endParaRPr lang="ru-RU" sz="4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4800" b="1" i="1">
                          <a:effectLst/>
                          <a:latin typeface="Times New Roman"/>
                          <a:ea typeface="Times New Roman"/>
                        </a:rPr>
                        <a:t>Х</a:t>
                      </a:r>
                      <a:endParaRPr lang="ru-RU" sz="4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4800" b="1" i="1">
                          <a:effectLst/>
                          <a:latin typeface="Times New Roman"/>
                          <a:ea typeface="Times New Roman"/>
                        </a:rPr>
                        <a:t>Х</a:t>
                      </a:r>
                      <a:endParaRPr lang="ru-RU" sz="4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4800" b="1" i="1" dirty="0">
                          <a:effectLst/>
                          <a:latin typeface="Times New Roman"/>
                          <a:ea typeface="Times New Roman"/>
                        </a:rPr>
                        <a:t>Ж</a:t>
                      </a:r>
                      <a:endParaRPr lang="ru-RU" sz="4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9742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Круглый год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098"/>
            <a:ext cx="9144000" cy="7014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2146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0950940"/>
              </p:ext>
            </p:extLst>
          </p:nvPr>
        </p:nvGraphicFramePr>
        <p:xfrm>
          <a:off x="179510" y="908719"/>
          <a:ext cx="8712972" cy="4392492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178243"/>
                <a:gridCol w="2178243"/>
                <a:gridCol w="2178243"/>
                <a:gridCol w="2178243"/>
              </a:tblGrid>
              <a:tr h="7320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800" b="1" dirty="0">
                          <a:effectLst/>
                          <a:latin typeface="Times New Roman"/>
                          <a:ea typeface="Times New Roman"/>
                        </a:rPr>
                        <a:t>ах</a:t>
                      </a:r>
                      <a:endParaRPr lang="ru-RU" sz="4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800" b="1">
                          <a:effectLst/>
                          <a:latin typeface="Times New Roman"/>
                          <a:ea typeface="Times New Roman"/>
                        </a:rPr>
                        <a:t>ох</a:t>
                      </a:r>
                      <a:endParaRPr lang="ru-RU" sz="4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800" b="1">
                          <a:effectLst/>
                          <a:latin typeface="Times New Roman"/>
                          <a:ea typeface="Times New Roman"/>
                        </a:rPr>
                        <a:t>ых</a:t>
                      </a:r>
                      <a:endParaRPr lang="ru-RU" sz="4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800" b="1">
                          <a:effectLst/>
                          <a:latin typeface="Times New Roman"/>
                          <a:ea typeface="Times New Roman"/>
                        </a:rPr>
                        <a:t>ух</a:t>
                      </a:r>
                      <a:endParaRPr lang="ru-RU" sz="4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20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800" b="1" dirty="0" err="1">
                          <a:effectLst/>
                          <a:latin typeface="Times New Roman"/>
                          <a:ea typeface="Times New Roman"/>
                        </a:rPr>
                        <a:t>жа</a:t>
                      </a:r>
                      <a:endParaRPr lang="ru-RU" sz="4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800" b="1" dirty="0" err="1">
                          <a:effectLst/>
                          <a:latin typeface="Times New Roman"/>
                          <a:ea typeface="Times New Roman"/>
                        </a:rPr>
                        <a:t>жо</a:t>
                      </a:r>
                      <a:endParaRPr lang="ru-RU" sz="4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800" b="1">
                          <a:effectLst/>
                          <a:latin typeface="Times New Roman"/>
                          <a:ea typeface="Times New Roman"/>
                        </a:rPr>
                        <a:t>жи</a:t>
                      </a:r>
                      <a:endParaRPr lang="ru-RU" sz="4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800" b="1">
                          <a:effectLst/>
                          <a:latin typeface="Times New Roman"/>
                          <a:ea typeface="Times New Roman"/>
                        </a:rPr>
                        <a:t>жу</a:t>
                      </a:r>
                      <a:endParaRPr lang="ru-RU" sz="4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20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800" b="1" dirty="0" err="1">
                          <a:effectLst/>
                          <a:latin typeface="Times New Roman"/>
                          <a:ea typeface="Times New Roman"/>
                        </a:rPr>
                        <a:t>аха</a:t>
                      </a:r>
                      <a:endParaRPr lang="ru-RU" sz="4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800" b="1" dirty="0" err="1">
                          <a:effectLst/>
                          <a:latin typeface="Times New Roman"/>
                          <a:ea typeface="Times New Roman"/>
                        </a:rPr>
                        <a:t>охо</a:t>
                      </a:r>
                      <a:endParaRPr lang="ru-RU" sz="4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800" b="1">
                          <a:effectLst/>
                          <a:latin typeface="Times New Roman"/>
                          <a:ea typeface="Times New Roman"/>
                        </a:rPr>
                        <a:t>ыхи</a:t>
                      </a:r>
                      <a:endParaRPr lang="ru-RU" sz="4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800" b="1">
                          <a:effectLst/>
                          <a:latin typeface="Times New Roman"/>
                          <a:ea typeface="Times New Roman"/>
                        </a:rPr>
                        <a:t>уху</a:t>
                      </a:r>
                      <a:endParaRPr lang="ru-RU" sz="4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20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800" b="1">
                          <a:effectLst/>
                          <a:latin typeface="Times New Roman"/>
                          <a:ea typeface="Times New Roman"/>
                        </a:rPr>
                        <a:t>ажа</a:t>
                      </a:r>
                      <a:endParaRPr lang="ru-RU" sz="4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800" b="1" dirty="0" err="1">
                          <a:effectLst/>
                          <a:latin typeface="Times New Roman"/>
                          <a:ea typeface="Times New Roman"/>
                        </a:rPr>
                        <a:t>ожо</a:t>
                      </a:r>
                      <a:endParaRPr lang="ru-RU" sz="4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800" b="1" dirty="0" err="1">
                          <a:effectLst/>
                          <a:latin typeface="Times New Roman"/>
                          <a:ea typeface="Times New Roman"/>
                        </a:rPr>
                        <a:t>ыжи</a:t>
                      </a:r>
                      <a:endParaRPr lang="ru-RU" sz="4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800" b="1">
                          <a:effectLst/>
                          <a:latin typeface="Times New Roman"/>
                          <a:ea typeface="Times New Roman"/>
                        </a:rPr>
                        <a:t>ужу</a:t>
                      </a:r>
                      <a:endParaRPr lang="ru-RU" sz="4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20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800" b="1">
                          <a:effectLst/>
                          <a:latin typeface="Times New Roman"/>
                          <a:ea typeface="Times New Roman"/>
                        </a:rPr>
                        <a:t>пахать</a:t>
                      </a:r>
                      <a:endParaRPr lang="ru-RU" sz="4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800" b="1">
                          <a:effectLst/>
                          <a:latin typeface="Times New Roman"/>
                          <a:ea typeface="Times New Roman"/>
                        </a:rPr>
                        <a:t>горох</a:t>
                      </a:r>
                      <a:endParaRPr lang="ru-RU" sz="4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800" b="1" dirty="0">
                          <a:effectLst/>
                          <a:latin typeface="Times New Roman"/>
                          <a:ea typeface="Times New Roman"/>
                        </a:rPr>
                        <a:t>пихта</a:t>
                      </a:r>
                      <a:endParaRPr lang="ru-RU" sz="4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800" b="1" dirty="0">
                          <a:effectLst/>
                          <a:latin typeface="Times New Roman"/>
                          <a:ea typeface="Times New Roman"/>
                        </a:rPr>
                        <a:t>петух</a:t>
                      </a:r>
                      <a:endParaRPr lang="ru-RU" sz="4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20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800" b="1">
                          <a:effectLst/>
                          <a:latin typeface="Times New Roman"/>
                          <a:ea typeface="Times New Roman"/>
                        </a:rPr>
                        <a:t>пожар</a:t>
                      </a:r>
                      <a:endParaRPr lang="ru-RU" sz="4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800" b="1">
                          <a:effectLst/>
                          <a:latin typeface="Times New Roman"/>
                          <a:ea typeface="Times New Roman"/>
                        </a:rPr>
                        <a:t>рожок</a:t>
                      </a:r>
                      <a:endParaRPr lang="ru-RU" sz="4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800" b="1" dirty="0">
                          <a:effectLst/>
                          <a:latin typeface="Times New Roman"/>
                          <a:ea typeface="Times New Roman"/>
                        </a:rPr>
                        <a:t>живот</a:t>
                      </a:r>
                      <a:endParaRPr lang="ru-RU" sz="4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800" b="1" dirty="0">
                          <a:effectLst/>
                          <a:latin typeface="Times New Roman"/>
                          <a:ea typeface="Times New Roman"/>
                        </a:rPr>
                        <a:t>жучок</a:t>
                      </a:r>
                      <a:endParaRPr lang="ru-RU" sz="4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3942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2549171"/>
              </p:ext>
            </p:extLst>
          </p:nvPr>
        </p:nvGraphicFramePr>
        <p:xfrm>
          <a:off x="179510" y="908719"/>
          <a:ext cx="8712972" cy="457481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178243"/>
                <a:gridCol w="2178243"/>
                <a:gridCol w="2178243"/>
                <a:gridCol w="2178243"/>
              </a:tblGrid>
              <a:tr h="7320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800" b="1" dirty="0">
                          <a:effectLst/>
                          <a:latin typeface="Times New Roman"/>
                          <a:ea typeface="Times New Roman"/>
                        </a:rPr>
                        <a:t>ах</a:t>
                      </a:r>
                      <a:endParaRPr lang="ru-RU" sz="4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800" b="1">
                          <a:effectLst/>
                          <a:latin typeface="Times New Roman"/>
                          <a:ea typeface="Times New Roman"/>
                        </a:rPr>
                        <a:t>ох</a:t>
                      </a:r>
                      <a:endParaRPr lang="ru-RU" sz="4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800" b="1">
                          <a:effectLst/>
                          <a:latin typeface="Times New Roman"/>
                          <a:ea typeface="Times New Roman"/>
                        </a:rPr>
                        <a:t>ых</a:t>
                      </a:r>
                      <a:endParaRPr lang="ru-RU" sz="4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800" b="1">
                          <a:effectLst/>
                          <a:latin typeface="Times New Roman"/>
                          <a:ea typeface="Times New Roman"/>
                        </a:rPr>
                        <a:t>ух</a:t>
                      </a:r>
                      <a:endParaRPr lang="ru-RU" sz="4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20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800" b="1" dirty="0" err="1">
                          <a:effectLst/>
                          <a:latin typeface="Times New Roman"/>
                          <a:ea typeface="Times New Roman"/>
                        </a:rPr>
                        <a:t>жа</a:t>
                      </a:r>
                      <a:endParaRPr lang="ru-RU" sz="4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800" b="1" dirty="0" err="1">
                          <a:effectLst/>
                          <a:latin typeface="Times New Roman"/>
                          <a:ea typeface="Times New Roman"/>
                        </a:rPr>
                        <a:t>жо</a:t>
                      </a:r>
                      <a:endParaRPr lang="ru-RU" sz="4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800" b="1">
                          <a:effectLst/>
                          <a:latin typeface="Times New Roman"/>
                          <a:ea typeface="Times New Roman"/>
                        </a:rPr>
                        <a:t>жи</a:t>
                      </a:r>
                      <a:endParaRPr lang="ru-RU" sz="4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800" b="1">
                          <a:effectLst/>
                          <a:latin typeface="Times New Roman"/>
                          <a:ea typeface="Times New Roman"/>
                        </a:rPr>
                        <a:t>жу</a:t>
                      </a:r>
                      <a:endParaRPr lang="ru-RU" sz="4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20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800" b="1" dirty="0" err="1">
                          <a:effectLst/>
                          <a:latin typeface="Times New Roman"/>
                          <a:ea typeface="Times New Roman"/>
                        </a:rPr>
                        <a:t>аха</a:t>
                      </a:r>
                      <a:endParaRPr lang="ru-RU" sz="4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800" b="1" dirty="0" err="1">
                          <a:effectLst/>
                          <a:latin typeface="Times New Roman"/>
                          <a:ea typeface="Times New Roman"/>
                        </a:rPr>
                        <a:t>охо</a:t>
                      </a:r>
                      <a:endParaRPr lang="ru-RU" sz="4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800" b="1">
                          <a:effectLst/>
                          <a:latin typeface="Times New Roman"/>
                          <a:ea typeface="Times New Roman"/>
                        </a:rPr>
                        <a:t>ыхи</a:t>
                      </a:r>
                      <a:endParaRPr lang="ru-RU" sz="4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800" b="1">
                          <a:effectLst/>
                          <a:latin typeface="Times New Roman"/>
                          <a:ea typeface="Times New Roman"/>
                        </a:rPr>
                        <a:t>уху</a:t>
                      </a:r>
                      <a:endParaRPr lang="ru-RU" sz="4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20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800" b="1">
                          <a:effectLst/>
                          <a:latin typeface="Times New Roman"/>
                          <a:ea typeface="Times New Roman"/>
                        </a:rPr>
                        <a:t>ажа</a:t>
                      </a:r>
                      <a:endParaRPr lang="ru-RU" sz="4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800" b="1" dirty="0" err="1">
                          <a:effectLst/>
                          <a:latin typeface="Times New Roman"/>
                          <a:ea typeface="Times New Roman"/>
                        </a:rPr>
                        <a:t>ожо</a:t>
                      </a:r>
                      <a:endParaRPr lang="ru-RU" sz="4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800" b="1" dirty="0" err="1">
                          <a:effectLst/>
                          <a:latin typeface="Times New Roman"/>
                          <a:ea typeface="Times New Roman"/>
                        </a:rPr>
                        <a:t>ыжи</a:t>
                      </a:r>
                      <a:endParaRPr lang="ru-RU" sz="4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800" b="1">
                          <a:effectLst/>
                          <a:latin typeface="Times New Roman"/>
                          <a:ea typeface="Times New Roman"/>
                        </a:rPr>
                        <a:t>ужу</a:t>
                      </a:r>
                      <a:endParaRPr lang="ru-RU" sz="4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20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800" b="1">
                          <a:effectLst/>
                          <a:latin typeface="Times New Roman"/>
                          <a:ea typeface="Times New Roman"/>
                        </a:rPr>
                        <a:t>пахать</a:t>
                      </a:r>
                      <a:endParaRPr lang="ru-RU" sz="4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800" b="1">
                          <a:effectLst/>
                          <a:latin typeface="Times New Roman"/>
                          <a:ea typeface="Times New Roman"/>
                        </a:rPr>
                        <a:t>горох</a:t>
                      </a:r>
                      <a:endParaRPr lang="ru-RU" sz="4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800" b="1" dirty="0">
                          <a:effectLst/>
                          <a:latin typeface="Times New Roman"/>
                          <a:ea typeface="Times New Roman"/>
                        </a:rPr>
                        <a:t>пихта</a:t>
                      </a:r>
                      <a:endParaRPr lang="ru-RU" sz="4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800" b="1" dirty="0">
                          <a:effectLst/>
                          <a:latin typeface="Times New Roman"/>
                          <a:ea typeface="Times New Roman"/>
                        </a:rPr>
                        <a:t>петух</a:t>
                      </a:r>
                      <a:endParaRPr lang="ru-RU" sz="4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20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800" b="1">
                          <a:effectLst/>
                          <a:latin typeface="Times New Roman"/>
                          <a:ea typeface="Times New Roman"/>
                        </a:rPr>
                        <a:t>пожар</a:t>
                      </a:r>
                      <a:endParaRPr lang="ru-RU" sz="4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800" b="1">
                          <a:effectLst/>
                          <a:latin typeface="Times New Roman"/>
                          <a:ea typeface="Times New Roman"/>
                        </a:rPr>
                        <a:t>рожок</a:t>
                      </a:r>
                      <a:endParaRPr lang="ru-RU" sz="4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жи</a:t>
                      </a:r>
                      <a:r>
                        <a:rPr lang="ru-RU" sz="4800" b="1" dirty="0">
                          <a:effectLst/>
                          <a:latin typeface="Times New Roman"/>
                          <a:ea typeface="Times New Roman"/>
                        </a:rPr>
                        <a:t>вот</a:t>
                      </a:r>
                      <a:endParaRPr lang="ru-RU" sz="4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800" b="1" dirty="0">
                          <a:effectLst/>
                          <a:latin typeface="Times New Roman"/>
                          <a:ea typeface="Times New Roman"/>
                        </a:rPr>
                        <a:t>жучок</a:t>
                      </a:r>
                      <a:endParaRPr lang="ru-RU" sz="4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4367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florapedia.ru/media/pic_full/3/109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777"/>
            <a:ext cx="9001000" cy="6759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0470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1600200"/>
            <a:ext cx="4316288" cy="5069160"/>
          </a:xfrm>
        </p:spPr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ru-RU" sz="6000" b="1" dirty="0">
                <a:latin typeface="Times New Roman"/>
                <a:ea typeface="Times New Roman"/>
              </a:rPr>
              <a:t>холодная                                     </a:t>
            </a:r>
            <a:r>
              <a:rPr lang="ru-RU" sz="6000" b="1" dirty="0" smtClean="0">
                <a:latin typeface="Times New Roman"/>
                <a:ea typeface="Times New Roman"/>
              </a:rPr>
              <a:t>све</a:t>
            </a:r>
            <a:r>
              <a:rPr lang="ru-RU" sz="60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жи</a:t>
            </a:r>
            <a:r>
              <a:rPr lang="ru-RU" sz="6000" b="1" dirty="0" smtClean="0">
                <a:latin typeface="Times New Roman"/>
                <a:ea typeface="Times New Roman"/>
              </a:rPr>
              <a:t>й                                         храбрый                                      жадный </a:t>
            </a:r>
            <a:endParaRPr lang="ru-RU" sz="6000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316288" cy="4997152"/>
          </a:xfrm>
        </p:spPr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ru-RU" sz="6000" b="1" dirty="0">
                <a:latin typeface="Times New Roman"/>
                <a:ea typeface="Times New Roman"/>
              </a:rPr>
              <a:t>хлеб</a:t>
            </a:r>
            <a:endParaRPr lang="ru-RU" sz="6000" dirty="0">
              <a:latin typeface="Times New Roman"/>
              <a:ea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sz="6000" b="1" dirty="0" smtClean="0">
                <a:latin typeface="Times New Roman"/>
                <a:ea typeface="Times New Roman"/>
              </a:rPr>
              <a:t>жаба</a:t>
            </a:r>
            <a:endParaRPr lang="ru-RU" sz="6000" dirty="0">
              <a:latin typeface="Times New Roman"/>
              <a:ea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sz="6000" b="1" dirty="0" smtClean="0">
                <a:latin typeface="Times New Roman"/>
                <a:ea typeface="Times New Roman"/>
              </a:rPr>
              <a:t>петух</a:t>
            </a:r>
            <a:endParaRPr lang="ru-RU" sz="6000" dirty="0">
              <a:latin typeface="Times New Roman"/>
              <a:ea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sz="6000" b="1" dirty="0" smtClean="0">
                <a:latin typeface="Times New Roman"/>
                <a:ea typeface="Times New Roman"/>
              </a:rPr>
              <a:t>пожарный</a:t>
            </a:r>
            <a:endParaRPr lang="ru-RU" sz="6000" dirty="0">
              <a:latin typeface="Times New Roman"/>
              <a:ea typeface="Times New Roman"/>
            </a:endParaRPr>
          </a:p>
          <a:p>
            <a:endParaRPr lang="ru-RU" dirty="0"/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4716016" y="2132856"/>
            <a:ext cx="7200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5821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1600200"/>
            <a:ext cx="4316288" cy="5069160"/>
          </a:xfrm>
        </p:spPr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ru-RU" sz="6000" b="1" dirty="0">
                <a:latin typeface="Times New Roman"/>
                <a:ea typeface="Times New Roman"/>
              </a:rPr>
              <a:t>холодная                                     </a:t>
            </a:r>
            <a:r>
              <a:rPr lang="ru-RU" sz="6000" b="1" dirty="0" smtClean="0">
                <a:latin typeface="Times New Roman"/>
                <a:ea typeface="Times New Roman"/>
              </a:rPr>
              <a:t>све</a:t>
            </a:r>
            <a:r>
              <a:rPr lang="ru-RU" sz="60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жи</a:t>
            </a:r>
            <a:r>
              <a:rPr lang="ru-RU" sz="6000" b="1" dirty="0" smtClean="0">
                <a:latin typeface="Times New Roman"/>
                <a:ea typeface="Times New Roman"/>
              </a:rPr>
              <a:t>й                                         храбрый                                      жадный </a:t>
            </a:r>
            <a:endParaRPr lang="ru-RU" sz="6000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316288" cy="4997152"/>
          </a:xfrm>
        </p:spPr>
        <p:txBody>
          <a:bodyPr/>
          <a:lstStyle/>
          <a:p>
            <a:pPr marL="0" indent="0">
              <a:spcAft>
                <a:spcPts val="0"/>
              </a:spcAft>
              <a:buNone/>
            </a:pPr>
            <a:r>
              <a:rPr lang="ru-RU" sz="6000" b="1" dirty="0">
                <a:latin typeface="Times New Roman"/>
                <a:ea typeface="Times New Roman"/>
              </a:rPr>
              <a:t>хлеб</a:t>
            </a:r>
            <a:endParaRPr lang="ru-RU" sz="6000" dirty="0">
              <a:latin typeface="Times New Roman"/>
              <a:ea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sz="6000" b="1" dirty="0" smtClean="0">
                <a:latin typeface="Times New Roman"/>
                <a:ea typeface="Times New Roman"/>
              </a:rPr>
              <a:t>жаба</a:t>
            </a:r>
            <a:endParaRPr lang="ru-RU" sz="6000" dirty="0">
              <a:latin typeface="Times New Roman"/>
              <a:ea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sz="6000" b="1" dirty="0" smtClean="0">
                <a:latin typeface="Times New Roman"/>
                <a:ea typeface="Times New Roman"/>
              </a:rPr>
              <a:t>петух</a:t>
            </a:r>
            <a:endParaRPr lang="ru-RU" sz="6000" dirty="0">
              <a:latin typeface="Times New Roman"/>
              <a:ea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sz="6000" b="1" dirty="0" smtClean="0">
                <a:latin typeface="Times New Roman"/>
                <a:ea typeface="Times New Roman"/>
              </a:rPr>
              <a:t>пожарный</a:t>
            </a:r>
            <a:endParaRPr lang="ru-RU" sz="6000" dirty="0">
              <a:latin typeface="Times New Roman"/>
              <a:ea typeface="Times New Roman"/>
            </a:endParaRPr>
          </a:p>
          <a:p>
            <a:endParaRPr lang="ru-RU" dirty="0"/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4716016" y="2132856"/>
            <a:ext cx="7200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H="1">
            <a:off x="2915816" y="2132856"/>
            <a:ext cx="1872208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6784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1600200"/>
            <a:ext cx="4316288" cy="5069160"/>
          </a:xfrm>
        </p:spPr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ru-RU" sz="6000" b="1" dirty="0">
                <a:latin typeface="Times New Roman"/>
                <a:ea typeface="Times New Roman"/>
              </a:rPr>
              <a:t>холодная                                     </a:t>
            </a:r>
            <a:r>
              <a:rPr lang="ru-RU" sz="6000" b="1" dirty="0" smtClean="0">
                <a:latin typeface="Times New Roman"/>
                <a:ea typeface="Times New Roman"/>
              </a:rPr>
              <a:t>све</a:t>
            </a:r>
            <a:r>
              <a:rPr lang="ru-RU" sz="60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жи</a:t>
            </a:r>
            <a:r>
              <a:rPr lang="ru-RU" sz="6000" b="1" dirty="0" smtClean="0">
                <a:latin typeface="Times New Roman"/>
                <a:ea typeface="Times New Roman"/>
              </a:rPr>
              <a:t>й                                         храбрый                                      жадный </a:t>
            </a:r>
            <a:endParaRPr lang="ru-RU" sz="6000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316288" cy="4997152"/>
          </a:xfrm>
        </p:spPr>
        <p:txBody>
          <a:bodyPr/>
          <a:lstStyle/>
          <a:p>
            <a:pPr marL="0" indent="0">
              <a:spcAft>
                <a:spcPts val="0"/>
              </a:spcAft>
              <a:buNone/>
            </a:pPr>
            <a:r>
              <a:rPr lang="ru-RU" sz="6000" b="1" dirty="0">
                <a:latin typeface="Times New Roman"/>
                <a:ea typeface="Times New Roman"/>
              </a:rPr>
              <a:t>хлеб</a:t>
            </a:r>
            <a:endParaRPr lang="ru-RU" sz="6000" dirty="0">
              <a:latin typeface="Times New Roman"/>
              <a:ea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sz="6000" b="1" dirty="0" smtClean="0">
                <a:latin typeface="Times New Roman"/>
                <a:ea typeface="Times New Roman"/>
              </a:rPr>
              <a:t>жаба</a:t>
            </a:r>
            <a:endParaRPr lang="ru-RU" sz="6000" dirty="0">
              <a:latin typeface="Times New Roman"/>
              <a:ea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sz="6000" b="1" dirty="0" smtClean="0">
                <a:latin typeface="Times New Roman"/>
                <a:ea typeface="Times New Roman"/>
              </a:rPr>
              <a:t>петух</a:t>
            </a:r>
            <a:endParaRPr lang="ru-RU" sz="6000" dirty="0">
              <a:latin typeface="Times New Roman"/>
              <a:ea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sz="6000" b="1" dirty="0" smtClean="0">
                <a:latin typeface="Times New Roman"/>
                <a:ea typeface="Times New Roman"/>
              </a:rPr>
              <a:t>пожарный</a:t>
            </a:r>
            <a:endParaRPr lang="ru-RU" sz="6000" dirty="0">
              <a:latin typeface="Times New Roman"/>
              <a:ea typeface="Times New Roman"/>
            </a:endParaRPr>
          </a:p>
          <a:p>
            <a:endParaRPr lang="ru-RU" dirty="0"/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4716016" y="2132856"/>
            <a:ext cx="7200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H="1" flipV="1">
            <a:off x="3203848" y="2276872"/>
            <a:ext cx="1584176" cy="11521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>
            <a:off x="2843808" y="2132856"/>
            <a:ext cx="1944216" cy="100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6784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1600200"/>
            <a:ext cx="4316288" cy="5069160"/>
          </a:xfrm>
        </p:spPr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ru-RU" sz="6000" b="1" dirty="0">
                <a:latin typeface="Times New Roman"/>
                <a:ea typeface="Times New Roman"/>
              </a:rPr>
              <a:t>холодная                                     </a:t>
            </a:r>
            <a:r>
              <a:rPr lang="ru-RU" sz="6000" b="1" dirty="0" smtClean="0">
                <a:latin typeface="Times New Roman"/>
                <a:ea typeface="Times New Roman"/>
              </a:rPr>
              <a:t>све</a:t>
            </a:r>
            <a:r>
              <a:rPr lang="ru-RU" sz="60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жи</a:t>
            </a:r>
            <a:r>
              <a:rPr lang="ru-RU" sz="6000" b="1" dirty="0" smtClean="0">
                <a:latin typeface="Times New Roman"/>
                <a:ea typeface="Times New Roman"/>
              </a:rPr>
              <a:t>й                                         храбрый                                      жадный </a:t>
            </a:r>
            <a:endParaRPr lang="ru-RU" sz="6000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316288" cy="4997152"/>
          </a:xfrm>
        </p:spPr>
        <p:txBody>
          <a:bodyPr/>
          <a:lstStyle/>
          <a:p>
            <a:pPr marL="0" indent="0">
              <a:spcAft>
                <a:spcPts val="0"/>
              </a:spcAft>
              <a:buNone/>
            </a:pPr>
            <a:r>
              <a:rPr lang="ru-RU" sz="6000" b="1" dirty="0">
                <a:latin typeface="Times New Roman"/>
                <a:ea typeface="Times New Roman"/>
              </a:rPr>
              <a:t>хлеб</a:t>
            </a:r>
            <a:endParaRPr lang="ru-RU" sz="6000" dirty="0">
              <a:latin typeface="Times New Roman"/>
              <a:ea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sz="6000" b="1" dirty="0" smtClean="0">
                <a:latin typeface="Times New Roman"/>
                <a:ea typeface="Times New Roman"/>
              </a:rPr>
              <a:t>жаба</a:t>
            </a:r>
            <a:endParaRPr lang="ru-RU" sz="6000" dirty="0">
              <a:latin typeface="Times New Roman"/>
              <a:ea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sz="6000" b="1" dirty="0" smtClean="0">
                <a:latin typeface="Times New Roman"/>
                <a:ea typeface="Times New Roman"/>
              </a:rPr>
              <a:t>петух</a:t>
            </a:r>
            <a:endParaRPr lang="ru-RU" sz="6000" dirty="0">
              <a:latin typeface="Times New Roman"/>
              <a:ea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sz="6000" b="1" dirty="0" smtClean="0">
                <a:latin typeface="Times New Roman"/>
                <a:ea typeface="Times New Roman"/>
              </a:rPr>
              <a:t>пожарный</a:t>
            </a:r>
            <a:endParaRPr lang="ru-RU" sz="6000" dirty="0">
              <a:latin typeface="Times New Roman"/>
              <a:ea typeface="Times New Roman"/>
            </a:endParaRPr>
          </a:p>
          <a:p>
            <a:endParaRPr lang="ru-RU" dirty="0"/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4716016" y="2132856"/>
            <a:ext cx="7200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H="1">
            <a:off x="2843808" y="2132856"/>
            <a:ext cx="2088232" cy="1080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 flipV="1">
            <a:off x="3419872" y="2348880"/>
            <a:ext cx="1368152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>
            <a:off x="3131840" y="4221088"/>
            <a:ext cx="1620180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6784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225</TotalTime>
  <Words>126</Words>
  <Application>Microsoft Office PowerPoint</Application>
  <PresentationFormat>Экран (4:3)</PresentationFormat>
  <Paragraphs>100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Справедливость</vt:lpstr>
      <vt:lpstr>Подготовила  учитель-логопед  МБОУ  «Ново-Ямская СОШ»  Иванова О.А.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User</cp:lastModifiedBy>
  <cp:revision>12</cp:revision>
  <dcterms:modified xsi:type="dcterms:W3CDTF">2018-10-03T18:59:18Z</dcterms:modified>
</cp:coreProperties>
</file>