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73" r:id="rId12"/>
    <p:sldId id="269" r:id="rId13"/>
    <p:sldId id="274" r:id="rId14"/>
    <p:sldId id="275" r:id="rId15"/>
    <p:sldId id="270" r:id="rId16"/>
    <p:sldId id="276" r:id="rId17"/>
    <p:sldId id="277" r:id="rId18"/>
    <p:sldId id="271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30.10.2018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000108"/>
            <a:ext cx="8572560" cy="2857520"/>
          </a:xfrm>
        </p:spPr>
        <p:txBody>
          <a:bodyPr>
            <a:normAutofit/>
          </a:bodyPr>
          <a:lstStyle/>
          <a:p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Аграмматическая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дислексия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4480" y="5429264"/>
            <a:ext cx="7072362" cy="92869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учитель-логопед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МБОУ «Ново-Ямская СОШ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Иванова О.А.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358246" cy="4143404"/>
          </a:xfrm>
        </p:spPr>
        <p:txBody>
          <a:bodyPr>
            <a:normAutofit fontScale="90000"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Задания на словоизменение: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1) Игра «Один-много».</a:t>
            </a:r>
            <a:br>
              <a:rPr lang="ru-RU" sz="3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900" dirty="0" err="1" smtClean="0">
                <a:latin typeface="Times New Roman" pitchFamily="18" charset="0"/>
                <a:cs typeface="Times New Roman" pitchFamily="18" charset="0"/>
              </a:rPr>
              <a:t>Назовать</a:t>
            </a: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 предмет и его цвет.</a:t>
            </a:r>
            <a:br>
              <a:rPr lang="ru-RU" sz="3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images.myshared.ru/9/937356/slide_8.jpg"/>
          <p:cNvPicPr/>
          <p:nvPr/>
        </p:nvPicPr>
        <p:blipFill>
          <a:blip r:embed="rId2"/>
          <a:srcRect t="14523" r="20840"/>
          <a:stretch>
            <a:fillRect/>
          </a:stretch>
        </p:blipFill>
        <p:spPr bwMode="auto">
          <a:xfrm>
            <a:off x="2500298" y="3143248"/>
            <a:ext cx="4714908" cy="2676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2571768"/>
          </a:xfrm>
        </p:spPr>
        <p:txBody>
          <a:bodyPr>
            <a:normAutofit fontScale="90000"/>
          </a:bodyPr>
          <a:lstStyle/>
          <a:p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3)Составить словосочетания при помощи картинок и цифр.</a:t>
            </a:r>
            <a:br>
              <a:rPr lang="ru-RU" sz="3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4) Показать на картинке, где действие.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7650" name="Picture 2" descr="https://st.stranamam.ru/data/cache/2011feb/21/39/1480139_48026thumb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500306"/>
            <a:ext cx="4429156" cy="33218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355360" cy="5572164"/>
          </a:xfrm>
        </p:spPr>
        <p:txBody>
          <a:bodyPr>
            <a:noAutofit/>
          </a:bodyPr>
          <a:lstStyle/>
          <a:p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5) К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словам-действиям подобрать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слова-предметы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6) Выполнить  действие по инструкции.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Составить  предложение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по картинкам.</a:t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s://ds04.infourok.ru/uploads/ex/0b6f/000896ee-05ca2fbc/img1.jpg"/>
          <p:cNvPicPr/>
          <p:nvPr/>
        </p:nvPicPr>
        <p:blipFill>
          <a:blip r:embed="rId2"/>
          <a:srcRect t="21162"/>
          <a:stretch>
            <a:fillRect/>
          </a:stretch>
        </p:blipFill>
        <p:spPr bwMode="auto">
          <a:xfrm>
            <a:off x="4071934" y="1285860"/>
            <a:ext cx="457203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42918"/>
            <a:ext cx="8183880" cy="521497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8) Выбрать правильное предложение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грамматиескими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формами слов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В </a:t>
            </a: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магазине продается много платьев</a:t>
            </a: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b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В </a:t>
            </a: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магазине продается много платьях.</a:t>
            </a:r>
            <a:b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В </a:t>
            </a: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классе на стульев сидят дети. </a:t>
            </a: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В </a:t>
            </a: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классе на стульях сидят дети</a:t>
            </a: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b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Пение </a:t>
            </a: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соловьев раздается по всему лесу</a:t>
            </a: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b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Пение </a:t>
            </a:r>
            <a:r>
              <a:rPr lang="ru-RU" sz="2200" b="0" dirty="0" err="1" smtClean="0">
                <a:solidFill>
                  <a:schemeClr val="accent1">
                    <a:lumMod val="50000"/>
                  </a:schemeClr>
                </a:solidFill>
              </a:rPr>
              <a:t>соловьех</a:t>
            </a: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 раздается по всему лесу</a:t>
            </a:r>
            <a:r>
              <a:rPr lang="ru-RU" sz="2200" b="0" dirty="0" smtClean="0">
                <a:solidFill>
                  <a:schemeClr val="accent1">
                    <a:lumMod val="50000"/>
                  </a:schemeClr>
                </a:solidFill>
              </a:rPr>
              <a:t>..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3500462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Составить  предложение по опорным словам.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В, </a:t>
            </a: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дети, песочница, играть</a:t>
            </a:r>
            <a:b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Спать</a:t>
            </a: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будка, собака, в</a:t>
            </a:r>
            <a:b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Стена</a:t>
            </a:r>
            <a: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висеть, картина, на</a:t>
            </a:r>
            <a:br>
              <a:rPr lang="ru-RU" sz="2400" b="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42918"/>
            <a:ext cx="8183880" cy="3357586"/>
          </a:xfrm>
        </p:spPr>
        <p:txBody>
          <a:bodyPr>
            <a:normAutofit fontScale="90000"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Задания на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словообразование: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1) Игра «Назови ласково».</a:t>
            </a:r>
            <a:br>
              <a:rPr lang="ru-RU" sz="3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2) Образовать прилагательное от существительного.</a:t>
            </a:r>
            <a:br>
              <a:rPr lang="ru-RU" sz="39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3" name="Рисунок 2" descr="https://im0-tub-ru.yandex.net/i?id=7ebe348bd38b4f506ca650aa9be4dea2-l&amp;n=1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3429000"/>
            <a:ext cx="4071966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585791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3)Образовать глаголы при помощи картинок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4" name="Рисунок 3" descr="http://time-king.ru/Pictures/newslent/big/151524170111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429000"/>
            <a:ext cx="3143272" cy="2462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www.stroymag-bishkek.com/wp-content/uploads/2017/04/garag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357562"/>
            <a:ext cx="4289778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58204" cy="442915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4)Игра «Третий лишний».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  <a:t>        Желток</a:t>
            </a:r>
            <a: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  <a:t>, железо, желтый.</a:t>
            </a:r>
            <a:b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  <a:t>        Носильщик, нос, носатый.</a:t>
            </a:r>
            <a:b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  <a:t>         Часовщик, часть, час.</a:t>
            </a:r>
            <a:b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  <a:t>        Печурка, печать, печка.</a:t>
            </a:r>
            <a:b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b="0" dirty="0" smtClean="0">
                <a:solidFill>
                  <a:schemeClr val="accent1">
                    <a:lumMod val="50000"/>
                  </a:schemeClr>
                </a:solidFill>
              </a:rPr>
              <a:t>        Циркуль, циркач, цирк.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872410"/>
          </a:xfrm>
        </p:spPr>
        <p:txBody>
          <a:bodyPr>
            <a:no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Работа над предложением: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Двусоставные предложения.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Распространенные предложения из 3-4 слов.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3)Составление схем предложений.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Подобрать предложение к схеме.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 Ответы на вопросы.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 Самостоятельное составление предложений.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429684" cy="5929354"/>
          </a:xfrm>
        </p:spPr>
        <p:txBody>
          <a:bodyPr>
            <a:normAutofit/>
          </a:bodyPr>
          <a:lstStyle/>
          <a:p>
            <a:r>
              <a:rPr lang="ru-RU" sz="4000" u="sng" dirty="0" err="1" smtClean="0">
                <a:latin typeface="Times New Roman" pitchFamily="18" charset="0"/>
                <a:cs typeface="Times New Roman" pitchFamily="18" charset="0"/>
              </a:rPr>
              <a:t>Дислексия</a:t>
            </a: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не является изолированным нарушением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реодоление 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этого недостатка может быть успешным при комплексном воздействии на весь комплекс речевых и психических нарушений. Работу с ребенком должны вести в комплексе логопеды, психологи, учителя, медицинские работники и родители.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358246" cy="4143404"/>
          </a:xfrm>
        </p:spPr>
        <p:txBody>
          <a:bodyPr>
            <a:noAutofit/>
          </a:bodyPr>
          <a:lstStyle/>
          <a:p>
            <a:pPr algn="l"/>
            <a:r>
              <a:rPr lang="ru-RU" sz="5400" b="1" u="sng" dirty="0" err="1" smtClean="0">
                <a:latin typeface="Times New Roman" pitchFamily="18" charset="0"/>
                <a:cs typeface="Times New Roman" pitchFamily="18" charset="0"/>
              </a:rPr>
              <a:t>Дислексия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расстройство, характеризующееся трудностями в овладении навыками чтения и обусловленное недостаточной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сформированностью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или нарушением психических функций, которые принимают участие в осуществлении процесса чтения.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886200"/>
            <a:ext cx="8072494" cy="17526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785794"/>
            <a:ext cx="8029604" cy="4214842"/>
          </a:xfrm>
        </p:spPr>
        <p:txBody>
          <a:bodyPr>
            <a:noAutofit/>
          </a:bodyPr>
          <a:lstStyle/>
          <a:p>
            <a:pPr algn="l"/>
            <a:r>
              <a:rPr lang="ru-RU" sz="5400" b="1" u="sng" dirty="0" err="1" smtClean="0">
                <a:latin typeface="Times New Roman" pitchFamily="18" charset="0"/>
                <a:cs typeface="Times New Roman" pitchFamily="18" charset="0"/>
              </a:rPr>
              <a:t>Дислексия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– расстройство, характеризующееся трудностями в овладении навыками чтения и обусловленное недостаточной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сформированностью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или нарушением психических функций, которые принимают участие в осуществлении процесса чтения</a:t>
            </a:r>
            <a:r>
              <a:rPr lang="ru-RU" sz="3200" dirty="0" smtClean="0"/>
              <a:t>.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4286256"/>
            <a:ext cx="8215370" cy="1928826"/>
          </a:xfrm>
        </p:spPr>
        <p:txBody>
          <a:bodyPr/>
          <a:lstStyle/>
          <a:p>
            <a:pPr algn="l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 октября отмечается Всемирный день знаний о дислексии (</a:t>
            </a:r>
            <a:r>
              <a:rPr lang="ru-RU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World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Dyslexia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Awareness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Day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2071702"/>
          </a:xfrm>
        </p:spPr>
        <p:txBody>
          <a:bodyPr>
            <a:normAutofit fontScale="90000"/>
          </a:bodyPr>
          <a:lstStyle/>
          <a:p>
            <a:r>
              <a:rPr lang="ru-RU" sz="6000" u="sng" dirty="0" smtClean="0">
                <a:latin typeface="Times New Roman" pitchFamily="18" charset="0"/>
                <a:cs typeface="Times New Roman" pitchFamily="18" charset="0"/>
              </a:rPr>
              <a:t>Выделяют основные виды дислексии: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071678"/>
            <a:ext cx="8715436" cy="4214842"/>
          </a:xfrm>
        </p:spPr>
        <p:txBody>
          <a:bodyPr>
            <a:normAutofit/>
          </a:bodyPr>
          <a:lstStyle/>
          <a:p>
            <a:pPr lvl="0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Фонематическая </a:t>
            </a:r>
          </a:p>
          <a:p>
            <a:pPr lvl="0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Семантическая</a:t>
            </a:r>
          </a:p>
          <a:p>
            <a:pPr lvl="0"/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Аграмматическая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Мнестическая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.</a:t>
            </a:r>
          </a:p>
          <a:p>
            <a:pPr lvl="0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Оптическая </a:t>
            </a:r>
          </a:p>
          <a:p>
            <a:pPr lvl="0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Тактильная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786842" cy="6286520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процессе чтения, у детей, страдающих аграмматической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дислексией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, наблюдается: </a:t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нeпpaвильное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иcпoльзoвaниe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oкoнчaний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paзличныx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пaдeжax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пpoблeмы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вocпpиятия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чиcлa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пpeдмeтoв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; </a:t>
            </a:r>
            <a:br>
              <a:rPr lang="ru-RU" sz="35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coглacoвaниe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cлoвocoчeтaнии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poдa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cущecтвитeльныx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иx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чиcлa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тoгo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жe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пaдeжa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; </a:t>
            </a:r>
            <a:br>
              <a:rPr lang="ru-RU" sz="35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5500726"/>
          </a:xfrm>
        </p:spPr>
        <p:txBody>
          <a:bodyPr>
            <a:noAutofit/>
          </a:bodyPr>
          <a:lstStyle/>
          <a:p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нeкoppeктное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иcпoльзoвaниe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чиcлa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мecтoимeния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упoтpeблeниe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 неверных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oкoнчaний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cooтвeтcтвующeгo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poдa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иcпoльзoвaниe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 не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cooтвeтcтвующиx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oкoнчaний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глaгoлoв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тpeтьeгo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лицa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пpoшeдшeгo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0" dirty="0" err="1" smtClean="0">
                <a:latin typeface="Times New Roman" pitchFamily="18" charset="0"/>
                <a:cs typeface="Times New Roman" pitchFamily="18" charset="0"/>
              </a:rPr>
              <a:t>вpeмeни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5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 -изменение формы, времени и вида </a:t>
            </a:r>
            <a:r>
              <a:rPr lang="ru-RU" sz="3500" b="0" dirty="0" smtClean="0">
                <a:latin typeface="Times New Roman" pitchFamily="18" charset="0"/>
                <a:cs typeface="Times New Roman" pitchFamily="18" charset="0"/>
              </a:rPr>
              <a:t>глаголов.</a:t>
            </a:r>
            <a:endParaRPr lang="ru-RU" sz="35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28604"/>
            <a:ext cx="8183880" cy="3857652"/>
          </a:xfrm>
        </p:spPr>
        <p:txBody>
          <a:bodyPr>
            <a:norm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нейробиологические      социальные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2285984" y="2214554"/>
            <a:ext cx="1643074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715008" y="2214554"/>
            <a:ext cx="1571636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392909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Основная задача: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обобщенных представлений о морфологической структуре слова и о синтаксической структуре 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предложений.</a:t>
            </a:r>
            <a:endParaRPr lang="ru-RU" sz="3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643998" cy="6500834"/>
          </a:xfrm>
        </p:spPr>
        <p:txBody>
          <a:bodyPr>
            <a:normAutofit fontScale="90000"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Направления: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    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уточнение и усложнение структуры предложения;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   - развитие функции словоизменения;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   - формирование навыков словообразования;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   - развитие умений морфологического анализа слова;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   - работа над однокоренными словами;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   - закрепление грамматических форм в письменной речи.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204</TotalTime>
  <Words>190</Words>
  <PresentationFormat>Экран (4:3)</PresentationFormat>
  <Paragraphs>29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Аспект</vt:lpstr>
      <vt:lpstr>Аграмматическая дислексия </vt:lpstr>
      <vt:lpstr>Дислексия – расстройство, характеризующееся трудностями в овладении навыками чтения и обусловленное недостаточной сформированностью или нарушением психических функций, которые принимают участие в осуществлении процесса чтения. </vt:lpstr>
      <vt:lpstr>Дислексия – расстройство, характеризующееся трудностями в овладении навыками чтения и обусловленное недостаточной сформированностью или нарушением психических функций, которые принимают участие в осуществлении процесса чтения. </vt:lpstr>
      <vt:lpstr>Выделяют основные виды дислексии: </vt:lpstr>
      <vt:lpstr>    В процессе чтения, у детей, страдающих аграмматической дислексией, наблюдается:  - нeпpaвильное  иcпoльзoвaниe oкoнчaний в paзличныx пaдeжax и пpoблeмы вocпpиятия чиcлa пpeдмeтoв;  - не coглacoвaниe в cлoвocoчeтaнии poдa cущecтвитeльныx, иx чиcлa или тoгo жe пaдeжa;    </vt:lpstr>
      <vt:lpstr>- нeкoppeктное  иcпoльзoвaниe чиcлa мecтoимeния;  - упoтpeблeниe  неверных oкoнчaний cooтвeтcтвующeгo poдa;  - иcпoльзoвaниe  не cooтвeтcтвующиx oкoнчaний глaгoлoв тpeтьeгo лицa пpoшeдшeгo вpeмeни;  -изменение формы, времени и вида глаголов.</vt:lpstr>
      <vt:lpstr>          Причины   нейробиологические      социальные</vt:lpstr>
      <vt:lpstr>Основная задача:   формирование обобщенных представлений о морфологической структуре слова и о синтаксической структуре предложений.</vt:lpstr>
      <vt:lpstr>Направления:          - уточнение и усложнение структуры предложения;         - развитие функции словоизменения;         - формирование навыков словообразования;         - развитие умений морфологического анализа слова;         - работа над однокоренными словами;         - закрепление грамматических форм в письменной речи. </vt:lpstr>
      <vt:lpstr>Задания на словоизменение: 1) Игра «Один-много». 2) Назовать предмет и его цвет.   </vt:lpstr>
      <vt:lpstr>3)Составить словосочетания при помощи картинок и цифр. 4) Показать на картинке, где действие. </vt:lpstr>
      <vt:lpstr>5) К словам-действиям подобрать слова-предметы.     6) Выполнить  действие по инструкции.  7) Составить  предложение по картинкам. </vt:lpstr>
      <vt:lpstr>8) Выбрать правильное предложение с грамматиескими формами слов. В магазине продается много платьев. В магазине продается много платьях. В классе на стульев сидят дети.  В классе на стульях сидят дети. Пение соловьев раздается по всему лесу. Пение соловьех раздается по всему лесу..  </vt:lpstr>
      <vt:lpstr>        9) Составить  предложение по опорным словам.  В, дети, песочница, играть  Спать, будка, собака, в  Стена, висеть, картина, на </vt:lpstr>
      <vt:lpstr>Задания на словообразование: 1) Игра «Назови ласково». 2) Образовать прилагательное от существительного. </vt:lpstr>
      <vt:lpstr>3)Образовать глаголы при помощи картинок.       </vt:lpstr>
      <vt:lpstr>4)Игра «Третий лишний».           Желток, железо, желтый.         Носильщик, нос, носатый.          Часовщик, часть, час.         Печурка, печать, печка.         Циркуль, циркач, цирк. </vt:lpstr>
      <vt:lpstr>Работа над предложением: 1) Двусоставные предложения. 2) Распространенные предложения из 3-4 слов. 3)Составление схем предложений. 4) Подобрать предложение к схеме. 5) Ответы на вопросы. 6) Самостоятельное составление предложений. </vt:lpstr>
      <vt:lpstr>Дислексия не является изолированным нарушением. Преодоление этого недостатка может быть успешным при комплексном воздействии на весь комплекс речевых и психических нарушений. Работу с ребенком должны вести в комплексе логопеды, психологи, учителя, медицинские работники и родители.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Аграмматическая дислексия </dc:title>
  <dc:creator>user</dc:creator>
  <cp:lastModifiedBy>user</cp:lastModifiedBy>
  <cp:revision>21</cp:revision>
  <dcterms:created xsi:type="dcterms:W3CDTF">2018-10-29T10:23:16Z</dcterms:created>
  <dcterms:modified xsi:type="dcterms:W3CDTF">2018-10-30T10:47:50Z</dcterms:modified>
</cp:coreProperties>
</file>