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3"/>
  </p:notesMasterIdLst>
  <p:sldIdLst>
    <p:sldId id="258" r:id="rId2"/>
    <p:sldId id="259" r:id="rId3"/>
    <p:sldId id="261" r:id="rId4"/>
    <p:sldId id="262" r:id="rId5"/>
    <p:sldId id="263" r:id="rId6"/>
    <p:sldId id="264" r:id="rId7"/>
    <p:sldId id="265" r:id="rId8"/>
    <p:sldId id="266" r:id="rId9"/>
    <p:sldId id="267" r:id="rId10"/>
    <p:sldId id="268" r:id="rId11"/>
    <p:sldId id="269" r:id="rId12"/>
    <p:sldId id="270" r:id="rId13"/>
    <p:sldId id="271" r:id="rId14"/>
    <p:sldId id="273" r:id="rId15"/>
    <p:sldId id="274" r:id="rId16"/>
    <p:sldId id="281" r:id="rId17"/>
    <p:sldId id="276" r:id="rId18"/>
    <p:sldId id="278" r:id="rId19"/>
    <p:sldId id="279" r:id="rId20"/>
    <p:sldId id="280" r:id="rId21"/>
    <p:sldId id="283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66" d="100"/>
          <a:sy n="66" d="100"/>
        </p:scale>
        <p:origin x="-546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2A573A-C532-414E-B272-2B74F70714B8}" type="datetimeFigureOut">
              <a:rPr lang="ru-RU" smtClean="0"/>
              <a:t>10.05.2017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17ECA9-FA28-4EF2-BD1B-2F50FC7A64F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12236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17ECA9-FA28-4EF2-BD1B-2F50FC7A64FC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74703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10.05.2017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10.05.2017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10.05.2017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10.05.2017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10.05.2017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10.05.2017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10.05.2017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1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064" y="2355304"/>
            <a:ext cx="4371984" cy="4602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357166"/>
            <a:ext cx="5137616" cy="2304256"/>
          </a:xfrm>
        </p:spPr>
        <p:txBody>
          <a:bodyPr>
            <a:normAutofit fontScale="90000"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ru-RU" sz="5300" b="1" i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" pitchFamily="34" charset="0"/>
                <a:cs typeface="Arial" pitchFamily="34" charset="0"/>
              </a:rPr>
              <a:t>Октябрьский  </a:t>
            </a:r>
            <a:r>
              <a:rPr lang="ru-RU" sz="5300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" pitchFamily="34" charset="0"/>
                <a:cs typeface="Arial" pitchFamily="34" charset="0"/>
              </a:rPr>
              <a:t/>
            </a:r>
            <a:br>
              <a:rPr lang="ru-RU" sz="5300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" pitchFamily="34" charset="0"/>
                <a:cs typeface="Arial" pitchFamily="34" charset="0"/>
              </a:rPr>
            </a:br>
            <a:r>
              <a:rPr lang="ru-RU" sz="5300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" pitchFamily="34" charset="0"/>
                <a:cs typeface="Arial" pitchFamily="34" charset="0"/>
              </a:rPr>
              <a:t>Филипп </a:t>
            </a:r>
            <a:br>
              <a:rPr lang="ru-RU" sz="5300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" pitchFamily="34" charset="0"/>
                <a:cs typeface="Arial" pitchFamily="34" charset="0"/>
              </a:rPr>
            </a:br>
            <a:r>
              <a:rPr lang="ru-RU" sz="5300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" pitchFamily="34" charset="0"/>
                <a:cs typeface="Arial" pitchFamily="34" charset="0"/>
              </a:rPr>
              <a:t>Сергеевич</a:t>
            </a:r>
            <a:endParaRPr lang="ru-RU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2066" y="692696"/>
            <a:ext cx="3862720" cy="5258140"/>
          </a:xfrm>
          <a:prstGeom prst="rect">
            <a:avLst/>
          </a:prstGeom>
          <a:ln w="38100">
            <a:solidFill>
              <a:schemeClr val="accent6">
                <a:lumMod val="75000"/>
              </a:schemeClr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6630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0" y="44624"/>
            <a:ext cx="9144000" cy="1143000"/>
          </a:xfrm>
        </p:spPr>
        <p:txBody>
          <a:bodyPr>
            <a:noAutofit/>
          </a:bodyPr>
          <a:lstStyle/>
          <a:p>
            <a:r>
              <a:rPr lang="ru-RU" sz="4000" dirty="0" smtClean="0"/>
              <a:t/>
            </a:r>
            <a:br>
              <a:rPr lang="ru-RU" sz="4000" dirty="0" smtClean="0"/>
            </a:br>
            <a:r>
              <a:rPr lang="ru-RU" sz="4000" dirty="0" smtClean="0"/>
              <a:t>Жил в городе – герое Севастополе</a:t>
            </a:r>
            <a:br>
              <a:rPr lang="ru-RU" sz="4000" dirty="0" smtClean="0"/>
            </a:br>
            <a:endParaRPr lang="ru-RU" sz="4000" dirty="0"/>
          </a:p>
        </p:txBody>
      </p:sp>
      <p:pic>
        <p:nvPicPr>
          <p:cNvPr id="1026" name="Picture 2" descr="C:\Users\User\Desktop\otdih_v_sevastopole_15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899592" y="1066130"/>
            <a:ext cx="7344816" cy="5508612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633260"/>
            <a:ext cx="9144000" cy="1571604"/>
          </a:xfrm>
        </p:spPr>
        <p:txBody>
          <a:bodyPr>
            <a:normAutofit fontScale="90000"/>
          </a:bodyPr>
          <a:lstStyle/>
          <a:p>
            <a:r>
              <a:rPr lang="ru-RU" sz="2200" dirty="0" smtClean="0"/>
              <a:t/>
            </a:r>
            <a:br>
              <a:rPr lang="ru-RU" sz="2200" dirty="0" smtClean="0"/>
            </a:br>
            <a:r>
              <a:rPr lang="ru-RU" sz="3100" dirty="0" smtClean="0"/>
              <a:t>В 1961 году  Октябрьский приезжал в город Старицу поклониться могиле матери –</a:t>
            </a:r>
            <a:br>
              <a:rPr lang="ru-RU" sz="3100" dirty="0" smtClean="0"/>
            </a:br>
            <a:r>
              <a:rPr lang="ru-RU" sz="3100" dirty="0" smtClean="0"/>
              <a:t> Прасковье Васильевне Ивановой</a:t>
            </a:r>
            <a:r>
              <a:rPr lang="ru-RU" sz="3100" dirty="0"/>
              <a:t>.</a:t>
            </a:r>
            <a:r>
              <a:rPr lang="ru-RU" sz="3100" dirty="0" smtClean="0"/>
              <a:t> </a:t>
            </a:r>
            <a:br>
              <a:rPr lang="ru-RU" sz="3100" dirty="0" smtClean="0"/>
            </a:br>
            <a:r>
              <a:rPr lang="ru-RU" sz="3100" dirty="0" smtClean="0"/>
              <a:t/>
            </a:r>
            <a:br>
              <a:rPr lang="ru-RU" sz="3100" dirty="0" smtClean="0"/>
            </a:br>
            <a:r>
              <a:rPr lang="ru-RU" sz="3100" dirty="0" smtClean="0"/>
              <a:t>На могильной плите высечены следующие строки:</a:t>
            </a:r>
            <a:br>
              <a:rPr lang="ru-RU" sz="3100" dirty="0" smtClean="0"/>
            </a:br>
            <a:endParaRPr lang="ru-RU" sz="3100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08" t="31073" r="19093" b="45810"/>
          <a:stretch/>
        </p:blipFill>
        <p:spPr bwMode="auto">
          <a:xfrm>
            <a:off x="251520" y="2567482"/>
            <a:ext cx="4381107" cy="332340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450114" y="3064892"/>
            <a:ext cx="471489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9728" indent="0">
              <a:buNone/>
            </a:pPr>
            <a:r>
              <a:rPr lang="ru-RU" sz="2400" i="1" dirty="0" smtClean="0">
                <a:solidFill>
                  <a:srgbClr val="002060"/>
                </a:solidFill>
                <a:latin typeface="Cambria" pitchFamily="18" charset="0"/>
              </a:rPr>
              <a:t>«Дорогая, милая мама. Я прибыл, чтобы стоя на коленях у твоей могилы, сказать тебе спасибо за всё. Спи, моя родная. Я принадлежу Севастополю. Прощай!»- твой сын Филипп.</a:t>
            </a:r>
            <a:endParaRPr lang="ru-RU" sz="2400" i="1" dirty="0">
              <a:solidFill>
                <a:srgbClr val="002060"/>
              </a:solidFill>
              <a:latin typeface="Cambria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dirty="0" smtClean="0"/>
              <a:t>Умер Ф.С. Октябрьский 8 июня 1969 года.</a:t>
            </a:r>
            <a:br>
              <a:rPr lang="ru-RU" sz="2800" dirty="0" smtClean="0"/>
            </a:br>
            <a:r>
              <a:rPr lang="ru-RU" sz="2800" dirty="0" smtClean="0"/>
              <a:t>Имя Героя носят корабль, учебный отряд ВМФ, улица в Севастополе. </a:t>
            </a:r>
            <a:endParaRPr lang="ru-RU" sz="2800" dirty="0"/>
          </a:p>
        </p:txBody>
      </p:sp>
      <p:pic>
        <p:nvPicPr>
          <p:cNvPr id="1026" name="Picture 2" descr="C:\Users\User\Desktop\9dae083fcb01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42844" y="1628800"/>
            <a:ext cx="4706311" cy="3533749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5143504" y="1785926"/>
            <a:ext cx="38576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</p:txBody>
      </p:sp>
      <p:pic>
        <p:nvPicPr>
          <p:cNvPr id="6" name="Рисунок 5" descr="88_big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7752" y="3573016"/>
            <a:ext cx="4095779" cy="30718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Объект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6380" y="1357298"/>
            <a:ext cx="3093073" cy="22888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b="1" dirty="0" smtClean="0"/>
              <a:t/>
            </a:r>
            <a:br>
              <a:rPr lang="ru-RU" b="1" dirty="0" smtClean="0"/>
            </a:br>
            <a:endParaRPr lang="ru-RU" b="1" dirty="0"/>
          </a:p>
        </p:txBody>
      </p:sp>
      <p:pic>
        <p:nvPicPr>
          <p:cNvPr id="2050" name="Picture 2" descr="C:\Users\User\Desktop\175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 bwMode="auto">
          <a:xfrm>
            <a:off x="323528" y="530776"/>
            <a:ext cx="4225896" cy="5634528"/>
          </a:xfrm>
          <a:prstGeom prst="rect">
            <a:avLst/>
          </a:prstGeom>
          <a:noFill/>
        </p:spPr>
      </p:pic>
      <p:sp>
        <p:nvSpPr>
          <p:cNvPr id="5" name="Содержимое 4"/>
          <p:cNvSpPr>
            <a:spLocks noGrp="1"/>
          </p:cNvSpPr>
          <p:nvPr>
            <p:ph sz="half" idx="2"/>
          </p:nvPr>
        </p:nvSpPr>
        <p:spPr>
          <a:xfrm>
            <a:off x="4648200" y="260648"/>
            <a:ext cx="4038600" cy="5411807"/>
          </a:xfrm>
        </p:spPr>
        <p:txBody>
          <a:bodyPr/>
          <a:lstStyle/>
          <a:p>
            <a:pPr>
              <a:buNone/>
            </a:pPr>
            <a:endParaRPr lang="ru-RU" b="1" dirty="0" smtClean="0"/>
          </a:p>
          <a:p>
            <a:pPr>
              <a:buNone/>
            </a:pPr>
            <a:endParaRPr lang="ru-RU" b="1" dirty="0" smtClean="0"/>
          </a:p>
          <a:p>
            <a:pPr algn="ctr">
              <a:buNone/>
            </a:pPr>
            <a:endParaRPr lang="ru-RU" sz="3600" b="1" dirty="0" smtClean="0"/>
          </a:p>
          <a:p>
            <a:pPr algn="ctr">
              <a:buNone/>
            </a:pPr>
            <a:r>
              <a:rPr lang="ru-RU" sz="3600" b="1" dirty="0" smtClean="0"/>
              <a:t>В городе Старица одна из улиц носит имя </a:t>
            </a:r>
            <a:endParaRPr lang="ru-RU" sz="3600" b="1" dirty="0"/>
          </a:p>
          <a:p>
            <a:pPr algn="ctr">
              <a:buNone/>
            </a:pPr>
            <a:endParaRPr lang="ru-RU" sz="3600" b="1" dirty="0" smtClean="0"/>
          </a:p>
          <a:p>
            <a:pPr algn="ctr">
              <a:buNone/>
            </a:pPr>
            <a:r>
              <a:rPr lang="ru-RU" sz="3600" b="1" dirty="0" smtClean="0"/>
              <a:t>Ф.С. Октябрьского</a:t>
            </a:r>
            <a:endParaRPr lang="ru-RU" sz="36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data:image/jpeg;base64,/9j/4AAQSkZJRgABAQAAAQABAAD/2wCEAAkGBhESEBMUEREUFBEUFxgWFRUWFxgYGRkWFhgYFhgYHBgYJCYfGB8jGhgVIi8gJCcpLCwvGh4xNTAqNSY3LCkBCQoKDgwOGg8PGiwkHyQ1Mi8vNTQpLC41LTU0LywqLTQ0LS8sLCw0MjAvLCwsLSwvLDQsKSwsLCwsLCopLy8pLP/AABEIAMkA+gMBIgACEQEDEQH/xAAcAAEAAgMBAQEAAAAAAAAAAAAABQYDBAcBAgj/xABEEAABAwIEBAMFBQUFBwUAAAABAAIDBBEFITFBBhJRYRMicQcUIzKBQmKRodEkUnKx8DNjgpLBFheywtLh8URzdKKz/8QAGwEBAAMBAQEBAAAAAAAAAAAAAAMEBQYCAQf/xAAyEQACAQIFAgQFAwQDAAAAAAAAAQIDEQQSITFBUWEFE4GhFCJx0fAykbEGQsHhI3Lx/9oADAMBAAIRAxEAPwDuKIiAIiIAiIgCIiAIiIAiIgCIiAIiIAiIgCIiAIiIAiIgCIiAIiIDx2mSpuMiqnw6f3mFzJGvJYyF1y4NN2kjO7RrlmeW4AU5xBjsMAbHJN4L5g5rH2vym3znYAEjM5ZqoT4vU0kboK4OnpZGlrKiNx5iCMhz7375/wAQUU5LY1MFRnpOKV7pq97tJ65dk+63MmD8WVVGIm4hG8wyAFk3zOAIuA63zWG3zequcePUpAIqIrEXHxG6H1KhuC4Y58NjY+IeHZzeVzufmAJ833c75bbbKchweBrWtbCwNaAAOUHICwzOZSClbc+YyVF1JJxtJNp2tZ+mtn7G4iIpTMCIiAIiIAiIgCIiAIiIAiIgCIiAIiIAiIgCIiAIiIAiIgCwVtbHCwvleGMFruOgubD8yFnVbxZ5mqxSTwxGlkjLg5z7PL26loBvcXH5m+y8ydkTUaanLXZav6c2vyaftFZHJSRudKGxeIwkhnOXB2V2kaWFz3ta6jDhtVRANjYazD5bDwnN8zQ7TykeXXW1uoac1rY7gFbRQytppHSUbxm213Ri9722/ib9QNVeuHKzxaWF/M912DzPAa5xGRJAyzI2/NQpZpO+jNeVT4fDxytThd/4a4umtefY8wLAYaVjmwtLQ93OQTcgna/QDL9VJoinStojFnOU5OUndhERfTwEREAREQBERAEREAREQBERAEREAREQBERAEREAREQBEUdj+NspYHSv2ya3dzjo0f1kATsvjdtT1CEpyUYq7Zq8S8Se5iNxhfJG51nubowdfUkiwNt81XKvGI6vEaY0cTJZGNLnyvDrNaQbAjLNtycxq4AbqU4Kw+d0Uk9U9zjUnm8J2bQwjLynIXFsugao6u4XMFSX4ZMxk4AL6ZzhYscdbH7PY6bEZBQyzNJ8GzQjQpSlTb+ZJq93ld9NfptfZ8kpQYXiRdA6eqaAxz/EYxvzsPy56HToLA9VZmtAFhkAvI72HNbmsL20vvZfSmSsZVWq6j1SX0SXcIiL6QhERAEREAREQBERAEREAREQBERAEREAREQBERAEREAREQHy94AJJAAzJOQAGpXPeKGvrDFU0zmVVPCRzQC4IIN3Et1dcAbXtsRdWmGic6tlk9654wwMdT5ENcRccw7gk6Am+tslRsKwGbxaiSjqY/eoZXAxxtLY3MJ0F/La/MOU3GWu6hqNvSxs4CEKbdTNqkt07a6NPS6/7L3LOPaNSmlfKDaVot4Lsnc5yAHVt/tDQdDkvOCMCeOarqc6mfMX1aw7W2Jyy2AaOq1MHwmGvk8aopXQ1ELwJRazJXAXzBz6E+ozIKvK+xTlqyPEzp0IulSTTf6tb2XRNcc350CIilMoIiIAiIgCIiAIiIAiIgCIiAIiIAiIgCIiAIiIAiIgCIiALRxqskip5HxR+JI0Xay9r9/QDOwzNsluPdYE9OmZ/DdVmi4pp66OWEtc2Uh7TA88jnDPIOH5jUZ3yXmTtoT0aUpfPlvFWv8Amn5yVmnEdXIajD5TT12bnwudlJu4tJyIPQ5dQ3VSPBOMTOrqhlR8KV4DjCI+UczQAXF2oytqc+bVYcI4PjqqNhDW09VE5zA+N/MeZjjm+x1vfQ3GRBtkrhgNFMyJnvLmPqAC0vAF+W9wObIn8s1DCLumbOLxFKMJ01r/AG67rW6s9U46fVdSTREVg58IiIAiIgOZ47xtiNLO6J/g5Ztd4Zs5p+Vw83/gghR/+8+u/uf8h/6leeNuGBVwXYB48dzGevVh9f52XGnNIJBFiMiDqCNlSqucHudj4dDC4qld045lvp7+pbP959d/c/5D/wBS3KL2kVb7g+FzD7h0/FUZfUchaQRqF9oYjJNOeq5PfiHg9LEYeUKKUZcNaa9+z5/c6D/t7Vf3f+Q/qn+3tV/d/wCQ/qqxBMHNBCyLqY0qUkpJKx+Q1K2JpTcJyaa0ZdMB43e+YMqOQNdkHAWs7a9ycjp+Cuq4sujcHcQePH4bz8WMf5m6B3qND9DuqWKw6is8UaPh+Mc35dR68FjWKqa8scI3Br7HlcRcB1siRuL7LKizzZKHwnx3O+rkpK9rGTA2YWgtBcNW5k3uLOad/qFfFQ/adwmZWCrpwRUQC7uXVzG5gi32mHMdr9lL8CcWCupgXEePHZso77PA6Ot9DcbKxUipR8yPr2IYSaeSXoWVERVyYIiIAiIgCIiAIii8crrNMMU0cdVK13hB51IyJHfPLvsbFfG7HuEHOVkV7GsWmqq5lLSSOY2J3PPK3Yt1b3tpbdxscgVI8U8J09Q0yOcIZm2tMCBppzaX9ciNiq/wZi0dC59NVxmGd7rmVxu1+wu7Ya2OYNzmCtjiCqdiNWKOFx93jPNUPGhI2B3toPvfwqC6cddW+DclSnTrRjT+WEVfN1XL732SJHgLBZ6Vk0c0bAOe7ZGm5ky19ALW0OuW6m6ytlbPExkJdG+/O++Tf6z11ystqKJkUYaLNjY0AdA1o6noAq5XYtUFwqKR7ZqcCz4gMxbUka377dCFbo0+P5Ofx2Kc5uo93099NfW2xoSV9VBVTmISyxNPNI142du3pvYgaDTJWfB8dhqW3jd5h8zD8w+m47jJQOE4xHPXtfGJiXxWc0kcrC3tuP8AV3fKxU+DwsldKyMNkcLEj8TloCcr9bKxWttJWdvy5n4bM25QleN3+L7G6iIqhohERAFzT2lcLcrveoh5XG0wGzjkH/XQ97HddLWOoga9rmPAc1wIcDoQciF4nBTVi3g8VLC1VUj690fnpFM8VcOuo6gszMbvNG47t6HuND9DuoZZzTTsz9Bp1I1YKcHozYoqnkdn8p1/VTCr6ksOqr+U6jT06LZ8MxWV+TLbj7HDf1X4P5kfjaK1X6u66+nPb6G8s9BWvhkbIw2c039eoPYjJYEW+1dWZ+bptO6OvYXiTJ4myM0Oo3B3B9FtrmXCmPe7y2cfgvsHfdOzv17ei6YCsKvR8qVuDqsJiVXhflbnq5NxHQSYPiDKunb+zSkhzBkBfN8fa9uZvS1ts+srSxnCY6mB8Moux4t3B1Dh0INiPReaVTI9dnuT1IZlpuZcPr454mSxO5o3gOaex/kdiNlsLlfBWLSYbWvoKo2je74btg53yuH3X5ejvquqJVp5JduBTnmQREURIEREAREQGrimJR08L5ZDZjBc9SdgO5NgPVVPg7DX1MzsQqR5nZQN2a0ZXH0uB/iO608e4noqyR9LMXMja74dQ0+XxALElunLmRc3G+Wq9pcfqsN5Y6pvj0trRTMzyt5RfQ+hzGxcFA5pyu9kbdLC1KdFxirVJddLx6Lv1W/Ym+MaqjJigqY3SPldZgYLvZfLnG4zsO+eRst/hrhuOjiLGEuLiS55ABPQZbAZfid1A8GYXJPK6vqR8ST+xbs1mlx9Mh2uftK1YrVPjic6OMyPAyaN+/U27ZqSCzu/7FPF1PIh5EZNpay6X7Lt7s2nNBFiLg6hUt1CzxXvw2YNlYSHw3s1wGvLfIi+2nQhZMQ4w8eFsdO1wqJTyFu7etj367Zk2so2fBmieGnpifHYLzTAnI6nLa1/zAWjSpuF82n5z2OaxFeNS2RXtzzd7Jd+X7k1g1DHUyCd0L4J4n2eBdrXut016X/A3VpXyxtgBcmw1Op7r6VSc8zNGlSVNW557hEReCUIiIAiIgIfinh5tXTujNg8eaN37rv0Oh/7LiVRTuje5jwWvaS1wOxGoX6FVC9pPC3O33qIedg+KBuwaO9W79vRV69O6zI3/Bsd5U/Jm/le3Z/7/k5mvWusbjULxFSTsdg0mrMmqWoD2333HdZlC0tRyOvtv6KZa64uNF1eBxXnw1/Ut/ufjn9QeEPw/EXgv+OWse3VenHb1PVe+B8f52+BIfM0fDJ3aPs+o/l6KiL7gncxzXMNnNIII2IVmtSVWNmYuGruhNSXqdmRRuAYw2phDxk4ZPb0d+h1Cklgyi4uzOshNTipR2ZUfaLwh75Bzxj9piBLOr26uj+uo7+pWL2bcX+9Q+FKf2mEWN9Xs0D/AFGju9jurmuXce4LJQ1TMRpBYF3xW7B5yNwPsv0PfucrFJqpHy36EU1kedep1FFH4DjUdXTsmiPlcMxu1w+Zp7g/rupBV2mnZkyd9UERF8PoVO9onEToY2wRnlknyLzkGs0Pm6nTsLnop/iHHGUkDpX52ya39550H69ACVQBjdQ1sbMSh8eCq87Bl4jbn7AGY+YWGuYsdlFUlZWNXw/DOUlVauk9r786dbb2LhhvCNKKJsDmtkYRzF4+08j52uGnax0ACrPBsT3VM9PE/wAbDm3DvFaHA30DdszfsQL2BIXtfwvX0zXRUcjn00/l5Tbmj5jmew1u5u17jdXXAMEZSwNiZtm527nHVx/rIWGy8pXa0tYmqVlSpTfmZ8+3bq2uHwv3N9jAAABYDIAbAKs8X0pjtVMnMcjAGhpzDgT8oH8wbg22tdb2LiSdn7JUBskTzcA6uGXK47b5HIqtisdUVccddaIRj5DcB7++3m9bWFhqtGhBp5r7br/Xc5TFVU1ktvs+L/XsGzQ1bhz/ALNW5FrxdrXk5tPUE7b9CdFZeGsC93YS8800hu92v0BOvXuSVIz4fE9zHuY0uYbtJGYUfxTxJHQ07pX5nRjL2L3nQX2GpJ2AK+SquayQ/b84PdLDqnLPPV9fuupMItXC60zQxyGN0Ze0O5HW5m3zsbf16aLaVZqxdCIiAIiIAiIgC8c24sdCvUQHGuOOGPdJ7sHwJCSz7p3Z9Nu3oVW13rHMHZVQPik0cMju1w0cO4/Ubrh2JYc+CV8Ugs9hseh6EdiLEKhWp5XdbHb+E474inkm/mj7rr9zWW9h1VbynTb16LRRKFaVGanEteI4Cnj8PKhU52fR8P8AN1oWBFr0VTztz+Ya/qthdhTqRqRU47M/EMVhqmFrSo1VaUfz33RKcPY0aaYOzLHZPb1b19RqPqN11KKUOaHNILXAEEaEHMFcZVw4Hx/lPu8hyP8AZk7HUt+uo736qni6GZZ1uXvDsVkflS2exeVhrKNksbo5GhzHgtc07g6rMiyjoDkuD1T8FxF1PM4mjmIIedLHJsnqPld+OwXWQVAca8LNrqYsyEzLuicdndD912h+h2UT7LcVqH08kE7HA0zvDD3dr/DP3mWt6Fv1s1LVI5+Vv9yCHySy8cF2Xy94aCSQABck6ADUr6VJ4yxOSombh9MfO/Od2zWa2P0zP0G6qSllVy/h6DrTy7LdvouWR3GEzzVQVEzPGw5tizwnBzc9S7a5dbsQAL6rc4PpjW1L66ex5XckMd78ltyNrA5dSXHovMLxH9pFLS8goaZjhUPeAWv15yT1JBz0+Y5gWWfhbB6aSf3qikkjiBc2SGxDXOGlr/ZzvbO2Xy6KBK8rm1UnkoODWVpWTs9nd2a/tlLn3sXVQXFWNGJgjiznl8rANQDlzeuw7+ilMQr2QxukkNmtH1J2A7kquVuGipcKuim+MLZE5ZC1rH5DbY5H63WhRir5pbe1zk8TN5XGG/vbmxiZwdNCxklPKRUAecE+V25Av+GeR1yUbiGOuqbCWl5hECJSy/M0k2u12fLp8puDn6rfquL5nRmDwXMq3EMy0z+0L6Hptne6sPD+CtpoQzIvOb3dXfoNB/3VhzcFmqK74/P4KMaUaryUW1Hn68aPnqb0Fmxts0taGizdwANLC+i5RXQ1mLzyVNOGiGlcBTsk0e5pDjk7K5sCQ7L5W9SukcSYKaqmfCJXxF1iHs6g3APUXtcAj1VA4a9pDqd7oKwiWNjywVMYJF7nN2XnBsTzfNqfNqo6CdnKOrNCpa6jLRFk4Y9oLJn+BVM92qweUsdcNc77pdofun6Eq3qIqcFo6wwzuZHLyEOjkBvexuBcfM2+djcXUuoJuLfyqxLG/IREUZ7CIiAIiIAiIgCqHtB4W94i8WNt54hoNXs1LfUZkfUbq3ovMoqSsyfD15UKiqQ3R+dkVy9onC3gS+PE34Mp8wGjJDn+DsyO9x0VNWdKLi7M/QsPiIYimqkNmZIJi1wI/oKajkDgCNCoFbdBVcpsflP5FaXh2K8qWSWz9mcv/U/g/wAZR+IpL54e66fVbr1XQlV61xBuDYjMEdV4i6U/KDp/C2PCpi8x+KzJ469HfX+d1NLkWEYo+nlbIzbJw/eadR/W9l1airGyxtew3a4XH9dRosbE0fLldbM6bA4rzoZZfqXuZ18tjAvYAXNzbc9V9LFVVLY2Oe82YwFzj0AFyqhopXdkfFRXxMcxr3ta6Q2YCbFxGdh1VExzhWrpXTT0MjntlDhI0+aQB2ZLSc3Z7jzDupqppaLFoQ5rvO0ZOGUkZOzm9MtDkdjuoGp4gr8OBgmAnDgRTy3ub5AXGrrXHlOemZCgm099ups4KnODy038/wDdGS3+n0/cjMPmE8ENBRtc10nnqpHC2hz0+yLD/wCo1JXUMNw6OCJkUYsxgsP5knuTck91B8HVYmM0klJ4FSC1kzuWweQL5XzvncjuMztl4j4idE9kUDPEmdmW2J8oztYbkA/QKWhSctip4rjMrcZKyTu9b3b+m/RdiPnecQquQH9lgN3Efbdp+eYHa53XuO4L7pepppPCItzM+y650A/5dOlrLUpadsxM1A4w1Dc3wHIHrba19jl/Cs0DJ6+drahnhxQW8RmY5n9M+o/AXzzWn+l6O0Vuvze/U5W6mndXnJ6NbfvxboZcOwueaWKsBDHPPna/zeS1rs6AjQHMXvcqax7HoadrWyTthfNzNjc4XAdb5iNLAkZkgZjPNbtdWxwRPkkIbHG25PQDoPyA9FzzAsBOLzS1la1wgcDHTx3Is0XHMCOmeehcXbCyr38z5paJfiRowh5Syx1b1f8Alkdj/EOKUdO6lqCHiTyx1YJN2HUcw1JHXzDM55FXjhnhmjGHshb4c8LxzPfkRI86u7WtYbiw3CpuIePhT200vLW0E92shfbxALjJrdjci1vKTpylX7hnhmGjY8Qh4Ejucte65bcABvTL6nqSpKrSgrfXTn7H2mnm1/8ACQw7D44ImRRNDY2CzQP13JNyTuStlEVK9yyEREAREQBERAEREAREQGviFAyaJ8cgux4sR/qOhBsQey4fj+CvpZ3RPztm137zDo79e4K7wq7xrwyKuDygePHcxnr1Yex/I2UNanmV1ua/hWO+GqZZfpe/bv8Ac4wi9ewgkEEEGxByII1BC8VA7klcPquYcp1H5hbagY5C0gjUKagmDmgj/wAFdL4divNjkluvdH5R/U/g/wAJW+IpL5J+z+z3XquhkV69nrJfDkJ/sSfKD+99ojtpfv6FVTBMIdUzBjchq937rdz67BdVpqZsbGsYLNaLAdgpcZVSjk5Mbw2g3PzeF7mVV3FOMoqeqEM8b2RuaCJiPKSdR6DK52Oo3XxxrxGaeMRQ51M3ljAzIubc1uuw7+hVfxDF4aSGGiq2mqPLzTkuuYr/AChhOdxfLMG1utliznbRHaYTB50pSje97JaOy3fTTbXdm5xDwwyIGtoZmwPa3nNj8N7dcrXAv0zacshqsXCFDLWz+/VVrMs2FtrNu3IuAOwN/wDET0C0abhB83IymqjJhr38zhzeZnLnylp3z7Z2JGV10aKJkUYa0BkbG2A0Aa0f6BeYxzO9tCxicR5NLIpZpPS9rOMej5v/AAvqfNdM5kb3MYXuAJDRqTsFQMPxcMZLJcvr5XcgHKbtB3He+VuzQtqurpqh0lTHJ4UNPlGTccxyuLbl2WR6tCxsq4avl8b9nq8iyUZNf0J6ev4HZbFKnkj83r27fTrY4mvX82Syu3S/PF10fS5auGsEFPF5s5X+aQ659L7gfqd1LrQwWKdsQFQ5rpASLjptc7nvYKC9pPEUlJSHwmu55TyCQDKMWzJOzjo3vnsqbUqlS17tmpTy06asrJEHxXx5TPnkpZoDNRNsyWRl7tlubFtsvKRbYkg2vax1aGoqsNYJqST37C3Z2B80Y3/gI3yt1DTmo6NjHQQYbh72ySVNpKqcA2try55gNtmDY5AauK6rg2Dx00DIYhZjBbuTu49STclWZuNOKVvTr37MjinN3/Pp3KXwXh0ldVOxKpHluW0sZzDWi45vpnY7kuPRdCXzHGGgNaAGgWAAsABoABovpVak87uTwjlQREUZ7CIiAIiIAiIgCIiAIiIAiIgObe0rhblPvUQ8psJgNjoH/XIHvY7lc/X6Fnga9rmuAc1wIIOhBFiCuKcWcOuo6gszMTruid1b0Pduh+h3VKvTs8yOv8Gx3mR8ib1W3df6/ghVtYdI4PDQCechthmSTkLDrdaq6L7NeFv/AFUo6iEH8DJ/MD6ncLzQco1FKO6L3irovCzjXV09Ld+Pv2sW3hrAxTQgHOR2bz36DsP1O63sQxGOCMySuDWNtcm+5sMhmc1sqgVbzitb4TSfcqc3e4aPdmMiOuYHbmO4V6rUbd+WcTgsLF6PSEVq/wA5fBoYrJPTVbq5zWVUT2u8GVpPJHfJmQva2nQ3OdytSlrBFSlzHCfEK8lptZxY0mxBGziduttmqVxTCp8K5pad4ko3G0kEh/eytnrfqM+oIUzwrw7Slza2KJ8Zkb5Y3Wswm4Lm9iNOxyteyrKLbsdBLEU4UVN6rRJrS9toyXFt3bRklwpw62jpwwWMjvNI4but/IaD8d1r8QztqA+linayYWJadHb8nN+BNrqblq2Nc1rntDn35QTYm2tuqqvGscb3xRxsvVPIsRkQ3vbXtfSxK0MPBKSRyOPryqRlOTu3v3vwrc9CID3PfBSVIFPFH8wzHOc876Z9b2zJ7K9z4TDIGc8bT4dizLS2gHbtoq3FSTSPFLWxGUWJjnbq0Dfm/DXPS4KtVLTtijaxuTWAAXOw7qWvPa3t/JVwlP8AVmV13WunFttOqIfGuNaSmMrJJR4sbA/wx8xv8rRtzHLLUAgnLNUSkr8WbG6tkjFRS1BLpKZ13ARZAODCDyt5RkRfIAuBvde1+HDG8QlMPLHTwN5DOGgmR2fL05hcZZ5NG3Mt+HjCswz4GIwmVgBEM7PtcoyaTods8nDcHVSRgoq0VeXKZNKTk7vRcEdhmHhz/e8DlAkA+LRyEXAJzAuc23tv6Ovkurw83KOe3NYc3Le17Z2vna6ofs14fLi/EJw3xaguMbWgAMY45kAaEnLrYZ5kq/qDESvK3QlorS4REVcmCIiAIiIAiIgCIiAIiIAiIgCIiAKI4n4fbV07ozYPHmjd+68afQ6HsVLovjV1ZnunUlTkpxdmjjPDHCMlRVOjlaWshPxvofkB6utr0uV2SOMNADQAALADQAZABR+Gf21V/wC4z/8AGJSSjpwUEXvEMZPEzTloklp9VdnxNEHNLXC7XAgjqCLFUap4dqsPeZaAmSA5vp3Zm3b971Hm/iV8Re5RUivQxMqN0tU909n+dTnUE78YqWczCyjgs57SfmkOrbjXcdmg6Fy6I1oAAAsBkAFD8Oa1f/yZP+FimV8grK/JJjKuaShFWjHZe7IvHOHoqlo5vK8fK8ajf6i+38lWaHnoqouqmOk8SzGzAl3bQ5kkWFtcsrq9LWrvlH8cf/G1WqdZpZHqjHrYeMn5kdJL81Rsrx7AQQQCDkQdCCvQigLZQsY4Clp5DU4S/wAKT7UF/I8dBfL/AAnLoWqLooqnGatvvcRhpqWwli8w5piMxnYgn8m5X8111FY49Xev/KFYVd2136kLpK/boaHD/DsNFEY4A7lLnPPMbm7u/YAD6bnNSaIoG23dkqVtEERF8PoREQBERAEREB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4" descr="data:image/jpeg;base64,/9j/4AAQSkZJRgABAQAAAQABAAD/2wCEAAkGBhESEBMUEREUFBEUFxgWFRUWFxgYGRkWFhgYFhgYHBgYJCYfGB8jGhgVIi8gJCcpLCwvGh4xNTAqNSY3LCkBCQoKDgwOGg8PGiwkHyQ1Mi8vNTQpLC41LTU0LywqLTQ0LS8sLCw0MjAvLCwsLSwvLDQsKSwsLCwsLCopLy8pLP/AABEIAMkA+gMBIgACEQEDEQH/xAAcAAEAAgMBAQEAAAAAAAAAAAAABQYDBAcBAgj/xABEEAABAwIEBAMFBQUFBwUAAAABAAIDBBEFITFBBhJRYRMicQcUIzKBQmKRodEkUnKx8DNjgpLBFheywtLh8URzdKKz/8QAGwEBAAMBAQEBAAAAAAAAAAAAAAMEBQYCAQf/xAAyEQACAQIFAgQFAwQDAAAAAAAAAQIDEQQSITFBUWEFE4GhFCJx0fAykbEGQsHhI3Lx/9oADAMBAAIRAxEAPwDuKIiAIiIAiIgCIiAIiIAiIgCIiAIiIAiIgCIiAIiIAiIgCIiAIiIDx2mSpuMiqnw6f3mFzJGvJYyF1y4NN2kjO7RrlmeW4AU5xBjsMAbHJN4L5g5rH2vym3znYAEjM5ZqoT4vU0kboK4OnpZGlrKiNx5iCMhz7375/wAQUU5LY1MFRnpOKV7pq97tJ65dk+63MmD8WVVGIm4hG8wyAFk3zOAIuA63zWG3zequcePUpAIqIrEXHxG6H1KhuC4Y58NjY+IeHZzeVzufmAJ833c75bbbKchweBrWtbCwNaAAOUHICwzOZSClbc+YyVF1JJxtJNp2tZ+mtn7G4iIpTMCIiAIiIAiIgCIiAIiIAiIgCIiAIiIAiIgCIiAIiIAiIgCwVtbHCwvleGMFruOgubD8yFnVbxZ5mqxSTwxGlkjLg5z7PL26loBvcXH5m+y8ydkTUaanLXZav6c2vyaftFZHJSRudKGxeIwkhnOXB2V2kaWFz3ta6jDhtVRANjYazD5bDwnN8zQ7TykeXXW1uoac1rY7gFbRQytppHSUbxm213Ri9722/ib9QNVeuHKzxaWF/M912DzPAa5xGRJAyzI2/NQpZpO+jNeVT4fDxytThd/4a4umtefY8wLAYaVjmwtLQ93OQTcgna/QDL9VJoinStojFnOU5OUndhERfTwEREAREQBERAEREAREQBERAEREAREQBERAEREAREQBEUdj+NspYHSv2ya3dzjo0f1kATsvjdtT1CEpyUYq7Zq8S8Se5iNxhfJG51nubowdfUkiwNt81XKvGI6vEaY0cTJZGNLnyvDrNaQbAjLNtycxq4AbqU4Kw+d0Uk9U9zjUnm8J2bQwjLynIXFsugao6u4XMFSX4ZMxk4AL6ZzhYscdbH7PY6bEZBQyzNJ8GzQjQpSlTb+ZJq93ld9NfptfZ8kpQYXiRdA6eqaAxz/EYxvzsPy56HToLA9VZmtAFhkAvI72HNbmsL20vvZfSmSsZVWq6j1SX0SXcIiL6QhERAEREAREQBERAEREAREQBERAEREAREQBERAEREAREQHy94AJJAAzJOQAGpXPeKGvrDFU0zmVVPCRzQC4IIN3Et1dcAbXtsRdWmGic6tlk9654wwMdT5ENcRccw7gk6Am+tslRsKwGbxaiSjqY/eoZXAxxtLY3MJ0F/La/MOU3GWu6hqNvSxs4CEKbdTNqkt07a6NPS6/7L3LOPaNSmlfKDaVot4Lsnc5yAHVt/tDQdDkvOCMCeOarqc6mfMX1aw7W2Jyy2AaOq1MHwmGvk8aopXQ1ELwJRazJXAXzBz6E+ozIKvK+xTlqyPEzp0IulSTTf6tb2XRNcc350CIilMoIiIAiIgCIiAIiIAiIgCIiAIiIAiIgCIiAIiIAiIgCIiALRxqskip5HxR+JI0Xay9r9/QDOwzNsluPdYE9OmZ/DdVmi4pp66OWEtc2Uh7TA88jnDPIOH5jUZ3yXmTtoT0aUpfPlvFWv8Amn5yVmnEdXIajD5TT12bnwudlJu4tJyIPQ5dQ3VSPBOMTOrqhlR8KV4DjCI+UczQAXF2oytqc+bVYcI4PjqqNhDW09VE5zA+N/MeZjjm+x1vfQ3GRBtkrhgNFMyJnvLmPqAC0vAF+W9wObIn8s1DCLumbOLxFKMJ01r/AG67rW6s9U46fVdSTREVg58IiIAiIgOZ47xtiNLO6J/g5Ztd4Zs5p+Vw83/gghR/+8+u/uf8h/6leeNuGBVwXYB48dzGevVh9f52XGnNIJBFiMiDqCNlSqucHudj4dDC4qld045lvp7+pbP959d/c/5D/wBS3KL2kVb7g+FzD7h0/FUZfUchaQRqF9oYjJNOeq5PfiHg9LEYeUKKUZcNaa9+z5/c6D/t7Vf3f+Q/qn+3tV/d/wCQ/qqxBMHNBCyLqY0qUkpJKx+Q1K2JpTcJyaa0ZdMB43e+YMqOQNdkHAWs7a9ycjp+Cuq4sujcHcQePH4bz8WMf5m6B3qND9DuqWKw6is8UaPh+Mc35dR68FjWKqa8scI3Br7HlcRcB1siRuL7LKizzZKHwnx3O+rkpK9rGTA2YWgtBcNW5k3uLOad/qFfFQ/adwmZWCrpwRUQC7uXVzG5gi32mHMdr9lL8CcWCupgXEePHZso77PA6Ot9DcbKxUipR8yPr2IYSaeSXoWVERVyYIiIAiIgCIiAIii8crrNMMU0cdVK13hB51IyJHfPLvsbFfG7HuEHOVkV7GsWmqq5lLSSOY2J3PPK3Yt1b3tpbdxscgVI8U8J09Q0yOcIZm2tMCBppzaX9ciNiq/wZi0dC59NVxmGd7rmVxu1+wu7Ya2OYNzmCtjiCqdiNWKOFx93jPNUPGhI2B3toPvfwqC6cddW+DclSnTrRjT+WEVfN1XL732SJHgLBZ6Vk0c0bAOe7ZGm5ky19ALW0OuW6m6ytlbPExkJdG+/O++Tf6z11ystqKJkUYaLNjY0AdA1o6noAq5XYtUFwqKR7ZqcCz4gMxbUka377dCFbo0+P5Ofx2Kc5uo93099NfW2xoSV9VBVTmISyxNPNI142du3pvYgaDTJWfB8dhqW3jd5h8zD8w+m47jJQOE4xHPXtfGJiXxWc0kcrC3tuP8AV3fKxU+DwsldKyMNkcLEj8TloCcr9bKxWttJWdvy5n4bM25QleN3+L7G6iIqhohERAFzT2lcLcrveoh5XG0wGzjkH/XQ97HddLWOoga9rmPAc1wIcDoQciF4nBTVi3g8VLC1VUj690fnpFM8VcOuo6gszMbvNG47t6HuND9DuoZZzTTsz9Bp1I1YKcHozYoqnkdn8p1/VTCr6ksOqr+U6jT06LZ8MxWV+TLbj7HDf1X4P5kfjaK1X6u66+nPb6G8s9BWvhkbIw2c039eoPYjJYEW+1dWZ+bptO6OvYXiTJ4myM0Oo3B3B9FtrmXCmPe7y2cfgvsHfdOzv17ei6YCsKvR8qVuDqsJiVXhflbnq5NxHQSYPiDKunb+zSkhzBkBfN8fa9uZvS1ts+srSxnCY6mB8Moux4t3B1Dh0INiPReaVTI9dnuT1IZlpuZcPr454mSxO5o3gOaex/kdiNlsLlfBWLSYbWvoKo2je74btg53yuH3X5ejvquqJVp5JduBTnmQREURIEREAREQGrimJR08L5ZDZjBc9SdgO5NgPVVPg7DX1MzsQqR5nZQN2a0ZXH0uB/iO608e4noqyR9LMXMja74dQ0+XxALElunLmRc3G+Wq9pcfqsN5Y6pvj0trRTMzyt5RfQ+hzGxcFA5pyu9kbdLC1KdFxirVJddLx6Lv1W/Ym+MaqjJigqY3SPldZgYLvZfLnG4zsO+eRst/hrhuOjiLGEuLiS55ABPQZbAZfid1A8GYXJPK6vqR8ST+xbs1mlx9Mh2uftK1YrVPjic6OMyPAyaN+/U27ZqSCzu/7FPF1PIh5EZNpay6X7Lt7s2nNBFiLg6hUt1CzxXvw2YNlYSHw3s1wGvLfIi+2nQhZMQ4w8eFsdO1wqJTyFu7etj367Zk2so2fBmieGnpifHYLzTAnI6nLa1/zAWjSpuF82n5z2OaxFeNS2RXtzzd7Jd+X7k1g1DHUyCd0L4J4n2eBdrXut016X/A3VpXyxtgBcmw1Op7r6VSc8zNGlSVNW557hEReCUIiIAiIgIfinh5tXTujNg8eaN37rv0Oh/7LiVRTuje5jwWvaS1wOxGoX6FVC9pPC3O33qIedg+KBuwaO9W79vRV69O6zI3/Bsd5U/Jm/le3Z/7/k5mvWusbjULxFSTsdg0mrMmqWoD2333HdZlC0tRyOvtv6KZa64uNF1eBxXnw1/Ut/ufjn9QeEPw/EXgv+OWse3VenHb1PVe+B8f52+BIfM0fDJ3aPs+o/l6KiL7gncxzXMNnNIII2IVmtSVWNmYuGruhNSXqdmRRuAYw2phDxk4ZPb0d+h1Cklgyi4uzOshNTipR2ZUfaLwh75Bzxj9piBLOr26uj+uo7+pWL2bcX+9Q+FKf2mEWN9Xs0D/AFGju9jurmuXce4LJQ1TMRpBYF3xW7B5yNwPsv0PfucrFJqpHy36EU1kedep1FFH4DjUdXTsmiPlcMxu1w+Zp7g/rupBV2mnZkyd9UERF8PoVO9onEToY2wRnlknyLzkGs0Pm6nTsLnop/iHHGUkDpX52ya39550H69ACVQBjdQ1sbMSh8eCq87Bl4jbn7AGY+YWGuYsdlFUlZWNXw/DOUlVauk9r786dbb2LhhvCNKKJsDmtkYRzF4+08j52uGnax0ACrPBsT3VM9PE/wAbDm3DvFaHA30DdszfsQL2BIXtfwvX0zXRUcjn00/l5Tbmj5jmew1u5u17jdXXAMEZSwNiZtm527nHVx/rIWGy8pXa0tYmqVlSpTfmZ8+3bq2uHwv3N9jAAABYDIAbAKs8X0pjtVMnMcjAGhpzDgT8oH8wbg22tdb2LiSdn7JUBskTzcA6uGXK47b5HIqtisdUVccddaIRj5DcB7++3m9bWFhqtGhBp5r7br/Xc5TFVU1ktvs+L/XsGzQ1bhz/ALNW5FrxdrXk5tPUE7b9CdFZeGsC93YS8800hu92v0BOvXuSVIz4fE9zHuY0uYbtJGYUfxTxJHQ07pX5nRjL2L3nQX2GpJ2AK+SquayQ/b84PdLDqnLPPV9fuupMItXC60zQxyGN0Ze0O5HW5m3zsbf16aLaVZqxdCIiAIiIAiIgC8c24sdCvUQHGuOOGPdJ7sHwJCSz7p3Z9Nu3oVW13rHMHZVQPik0cMju1w0cO4/Ubrh2JYc+CV8Ugs9hseh6EdiLEKhWp5XdbHb+E474inkm/mj7rr9zWW9h1VbynTb16LRRKFaVGanEteI4Cnj8PKhU52fR8P8AN1oWBFr0VTztz+Ya/qthdhTqRqRU47M/EMVhqmFrSo1VaUfz33RKcPY0aaYOzLHZPb1b19RqPqN11KKUOaHNILXAEEaEHMFcZVw4Hx/lPu8hyP8AZk7HUt+uo736qni6GZZ1uXvDsVkflS2exeVhrKNksbo5GhzHgtc07g6rMiyjoDkuD1T8FxF1PM4mjmIIedLHJsnqPld+OwXWQVAca8LNrqYsyEzLuicdndD912h+h2UT7LcVqH08kE7HA0zvDD3dr/DP3mWt6Fv1s1LVI5+Vv9yCHySy8cF2Xy94aCSQABck6ADUr6VJ4yxOSombh9MfO/Od2zWa2P0zP0G6qSllVy/h6DrTy7LdvouWR3GEzzVQVEzPGw5tizwnBzc9S7a5dbsQAL6rc4PpjW1L66ex5XckMd78ltyNrA5dSXHovMLxH9pFLS8goaZjhUPeAWv15yT1JBz0+Y5gWWfhbB6aSf3qikkjiBc2SGxDXOGlr/ZzvbO2Xy6KBK8rm1UnkoODWVpWTs9nd2a/tlLn3sXVQXFWNGJgjiznl8rANQDlzeuw7+ilMQr2QxukkNmtH1J2A7kquVuGipcKuim+MLZE5ZC1rH5DbY5H63WhRir5pbe1zk8TN5XGG/vbmxiZwdNCxklPKRUAecE+V25Av+GeR1yUbiGOuqbCWl5hECJSy/M0k2u12fLp8puDn6rfquL5nRmDwXMq3EMy0z+0L6Hptne6sPD+CtpoQzIvOb3dXfoNB/3VhzcFmqK74/P4KMaUaryUW1Hn68aPnqb0Fmxts0taGizdwANLC+i5RXQ1mLzyVNOGiGlcBTsk0e5pDjk7K5sCQ7L5W9SukcSYKaqmfCJXxF1iHs6g3APUXtcAj1VA4a9pDqd7oKwiWNjywVMYJF7nN2XnBsTzfNqfNqo6CdnKOrNCpa6jLRFk4Y9oLJn+BVM92qweUsdcNc77pdofun6Eq3qIqcFo6wwzuZHLyEOjkBvexuBcfM2+djcXUuoJuLfyqxLG/IREUZ7CIiAIiIAiIgCqHtB4W94i8WNt54hoNXs1LfUZkfUbq3ovMoqSsyfD15UKiqQ3R+dkVy9onC3gS+PE34Mp8wGjJDn+DsyO9x0VNWdKLi7M/QsPiIYimqkNmZIJi1wI/oKajkDgCNCoFbdBVcpsflP5FaXh2K8qWSWz9mcv/U/g/wAZR+IpL54e66fVbr1XQlV61xBuDYjMEdV4i6U/KDp/C2PCpi8x+KzJ469HfX+d1NLkWEYo+nlbIzbJw/eadR/W9l1airGyxtew3a4XH9dRosbE0fLldbM6bA4rzoZZfqXuZ18tjAvYAXNzbc9V9LFVVLY2Oe82YwFzj0AFyqhopXdkfFRXxMcxr3ta6Q2YCbFxGdh1VExzhWrpXTT0MjntlDhI0+aQB2ZLSc3Z7jzDupqppaLFoQ5rvO0ZOGUkZOzm9MtDkdjuoGp4gr8OBgmAnDgRTy3ub5AXGrrXHlOemZCgm099ups4KnODy038/wDdGS3+n0/cjMPmE8ENBRtc10nnqpHC2hz0+yLD/wCo1JXUMNw6OCJkUYsxgsP5knuTck91B8HVYmM0klJ4FSC1kzuWweQL5XzvncjuMztl4j4idE9kUDPEmdmW2J8oztYbkA/QKWhSctip4rjMrcZKyTu9b3b+m/RdiPnecQquQH9lgN3Efbdp+eYHa53XuO4L7pepppPCItzM+y650A/5dOlrLUpadsxM1A4w1Dc3wHIHrba19jl/Cs0DJ6+drahnhxQW8RmY5n9M+o/AXzzWn+l6O0Vuvze/U5W6mndXnJ6NbfvxboZcOwueaWKsBDHPPna/zeS1rs6AjQHMXvcqax7HoadrWyTthfNzNjc4XAdb5iNLAkZkgZjPNbtdWxwRPkkIbHG25PQDoPyA9FzzAsBOLzS1la1wgcDHTx3Is0XHMCOmeehcXbCyr38z5paJfiRowh5Syx1b1f8Alkdj/EOKUdO6lqCHiTyx1YJN2HUcw1JHXzDM55FXjhnhmjGHshb4c8LxzPfkRI86u7WtYbiw3CpuIePhT200vLW0E92shfbxALjJrdjci1vKTpylX7hnhmGjY8Qh4Ejucte65bcABvTL6nqSpKrSgrfXTn7H2mnm1/8ACQw7D44ImRRNDY2CzQP13JNyTuStlEVK9yyEREAREQBERAEREAREQGviFAyaJ8cgux4sR/qOhBsQey4fj+CvpZ3RPztm137zDo79e4K7wq7xrwyKuDygePHcxnr1Yex/I2UNanmV1ua/hWO+GqZZfpe/bv8Ac4wi9ewgkEEEGxByII1BC8VA7klcPquYcp1H5hbagY5C0gjUKagmDmgj/wAFdL4divNjkluvdH5R/U/g/wAJW+IpL5J+z+z3XquhkV69nrJfDkJ/sSfKD+99ojtpfv6FVTBMIdUzBjchq937rdz67BdVpqZsbGsYLNaLAdgpcZVSjk5Mbw2g3PzeF7mVV3FOMoqeqEM8b2RuaCJiPKSdR6DK52Oo3XxxrxGaeMRQ51M3ljAzIubc1uuw7+hVfxDF4aSGGiq2mqPLzTkuuYr/AChhOdxfLMG1utliznbRHaYTB50pSje97JaOy3fTTbXdm5xDwwyIGtoZmwPa3nNj8N7dcrXAv0zacshqsXCFDLWz+/VVrMs2FtrNu3IuAOwN/wDET0C0abhB83IymqjJhr38zhzeZnLnylp3z7Z2JGV10aKJkUYa0BkbG2A0Aa0f6BeYxzO9tCxicR5NLIpZpPS9rOMej5v/AAvqfNdM5kb3MYXuAJDRqTsFQMPxcMZLJcvr5XcgHKbtB3He+VuzQtqurpqh0lTHJ4UNPlGTccxyuLbl2WR6tCxsq4avl8b9nq8iyUZNf0J6ev4HZbFKnkj83r27fTrY4mvX82Syu3S/PF10fS5auGsEFPF5s5X+aQ659L7gfqd1LrQwWKdsQFQ5rpASLjptc7nvYKC9pPEUlJSHwmu55TyCQDKMWzJOzjo3vnsqbUqlS17tmpTy06asrJEHxXx5TPnkpZoDNRNsyWRl7tlubFtsvKRbYkg2vax1aGoqsNYJqST37C3Z2B80Y3/gI3yt1DTmo6NjHQQYbh72ySVNpKqcA2try55gNtmDY5AauK6rg2Dx00DIYhZjBbuTu49STclWZuNOKVvTr37MjinN3/Pp3KXwXh0ldVOxKpHluW0sZzDWi45vpnY7kuPRdCXzHGGgNaAGgWAAsABoABovpVak87uTwjlQREUZ7CIiAIiIAiIgCIiAIiIAiIgObe0rhblPvUQ8psJgNjoH/XIHvY7lc/X6Fnga9rmuAc1wIIOhBFiCuKcWcOuo6gszMTruid1b0Pduh+h3VKvTs8yOv8Gx3mR8ib1W3df6/ghVtYdI4PDQCechthmSTkLDrdaq6L7NeFv/AFUo6iEH8DJ/MD6ncLzQco1FKO6L3irovCzjXV09Ld+Pv2sW3hrAxTQgHOR2bz36DsP1O63sQxGOCMySuDWNtcm+5sMhmc1sqgVbzitb4TSfcqc3e4aPdmMiOuYHbmO4V6rUbd+WcTgsLF6PSEVq/wA5fBoYrJPTVbq5zWVUT2u8GVpPJHfJmQva2nQ3OdytSlrBFSlzHCfEK8lptZxY0mxBGziduttmqVxTCp8K5pad4ko3G0kEh/eytnrfqM+oIUzwrw7Slza2KJ8Zkb5Y3Wswm4Lm9iNOxyteyrKLbsdBLEU4UVN6rRJrS9toyXFt3bRklwpw62jpwwWMjvNI4but/IaD8d1r8QztqA+linayYWJadHb8nN+BNrqblq2Nc1rntDn35QTYm2tuqqvGscb3xRxsvVPIsRkQ3vbXtfSxK0MPBKSRyOPryqRlOTu3v3vwrc9CID3PfBSVIFPFH8wzHOc876Z9b2zJ7K9z4TDIGc8bT4dizLS2gHbtoq3FSTSPFLWxGUWJjnbq0Dfm/DXPS4KtVLTtijaxuTWAAXOw7qWvPa3t/JVwlP8AVmV13WunFttOqIfGuNaSmMrJJR4sbA/wx8xv8rRtzHLLUAgnLNUSkr8WbG6tkjFRS1BLpKZ13ARZAODCDyt5RkRfIAuBvde1+HDG8QlMPLHTwN5DOGgmR2fL05hcZZ5NG3Mt+HjCswz4GIwmVgBEM7PtcoyaTods8nDcHVSRgoq0VeXKZNKTk7vRcEdhmHhz/e8DlAkA+LRyEXAJzAuc23tv6Ovkurw83KOe3NYc3Le17Z2vna6ofs14fLi/EJw3xaguMbWgAMY45kAaEnLrYZ5kq/qDESvK3QlorS4REVcmCIiAIiIAiIgCIiAIiIAiIgCIiAKI4n4fbV07ozYPHmjd+68afQ6HsVLovjV1ZnunUlTkpxdmjjPDHCMlRVOjlaWshPxvofkB6utr0uV2SOMNADQAALADQAZABR+Gf21V/wC4z/8AGJSSjpwUEXvEMZPEzTloklp9VdnxNEHNLXC7XAgjqCLFUap4dqsPeZaAmSA5vp3Zm3b971Hm/iV8Re5RUivQxMqN0tU909n+dTnUE78YqWczCyjgs57SfmkOrbjXcdmg6Fy6I1oAAAsBkAFD8Oa1f/yZP+FimV8grK/JJjKuaShFWjHZe7IvHOHoqlo5vK8fK8ajf6i+38lWaHnoqouqmOk8SzGzAl3bQ5kkWFtcsrq9LWrvlH8cf/G1WqdZpZHqjHrYeMn5kdJL81Rsrx7AQQQCDkQdCCvQigLZQsY4Clp5DU4S/wAKT7UF/I8dBfL/AAnLoWqLooqnGatvvcRhpqWwli8w5piMxnYgn8m5X8111FY49Xev/KFYVd2136kLpK/boaHD/DsNFEY4A7lLnPPMbm7u/YAD6bnNSaIoG23dkqVtEERF8PoREQBERAEREB//2Q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62347"/>
            <a:ext cx="2381250" cy="1914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34698" y="692696"/>
            <a:ext cx="7033846" cy="2880320"/>
          </a:xfrm>
        </p:spPr>
        <p:txBody>
          <a:bodyPr>
            <a:normAutofit fontScale="90000"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Arial Black" pitchFamily="34" charset="0"/>
              </a:rPr>
              <a:t>Всероссийский патриотический</a:t>
            </a:r>
            <a:br>
              <a:rPr lang="ru-RU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Arial Black" pitchFamily="34" charset="0"/>
              </a:rPr>
            </a:br>
            <a:r>
              <a:rPr lang="ru-RU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Arial Black" pitchFamily="34" charset="0"/>
              </a:rPr>
              <a:t>проект</a:t>
            </a:r>
            <a:br>
              <a:rPr lang="ru-RU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Arial Black" pitchFamily="34" charset="0"/>
              </a:rPr>
            </a:br>
            <a:r>
              <a:rPr lang="ru-RU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Arial Black" pitchFamily="34" charset="0"/>
              </a:rPr>
              <a:t/>
            </a:r>
            <a:br>
              <a:rPr lang="ru-RU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Arial Black" pitchFamily="34" charset="0"/>
              </a:rPr>
            </a:br>
            <a:r>
              <a:rPr lang="ru-RU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Arial Black" pitchFamily="34" charset="0"/>
              </a:rPr>
              <a:t> </a:t>
            </a:r>
            <a:r>
              <a:rPr lang="ru-RU" i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Arial Black" pitchFamily="34" charset="0"/>
              </a:rPr>
              <a:t>«Имя героя – школе»</a:t>
            </a:r>
            <a:endParaRPr lang="ru-RU" i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Arial Black" pitchFamily="34" charset="0"/>
            </a:endParaRPr>
          </a:p>
        </p:txBody>
      </p:sp>
      <p:sp>
        <p:nvSpPr>
          <p:cNvPr id="7" name="Объект 1"/>
          <p:cNvSpPr>
            <a:spLocks noGrp="1"/>
          </p:cNvSpPr>
          <p:nvPr>
            <p:ph idx="1"/>
          </p:nvPr>
        </p:nvSpPr>
        <p:spPr>
          <a:xfrm>
            <a:off x="1" y="4293096"/>
            <a:ext cx="9138350" cy="2564905"/>
          </a:xfrm>
        </p:spPr>
        <p:txBody>
          <a:bodyPr>
            <a:normAutofit/>
          </a:bodyPr>
          <a:lstStyle/>
          <a:p>
            <a:pPr marL="109728" indent="0" algn="ctr">
              <a:buNone/>
            </a:pPr>
            <a:r>
              <a:rPr lang="ru-RU" b="1" dirty="0" smtClean="0"/>
              <a:t>В феврале 2015 года МБОУ «Ново-Ямская СОШ» приступила к работе по реализации Всероссийского патриотического проекта «Имя героя - школе», разработанного общественным движением «Народный фронт «За Россию».</a:t>
            </a:r>
            <a:endParaRPr lang="ru-RU" b="1" dirty="0"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6412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9939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2700" dirty="0" smtClean="0"/>
              <a:t/>
            </a:r>
            <a:br>
              <a:rPr lang="ru-RU" sz="2700" dirty="0" smtClean="0"/>
            </a:br>
            <a:r>
              <a:rPr lang="ru-RU" sz="2700" dirty="0" smtClean="0"/>
              <a:t/>
            </a:r>
            <a:br>
              <a:rPr lang="ru-RU" sz="2700" dirty="0" smtClean="0"/>
            </a:br>
            <a:r>
              <a:rPr lang="ru-RU" sz="2700" b="1" dirty="0" smtClean="0"/>
              <a:t>Большая работа по увековечиванию памяти о нашем славном земляке ведётся в</a:t>
            </a:r>
            <a:br>
              <a:rPr lang="ru-RU" sz="2700" b="1" dirty="0" smtClean="0"/>
            </a:br>
            <a:r>
              <a:rPr lang="ru-RU" sz="2700" b="1" dirty="0" smtClean="0"/>
              <a:t> школьном </a:t>
            </a:r>
            <a:r>
              <a:rPr lang="ru-RU" sz="2700" b="1" dirty="0" err="1" smtClean="0"/>
              <a:t>военно</a:t>
            </a:r>
            <a:r>
              <a:rPr lang="ru-RU" sz="2700" b="1" dirty="0" smtClean="0"/>
              <a:t> - патриотическом музее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4" name="Picture 4" descr="http://www.vedtver.ru/common/slir/w1060-h1060/data/uploads/2015-04/page/48445/-%D0%AF%D0%BC%D1%81%D0%BA%D0%B0%D1%8F%20%D1%88%D0%BA%D0%BE%D0%BB%D0%B0,%20%D0%A1%D1%82%D0%B0%D1%80%D0%B8%D1%86%D0%BA%D0%BE%D0%B3%D0%BE%20%D1%80%D0%B0%D0%B9%D0%BE%D0%BD%D0%B0,%20%D0%A2%D0%B2%D0%B5%D1%80%D1%81%D0%BA%D0%BE%D0%B9%20%D0%BE%D0%B1%D0%BB%D0%B0%D1%81%D1%82%D0%B8%20(16)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auto">
          <a:xfrm>
            <a:off x="395536" y="1026107"/>
            <a:ext cx="8352928" cy="55712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s://pp.vk.me/c624024/v624024549/25f65/HCcLDus-250.jpg"/>
          <p:cNvPicPr>
            <a:picLocks noChangeAspect="1" noChangeArrowheads="1"/>
          </p:cNvPicPr>
          <p:nvPr/>
        </p:nvPicPr>
        <p:blipFill>
          <a:blip r:embed="rId2"/>
          <a:srcRect l="-938" t="8982" r="9999" b="1197"/>
          <a:stretch>
            <a:fillRect/>
          </a:stretch>
        </p:blipFill>
        <p:spPr bwMode="auto">
          <a:xfrm>
            <a:off x="380593" y="188640"/>
            <a:ext cx="8295863" cy="51314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Объект 1"/>
          <p:cNvSpPr txBox="1">
            <a:spLocks/>
          </p:cNvSpPr>
          <p:nvPr/>
        </p:nvSpPr>
        <p:spPr>
          <a:xfrm>
            <a:off x="0" y="5256584"/>
            <a:ext cx="9144000" cy="1556792"/>
          </a:xfrm>
          <a:prstGeom prst="rect">
            <a:avLst/>
          </a:prstGeom>
        </p:spPr>
        <p:txBody>
          <a:bodyPr vert="horz" lIns="91440" tIns="45720" rIns="91440" bIns="45720" rtlCol="0">
            <a:normAutofit fontScale="47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 typeface="Arial" pitchFamily="34" charset="0"/>
              <a:buNone/>
            </a:pPr>
            <a:r>
              <a:rPr lang="ru-RU" sz="6400" b="1" dirty="0" smtClean="0"/>
              <a:t>26 марта</a:t>
            </a:r>
            <a:r>
              <a:rPr lang="ru-RU" sz="6400" dirty="0" smtClean="0"/>
              <a:t> </a:t>
            </a:r>
            <a:r>
              <a:rPr lang="ru-RU" sz="6400" b="1" dirty="0" smtClean="0"/>
              <a:t>2015 года   </a:t>
            </a:r>
            <a:r>
              <a:rPr lang="ru-RU" sz="6400" dirty="0" smtClean="0"/>
              <a:t>на</a:t>
            </a:r>
            <a:r>
              <a:rPr lang="ru-RU" sz="6400" b="1" dirty="0" smtClean="0"/>
              <a:t> </a:t>
            </a:r>
            <a:r>
              <a:rPr lang="ru-RU" sz="6400" dirty="0" smtClean="0"/>
              <a:t>районной научно-практической конференции «Открывая прошлое – сохраним будущее» состоялась встреча с почётными гостями из Феодосии, Твери и Москвы.</a:t>
            </a:r>
          </a:p>
          <a:p>
            <a:pPr marL="109728" indent="0" algn="ctr">
              <a:buFont typeface="Arial" pitchFamily="34" charset="0"/>
              <a:buNone/>
            </a:pPr>
            <a:endParaRPr lang="ru-RU" i="1" dirty="0">
              <a:solidFill>
                <a:srgbClr val="002060"/>
              </a:solidFill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7863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https://pp.vk.me/c624024/v624024549/25f5d/aKPeu5yP-Go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43608" y="1466079"/>
            <a:ext cx="7022014" cy="52752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Объект 2"/>
          <p:cNvSpPr txBox="1">
            <a:spLocks/>
          </p:cNvSpPr>
          <p:nvPr/>
        </p:nvSpPr>
        <p:spPr>
          <a:xfrm>
            <a:off x="0" y="116632"/>
            <a:ext cx="9144000" cy="1512168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ru-RU" smtClean="0"/>
              <a:t> В дар школьному военно-патриотическому музею Ново-Ямской школы была передана горсть земли с могилы нашего земляка, Героя Советского Союза, адмирала Филиппа Сергеевича Октябрьского, который похоронен в Севастополе.</a:t>
            </a:r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mce-11257" descr="http://xn-----7kcbg3cciehlbg1byhwee.xn--p1ai/attachments/Image/11_1.jpg?template=generic"/>
          <p:cNvPicPr>
            <a:picLocks noGrp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 bwMode="auto">
          <a:xfrm>
            <a:off x="4427984" y="1379909"/>
            <a:ext cx="4389835" cy="51454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>
          <a:xfrm>
            <a:off x="457200" y="476672"/>
            <a:ext cx="3795418" cy="3168352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/>
              <a:t>29 апреля 2015 года</a:t>
            </a:r>
            <a:r>
              <a:rPr lang="ru-RU" sz="2400" dirty="0" smtClean="0"/>
              <a:t> состоялся митинг, посвящённый памяти  матери адмирала Ф.С. Октябрьского Прасковье Васильевне Ивановой.</a:t>
            </a:r>
          </a:p>
          <a:p>
            <a:endParaRPr lang="ru-RU" dirty="0"/>
          </a:p>
        </p:txBody>
      </p:sp>
      <p:pic>
        <p:nvPicPr>
          <p:cNvPr id="5" name="mce-10840" descr="http://xn-----7kcbg3cciehlbg1byhwee.xn--p1ai/attachments/Image/8_1.jpg?template=generic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3528" y="3717032"/>
            <a:ext cx="3929090" cy="2784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dirty="0" smtClean="0"/>
              <a:t>Школьный военно-патриотический музей долгие годы ведёт переписку с дочерью адмирала</a:t>
            </a:r>
            <a:br>
              <a:rPr lang="ru-RU" sz="2800" dirty="0" smtClean="0"/>
            </a:br>
            <a:r>
              <a:rPr lang="ru-RU" sz="2800" dirty="0" smtClean="0"/>
              <a:t> Риммой Филипповной Октябрьской.</a:t>
            </a:r>
            <a:endParaRPr lang="ru-RU" sz="2800" dirty="0"/>
          </a:p>
        </p:txBody>
      </p:sp>
      <p:pic>
        <p:nvPicPr>
          <p:cNvPr id="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16528" y="1844824"/>
            <a:ext cx="3627680" cy="45259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sz="half" idx="1"/>
          </p:nvPr>
        </p:nvSpPr>
        <p:spPr>
          <a:xfrm>
            <a:off x="605408" y="705942"/>
            <a:ext cx="4038600" cy="4883298"/>
          </a:xfrm>
        </p:spPr>
        <p:txBody>
          <a:bodyPr>
            <a:normAutofit fontScale="77500" lnSpcReduction="20000"/>
          </a:bodyPr>
          <a:lstStyle/>
          <a:p>
            <a:pPr marL="109728" indent="0">
              <a:buNone/>
            </a:pPr>
            <a:endParaRPr lang="ru-RU" dirty="0" smtClean="0"/>
          </a:p>
          <a:p>
            <a:pPr marL="109728" indent="0">
              <a:buNone/>
            </a:pPr>
            <a:endParaRPr lang="ru-RU" dirty="0" smtClean="0"/>
          </a:p>
          <a:p>
            <a:pPr marL="109728" indent="0" algn="ctr">
              <a:buNone/>
            </a:pPr>
            <a:r>
              <a:rPr lang="ru-RU" sz="3600" b="1" dirty="0" smtClean="0"/>
              <a:t>Октябрьский</a:t>
            </a:r>
          </a:p>
          <a:p>
            <a:pPr marL="109728" indent="0" algn="ctr">
              <a:buNone/>
            </a:pPr>
            <a:r>
              <a:rPr lang="ru-RU" sz="3600" b="1" dirty="0" smtClean="0"/>
              <a:t> (до 1924 года Иванов) Филипп Сергеевич родился </a:t>
            </a:r>
          </a:p>
          <a:p>
            <a:pPr marL="109728" indent="0" algn="ctr">
              <a:buNone/>
            </a:pPr>
            <a:r>
              <a:rPr lang="ru-RU" sz="3600" b="1" dirty="0" smtClean="0"/>
              <a:t>23 октября 1899 года </a:t>
            </a:r>
          </a:p>
          <a:p>
            <a:pPr marL="109728" indent="0" algn="ctr">
              <a:buNone/>
            </a:pPr>
            <a:r>
              <a:rPr lang="ru-RU" sz="3600" b="1" dirty="0" smtClean="0"/>
              <a:t>в деревне </a:t>
            </a:r>
            <a:r>
              <a:rPr lang="ru-RU" sz="3600" b="1" dirty="0" err="1" smtClean="0"/>
              <a:t>Лукшино</a:t>
            </a:r>
            <a:r>
              <a:rPr lang="ru-RU" sz="3600" b="1" dirty="0" smtClean="0"/>
              <a:t> </a:t>
            </a:r>
          </a:p>
          <a:p>
            <a:pPr marL="109728" indent="0" algn="ctr">
              <a:buNone/>
            </a:pPr>
            <a:r>
              <a:rPr lang="ru-RU" sz="3600" b="1" dirty="0" smtClean="0"/>
              <a:t>ныне Старицкого района Тверской области в крестьянской семье. </a:t>
            </a:r>
          </a:p>
          <a:p>
            <a:pPr marL="109728" indent="0" algn="ctr">
              <a:buNone/>
            </a:pPr>
            <a:endParaRPr lang="ru-RU" i="1" dirty="0">
              <a:latin typeface="Cambria" pitchFamily="18" charset="0"/>
            </a:endParaRPr>
          </a:p>
        </p:txBody>
      </p:sp>
      <p:sp>
        <p:nvSpPr>
          <p:cNvPr id="7" name="Содержимое 6"/>
          <p:cNvSpPr>
            <a:spLocks noGrp="1"/>
          </p:cNvSpPr>
          <p:nvPr>
            <p:ph sz="half" idx="2"/>
          </p:nvPr>
        </p:nvSpPr>
        <p:spPr/>
        <p:txBody>
          <a:bodyPr>
            <a:normAutofit fontScale="77500" lnSpcReduction="20000"/>
          </a:bodyPr>
          <a:lstStyle/>
          <a:p>
            <a:endParaRPr lang="ru-RU"/>
          </a:p>
        </p:txBody>
      </p:sp>
      <p:pic>
        <p:nvPicPr>
          <p:cNvPr id="5" name="Picture 2" descr="http://waralbum.ru/wp-content/uploads/2010/09/21feb4e93ff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627" y="544826"/>
            <a:ext cx="3753623" cy="5764494"/>
          </a:xfrm>
          <a:prstGeom prst="rect">
            <a:avLst/>
          </a:prstGeom>
          <a:ln w="38100">
            <a:solidFill>
              <a:schemeClr val="accent6">
                <a:lumMod val="75000"/>
              </a:schemeClr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4034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800200"/>
          </a:xfrm>
        </p:spPr>
        <p:txBody>
          <a:bodyPr>
            <a:noAutofit/>
          </a:bodyPr>
          <a:lstStyle/>
          <a:p>
            <a:r>
              <a:rPr lang="ru-RU" sz="2400" b="1" dirty="0" smtClean="0"/>
              <a:t>24 марта 2016 года Решением Собрания депутатов Старицкого района Тверской области  №88  муниципальному бюджетному учреждению «Ново-Ямская средняя общеобразовательная школа» присвоено имя адмирала Ф.С. Октябрьского. </a:t>
            </a:r>
            <a:endParaRPr lang="ru-RU" sz="2400" b="1" dirty="0"/>
          </a:p>
        </p:txBody>
      </p:sp>
      <p:pic>
        <p:nvPicPr>
          <p:cNvPr id="4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772816"/>
            <a:ext cx="8352928" cy="5307134"/>
          </a:xfrm>
          <a:prstGeom prst="snip2DiagRect">
            <a:avLst>
              <a:gd name="adj1" fmla="val 3317"/>
              <a:gd name="adj2" fmla="val 3619"/>
            </a:avLst>
          </a:prstGeom>
          <a:ln>
            <a:noFill/>
          </a:ln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-171400"/>
            <a:ext cx="8640960" cy="59422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2420888"/>
            <a:ext cx="3018962" cy="42484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79512" y="5170695"/>
            <a:ext cx="6336704" cy="120032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i="1" dirty="0">
                <a:latin typeface="Cambria" pitchFamily="18" charset="0"/>
              </a:rPr>
              <a:t>Говорят, что человек жив, пока о нём помнят. Пусть в наших сердцах живёт память об этом замечательном человеке.</a:t>
            </a:r>
          </a:p>
        </p:txBody>
      </p:sp>
      <p:pic>
        <p:nvPicPr>
          <p:cNvPr id="5" name="Picture 2" descr="C:\Users\TSC\Desktop\Без имени-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sp>
        <p:nvSpPr>
          <p:cNvPr id="6" name="Содержимое 2"/>
          <p:cNvSpPr txBox="1">
            <a:spLocks/>
          </p:cNvSpPr>
          <p:nvPr/>
        </p:nvSpPr>
        <p:spPr>
          <a:xfrm>
            <a:off x="214282" y="5072074"/>
            <a:ext cx="8929718" cy="1785926"/>
          </a:xfrm>
          <a:prstGeom prst="rect">
            <a:avLst/>
          </a:prstGeom>
        </p:spPr>
        <p:txBody>
          <a:bodyPr vert="horz" lIns="91440" tIns="45720" rIns="91440" bIns="45720" numCol="1" rtlCol="0">
            <a:prstTxWarp prst="textCurveDown">
              <a:avLst/>
            </a:prstTxWarp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4400" b="1" i="1" strike="noStrike" kern="1200" normalizeH="0" baseline="0" noProof="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Я </a:t>
            </a:r>
            <a:r>
              <a:rPr kumimoji="0" lang="ru-RU" sz="4000" b="1" i="1" strike="noStrike" kern="1200" normalizeH="0" baseline="0" noProof="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помню</a:t>
            </a:r>
            <a:r>
              <a:rPr kumimoji="0" lang="ru-RU" sz="4400" b="1" i="1" strike="noStrike" kern="1200" normalizeH="0" baseline="0" noProof="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… Я горжусь…</a:t>
            </a:r>
            <a:endParaRPr kumimoji="0" lang="ru-RU" sz="4400" b="1" i="1" strike="noStrike" kern="1200" normalizeH="0" baseline="0" noProof="0" dirty="0">
              <a:ln w="10160">
                <a:solidFill>
                  <a:schemeClr val="accent1"/>
                </a:solidFill>
                <a:prstDash val="solid"/>
              </a:ln>
              <a:solidFill>
                <a:srgbClr val="FFFFFF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5602" name="Picture 2" descr="http://www.karavan.tver.ru/html/n818/24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428728" y="500042"/>
            <a:ext cx="3357586" cy="466704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00115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858218"/>
          </a:xfrm>
        </p:spPr>
        <p:txBody>
          <a:bodyPr>
            <a:noAutofit/>
          </a:bodyPr>
          <a:lstStyle/>
          <a:p>
            <a:r>
              <a:rPr lang="ru-RU" sz="2400" b="1" dirty="0" smtClean="0"/>
              <a:t>С  1928 года до  1933 года прошёл путь от стажёра помощника командира тральщика до командира и военкома отряда торпедных катеров.</a:t>
            </a:r>
            <a:endParaRPr lang="ru-RU" sz="2400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596" y="2000240"/>
            <a:ext cx="7696286" cy="44588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94934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786210"/>
          </a:xfrm>
        </p:spPr>
        <p:txBody>
          <a:bodyPr>
            <a:noAutofit/>
          </a:bodyPr>
          <a:lstStyle/>
          <a:p>
            <a:r>
              <a:rPr lang="ru-RU" sz="2800" dirty="0" smtClean="0"/>
              <a:t>С февраля 1938 года командовал Амурской военной флотилией, участвовал в боевых действиях у озера Хасан в 1938 году. </a:t>
            </a:r>
            <a:br>
              <a:rPr lang="ru-RU" sz="2800" dirty="0" smtClean="0"/>
            </a:br>
            <a:endParaRPr lang="ru-RU" sz="2800" dirty="0"/>
          </a:p>
        </p:txBody>
      </p:sp>
      <p:pic>
        <p:nvPicPr>
          <p:cNvPr id="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38250" y="1629569"/>
            <a:ext cx="6667500" cy="44672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dirty="0" smtClean="0"/>
              <a:t/>
            </a:r>
            <a:br>
              <a:rPr lang="ru-RU" sz="2800" dirty="0" smtClean="0"/>
            </a:br>
            <a:endParaRPr lang="ru-RU" sz="2800" dirty="0"/>
          </a:p>
        </p:txBody>
      </p:sp>
      <p:pic>
        <p:nvPicPr>
          <p:cNvPr id="4" name="Содержимое 3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282" y="476672"/>
            <a:ext cx="3906685" cy="58600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Содержимое 4"/>
          <p:cNvSpPr>
            <a:spLocks noGrp="1"/>
          </p:cNvSpPr>
          <p:nvPr>
            <p:ph sz="half" idx="2"/>
          </p:nvPr>
        </p:nvSpPr>
        <p:spPr>
          <a:xfrm>
            <a:off x="4499992" y="1844824"/>
            <a:ext cx="4186238" cy="3168352"/>
          </a:xfrm>
        </p:spPr>
        <p:txBody>
          <a:bodyPr>
            <a:normAutofit lnSpcReduction="10000"/>
          </a:bodyPr>
          <a:lstStyle/>
          <a:p>
            <a:pPr algn="ctr">
              <a:buNone/>
            </a:pPr>
            <a:endParaRPr lang="ru-RU" sz="4000" b="1" dirty="0" smtClean="0"/>
          </a:p>
          <a:p>
            <a:pPr algn="ctr">
              <a:buNone/>
            </a:pPr>
            <a:r>
              <a:rPr lang="ru-RU" sz="4000" b="1" dirty="0" smtClean="0"/>
              <a:t>С марта 1939 года – командующий Черноморским флотом</a:t>
            </a:r>
            <a:endParaRPr lang="ru-RU" sz="4000" b="1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0" y="-27384"/>
            <a:ext cx="9144000" cy="1656184"/>
          </a:xfrm>
        </p:spPr>
        <p:txBody>
          <a:bodyPr>
            <a:noAutofit/>
          </a:bodyPr>
          <a:lstStyle/>
          <a:p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>В Великую Отечественную войну  вице-адмирал Ф.С. Октябрьский один из руководителей обороны Одессы и Севастополя. </a:t>
            </a:r>
            <a:br>
              <a:rPr lang="ru-RU" sz="2400" dirty="0" smtClean="0"/>
            </a:br>
            <a:r>
              <a:rPr lang="ru-RU" sz="2400" dirty="0" smtClean="0"/>
              <a:t>Участвовал в подготовке и осуществлении </a:t>
            </a:r>
            <a:r>
              <a:rPr lang="ru-RU" sz="2400" dirty="0" err="1" smtClean="0"/>
              <a:t>Керченско</a:t>
            </a:r>
            <a:r>
              <a:rPr lang="ru-RU" sz="2400" dirty="0" smtClean="0"/>
              <a:t> - Феодосийской десантной операции 1941-1942гг.</a:t>
            </a:r>
            <a:br>
              <a:rPr lang="ru-RU" sz="2400" dirty="0" smtClean="0"/>
            </a:br>
            <a:endParaRPr lang="ru-RU" sz="2400" dirty="0"/>
          </a:p>
        </p:txBody>
      </p:sp>
      <p:pic>
        <p:nvPicPr>
          <p:cNvPr id="9" name="Picture 2" descr="http://waralbum.ru/wp-content/uploads/2012/04/HD-SN-99-027251.jpe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31640" y="1624171"/>
            <a:ext cx="5976664" cy="4757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100" dirty="0" smtClean="0"/>
              <a:t/>
            </a:r>
            <a:br>
              <a:rPr lang="ru-RU" sz="3100" dirty="0" smtClean="0"/>
            </a:br>
            <a:r>
              <a:rPr lang="ru-RU" sz="3100" dirty="0" smtClean="0"/>
              <a:t/>
            </a:r>
            <a:br>
              <a:rPr lang="ru-RU" sz="3100" dirty="0" smtClean="0"/>
            </a:br>
            <a:r>
              <a:rPr lang="ru-RU" sz="3600" dirty="0" smtClean="0"/>
              <a:t/>
            </a:r>
            <a:br>
              <a:rPr lang="ru-RU" sz="3600" dirty="0" smtClean="0"/>
            </a:br>
            <a:endParaRPr lang="ru-RU" sz="3600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5" name="Содержимое 4"/>
          <p:cNvSpPr>
            <a:spLocks noGrp="1"/>
          </p:cNvSpPr>
          <p:nvPr>
            <p:ph sz="half" idx="2"/>
          </p:nvPr>
        </p:nvSpPr>
        <p:spPr>
          <a:xfrm>
            <a:off x="4181705" y="682059"/>
            <a:ext cx="4638767" cy="5483245"/>
          </a:xfrm>
        </p:spPr>
        <p:txBody>
          <a:bodyPr/>
          <a:lstStyle/>
          <a:p>
            <a:pPr algn="ctr">
              <a:buNone/>
            </a:pPr>
            <a:endParaRPr lang="ru-RU" dirty="0" smtClean="0"/>
          </a:p>
          <a:p>
            <a:pPr algn="ctr">
              <a:buNone/>
            </a:pPr>
            <a:endParaRPr lang="ru-RU" dirty="0" smtClean="0"/>
          </a:p>
          <a:p>
            <a:pPr algn="ctr">
              <a:buNone/>
            </a:pPr>
            <a:r>
              <a:rPr lang="ru-RU" sz="4000" b="1" dirty="0" smtClean="0"/>
              <a:t>10апреля1944 года</a:t>
            </a:r>
          </a:p>
          <a:p>
            <a:pPr algn="ctr">
              <a:buNone/>
            </a:pPr>
            <a:r>
              <a:rPr lang="ru-RU" sz="4000" b="1" dirty="0" err="1" smtClean="0"/>
              <a:t>Ф.С.Октябрьскому</a:t>
            </a:r>
            <a:endParaRPr lang="ru-RU" sz="4000" b="1" dirty="0"/>
          </a:p>
          <a:p>
            <a:pPr algn="ctr">
              <a:buNone/>
            </a:pPr>
            <a:r>
              <a:rPr lang="ru-RU" sz="4000" b="1" dirty="0" smtClean="0"/>
              <a:t> присвоено воинское звание –</a:t>
            </a:r>
          </a:p>
          <a:p>
            <a:pPr algn="ctr">
              <a:buNone/>
            </a:pPr>
            <a:endParaRPr lang="ru-RU" sz="4000" b="1" dirty="0"/>
          </a:p>
          <a:p>
            <a:pPr algn="ctr">
              <a:buNone/>
            </a:pPr>
            <a:r>
              <a:rPr lang="ru-RU" sz="4000" b="1" dirty="0" smtClean="0"/>
              <a:t> АДМИРАЛ ФЛОТА</a:t>
            </a:r>
            <a:endParaRPr lang="ru-RU" sz="4000" b="1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32656"/>
            <a:ext cx="3930185" cy="621308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ttp://cdnimg.rg.ru/img/content/70/43/07/8_mo600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20" y="1774675"/>
            <a:ext cx="4857751" cy="3238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860032" y="1340768"/>
            <a:ext cx="4355174" cy="4608512"/>
          </a:xfrm>
        </p:spPr>
        <p:txBody>
          <a:bodyPr>
            <a:normAutofit lnSpcReduction="10000"/>
          </a:bodyPr>
          <a:lstStyle/>
          <a:p>
            <a:pPr algn="ctr">
              <a:buNone/>
            </a:pPr>
            <a:r>
              <a:rPr lang="ru-RU" dirty="0" smtClean="0"/>
              <a:t>После войны адмирал </a:t>
            </a:r>
          </a:p>
          <a:p>
            <a:pPr algn="ctr">
              <a:buNone/>
            </a:pPr>
            <a:r>
              <a:rPr lang="ru-RU" dirty="0" smtClean="0"/>
              <a:t>Ф.С. Октябрьский продолжал командовать Черноморским флотом. </a:t>
            </a:r>
          </a:p>
          <a:p>
            <a:pPr algn="ctr">
              <a:buNone/>
            </a:pPr>
            <a:r>
              <a:rPr lang="ru-RU" dirty="0" smtClean="0"/>
              <a:t>1957 -1960- начальник Черноморского высшего военно-морского училища </a:t>
            </a:r>
          </a:p>
          <a:p>
            <a:pPr algn="ctr">
              <a:buNone/>
            </a:pPr>
            <a:r>
              <a:rPr lang="ru-RU" dirty="0" smtClean="0"/>
              <a:t>имени П.С. Нахимова (Севастополь).</a:t>
            </a:r>
          </a:p>
          <a:p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7464" y="443805"/>
            <a:ext cx="4456544" cy="579350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0" y="836712"/>
            <a:ext cx="4038600" cy="5649491"/>
          </a:xfrm>
        </p:spPr>
        <p:txBody>
          <a:bodyPr>
            <a:normAutofit fontScale="92500" lnSpcReduction="20000"/>
          </a:bodyPr>
          <a:lstStyle/>
          <a:p>
            <a:pPr algn="ctr">
              <a:buNone/>
            </a:pPr>
            <a:r>
              <a:rPr lang="ru-RU" dirty="0" smtClean="0"/>
              <a:t>    За умелое руководство флотом и проявленное мужество, отвагу и героизм в борьбе в немецко-фашистскими захватчиками, Указом Президиума Верного Совета СССР от 20 февраля 1958 года адмиралу Октябрьскому Филиппу Сергеевичу присвоено звание Героя Советского Союза с вручением ордена Ленина и медали «Золотая звезда».</a:t>
            </a:r>
          </a:p>
          <a:p>
            <a:pPr algn="ctr"/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145</TotalTime>
  <Words>359</Words>
  <Application>Microsoft Office PowerPoint</Application>
  <PresentationFormat>Экран (4:3)</PresentationFormat>
  <Paragraphs>49</Paragraphs>
  <Slides>21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Тема Office</vt:lpstr>
      <vt:lpstr>Октябрьский   Филипп  Сергеевич</vt:lpstr>
      <vt:lpstr>Презентация PowerPoint</vt:lpstr>
      <vt:lpstr>С  1928 года до  1933 года прошёл путь от стажёра помощника командира тральщика до командира и военкома отряда торпедных катеров.</vt:lpstr>
      <vt:lpstr>С февраля 1938 года командовал Амурской военной флотилией, участвовал в боевых действиях у озера Хасан в 1938 году.  </vt:lpstr>
      <vt:lpstr> </vt:lpstr>
      <vt:lpstr> В Великую Отечественную войну  вице-адмирал Ф.С. Октябрьский один из руководителей обороны Одессы и Севастополя.  Участвовал в подготовке и осуществлении Керченско - Феодосийской десантной операции 1941-1942гг. </vt:lpstr>
      <vt:lpstr>   </vt:lpstr>
      <vt:lpstr>Презентация PowerPoint</vt:lpstr>
      <vt:lpstr>Презентация PowerPoint</vt:lpstr>
      <vt:lpstr> Жил в городе – герое Севастополе </vt:lpstr>
      <vt:lpstr> В 1961 году  Октябрьский приезжал в город Старицу поклониться могиле матери –  Прасковье Васильевне Ивановой.   На могильной плите высечены следующие строки: </vt:lpstr>
      <vt:lpstr>Умер Ф.С. Октябрьский 8 июня 1969 года. Имя Героя носят корабль, учебный отряд ВМФ, улица в Севастополе. </vt:lpstr>
      <vt:lpstr>  </vt:lpstr>
      <vt:lpstr>Всероссийский патриотический проект   «Имя героя – школе»</vt:lpstr>
      <vt:lpstr>  Большая работа по увековечиванию памяти о нашем славном земляке ведётся в  школьном военно - патриотическом музее </vt:lpstr>
      <vt:lpstr>Презентация PowerPoint</vt:lpstr>
      <vt:lpstr>Презентация PowerPoint</vt:lpstr>
      <vt:lpstr>Презентация PowerPoint</vt:lpstr>
      <vt:lpstr>Школьный военно-патриотический музей долгие годы ведёт переписку с дочерью адмирала  Риммой Филипповной Октябрьской.</vt:lpstr>
      <vt:lpstr>24 марта 2016 года Решением Собрания депутатов Старицкого района Тверской области  №88  муниципальному бюджетному учреждению «Ново-Ямская средняя общеобразовательная школа» присвоено имя адмирала Ф.С. Октябрьского. 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Октябрьский   Филипп  Сергеевич </dc:title>
  <dc:creator>User</dc:creator>
  <cp:lastModifiedBy>1</cp:lastModifiedBy>
  <cp:revision>20</cp:revision>
  <dcterms:created xsi:type="dcterms:W3CDTF">2016-04-25T10:03:49Z</dcterms:created>
  <dcterms:modified xsi:type="dcterms:W3CDTF">2017-05-10T07:50:05Z</dcterms:modified>
</cp:coreProperties>
</file>