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1" r:id="rId5"/>
    <p:sldId id="262" r:id="rId6"/>
    <p:sldId id="263" r:id="rId7"/>
    <p:sldId id="264" r:id="rId8"/>
    <p:sldId id="265" r:id="rId9"/>
    <p:sldId id="267" r:id="rId10"/>
    <p:sldId id="271" r:id="rId11"/>
    <p:sldId id="268" r:id="rId12"/>
    <p:sldId id="269" r:id="rId13"/>
    <p:sldId id="270" r:id="rId14"/>
    <p:sldId id="26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860"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D0CA403E-4B34-40AC-AAA6-6A4528D7F2EA}" type="datetimeFigureOut">
              <a:rPr lang="ru-RU" smtClean="0"/>
              <a:pPr/>
              <a:t>28.03.2023</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AC8E050A-6F26-4E68-AD8B-1DE6A0989FE4}"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CA403E-4B34-40AC-AAA6-6A4528D7F2EA}" type="datetimeFigureOut">
              <a:rPr lang="ru-RU" smtClean="0"/>
              <a:pPr/>
              <a:t>28.03.2023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C8E050A-6F26-4E68-AD8B-1DE6A0989FE4}"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CA403E-4B34-40AC-AAA6-6A4528D7F2EA}" type="datetimeFigureOut">
              <a:rPr lang="ru-RU" smtClean="0"/>
              <a:pPr/>
              <a:t>28.03.2023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C8E050A-6F26-4E68-AD8B-1DE6A0989FE4}"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CA403E-4B34-40AC-AAA6-6A4528D7F2EA}" type="datetimeFigureOut">
              <a:rPr lang="ru-RU" smtClean="0"/>
              <a:pPr/>
              <a:t>28.03.2023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C8E050A-6F26-4E68-AD8B-1DE6A0989FE4}"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0CA403E-4B34-40AC-AAA6-6A4528D7F2EA}" type="datetimeFigureOut">
              <a:rPr lang="ru-RU" smtClean="0"/>
              <a:pPr/>
              <a:t>28.03.2023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AC8E050A-6F26-4E68-AD8B-1DE6A0989FE4}"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0CA403E-4B34-40AC-AAA6-6A4528D7F2EA}" type="datetimeFigureOut">
              <a:rPr lang="ru-RU" smtClean="0"/>
              <a:pPr/>
              <a:t>28.03.2023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C8E050A-6F26-4E68-AD8B-1DE6A0989FE4}"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0CA403E-4B34-40AC-AAA6-6A4528D7F2EA}" type="datetimeFigureOut">
              <a:rPr lang="ru-RU" smtClean="0"/>
              <a:pPr/>
              <a:t>28.03.2023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C8E050A-6F26-4E68-AD8B-1DE6A0989FE4}"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0CA403E-4B34-40AC-AAA6-6A4528D7F2EA}" type="datetimeFigureOut">
              <a:rPr lang="ru-RU" smtClean="0"/>
              <a:pPr/>
              <a:t>28.03.2023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C8E050A-6F26-4E68-AD8B-1DE6A0989FE4}"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CA403E-4B34-40AC-AAA6-6A4528D7F2EA}" type="datetimeFigureOut">
              <a:rPr lang="ru-RU" smtClean="0"/>
              <a:pPr/>
              <a:t>28.03.2023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C8E050A-6F26-4E68-AD8B-1DE6A0989FE4}"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0CA403E-4B34-40AC-AAA6-6A4528D7F2EA}" type="datetimeFigureOut">
              <a:rPr lang="ru-RU" smtClean="0"/>
              <a:pPr/>
              <a:t>28.03.2023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C8E050A-6F26-4E68-AD8B-1DE6A0989FE4}"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0CA403E-4B34-40AC-AAA6-6A4528D7F2EA}" type="datetimeFigureOut">
              <a:rPr lang="ru-RU" smtClean="0"/>
              <a:pPr/>
              <a:t>28.03.2023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C8E050A-6F26-4E68-AD8B-1DE6A0989FE4}"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0CA403E-4B34-40AC-AAA6-6A4528D7F2EA}" type="datetimeFigureOut">
              <a:rPr lang="ru-RU" smtClean="0"/>
              <a:pPr/>
              <a:t>28.03.2023</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C8E050A-6F26-4E68-AD8B-1DE6A0989FE4}"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biographe.ru/znamenitosti/yan-komenskiy/" TargetMode="External"/><Relationship Id="rId2" Type="http://schemas.openxmlformats.org/officeDocument/2006/relationships/hyperlink" Target="https://obrazovaka.ru/yan-amos-komenskiy-biografiya-kratko.html" TargetMode="External"/><Relationship Id="rId1" Type="http://schemas.openxmlformats.org/officeDocument/2006/relationships/slideLayout" Target="../slideLayouts/slideLayout2.xml"/><Relationship Id="rId4" Type="http://schemas.openxmlformats.org/officeDocument/2006/relationships/hyperlink" Target="https://studfile.net/preview/3563218/page: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357430"/>
            <a:ext cx="8501122" cy="1655765"/>
          </a:xfrm>
        </p:spPr>
        <p:txBody>
          <a:bodyPr>
            <a:noAutofit/>
          </a:bodyPr>
          <a:lstStyle/>
          <a:p>
            <a:r>
              <a:rPr lang="ru-RU" sz="3200" dirty="0"/>
              <a:t>«СДЕЛАВШИЙ НАУКОЙ ИСКУССТВО ОБУЧАТЬ»: ЯН АМОС КОМЕНСКИЙ (1592–1670</a:t>
            </a:r>
            <a:r>
              <a:rPr lang="ru-RU" sz="3200" dirty="0" smtClean="0"/>
              <a:t>)</a:t>
            </a:r>
            <a:endParaRPr lang="ru-RU" sz="3200" dirty="0"/>
          </a:p>
        </p:txBody>
      </p:sp>
      <p:sp>
        <p:nvSpPr>
          <p:cNvPr id="3" name="Подзаголовок 2"/>
          <p:cNvSpPr>
            <a:spLocks noGrp="1"/>
          </p:cNvSpPr>
          <p:nvPr>
            <p:ph type="subTitle" idx="1"/>
          </p:nvPr>
        </p:nvSpPr>
        <p:spPr>
          <a:xfrm>
            <a:off x="5076056" y="4869160"/>
            <a:ext cx="4032428" cy="1440160"/>
          </a:xfrm>
        </p:spPr>
        <p:txBody>
          <a:bodyPr>
            <a:normAutofit fontScale="77500" lnSpcReduction="20000"/>
          </a:bodyPr>
          <a:lstStyle/>
          <a:p>
            <a:pPr algn="r"/>
            <a:r>
              <a:rPr lang="ru-RU" sz="2400" dirty="0" smtClean="0"/>
              <a:t>Презентацию подготовила: учащаяся 10 класса </a:t>
            </a:r>
            <a:endParaRPr lang="ru-RU" sz="2400" dirty="0" smtClean="0"/>
          </a:p>
          <a:p>
            <a:pPr algn="r"/>
            <a:r>
              <a:rPr lang="ru-RU" sz="2400" dirty="0" smtClean="0"/>
              <a:t>Фролова Софья</a:t>
            </a:r>
          </a:p>
          <a:p>
            <a:pPr algn="r"/>
            <a:r>
              <a:rPr lang="ru-RU" sz="2400" dirty="0" smtClean="0"/>
              <a:t>Руководитель Силаева Ю. П., </a:t>
            </a:r>
          </a:p>
          <a:p>
            <a:pPr algn="r"/>
            <a:r>
              <a:rPr lang="ru-RU" sz="2400" dirty="0" smtClean="0"/>
              <a:t>учитель информатики</a:t>
            </a:r>
            <a:endParaRPr lang="ru-RU" sz="2400" dirty="0" smtClean="0"/>
          </a:p>
        </p:txBody>
      </p:sp>
      <p:sp>
        <p:nvSpPr>
          <p:cNvPr id="4" name="Прямоугольник 3"/>
          <p:cNvSpPr/>
          <p:nvPr/>
        </p:nvSpPr>
        <p:spPr>
          <a:xfrm>
            <a:off x="714348" y="357166"/>
            <a:ext cx="8143932" cy="923330"/>
          </a:xfrm>
          <a:prstGeom prst="rect">
            <a:avLst/>
          </a:prstGeom>
        </p:spPr>
        <p:txBody>
          <a:bodyPr wrap="square">
            <a:spAutoFit/>
          </a:bodyPr>
          <a:lstStyle/>
          <a:p>
            <a:pPr lvl="0" algn="ctr" fontAlgn="base">
              <a:spcBef>
                <a:spcPct val="0"/>
              </a:spcBef>
              <a:spcAft>
                <a:spcPct val="0"/>
              </a:spcAft>
            </a:pPr>
            <a:r>
              <a:rPr lang="ru-RU" b="1" dirty="0" smtClean="0">
                <a:latin typeface="Times New Roman" pitchFamily="18" charset="0"/>
                <a:ea typeface="Calibri" pitchFamily="34" charset="0"/>
                <a:cs typeface="Times New Roman" pitchFamily="18" charset="0"/>
              </a:rPr>
              <a:t>Муниципальное бюджетное общеобразовательное учреждение</a:t>
            </a:r>
            <a:endParaRPr lang="ru-RU" dirty="0" smtClean="0">
              <a:latin typeface="Times New Roman" pitchFamily="18" charset="0"/>
              <a:cs typeface="Times New Roman" pitchFamily="18" charset="0"/>
            </a:endParaRPr>
          </a:p>
          <a:p>
            <a:pPr lvl="0" algn="ctr"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«Ново-Ямская средняя общеобразовательная школа </a:t>
            </a:r>
            <a:endParaRPr lang="ru-RU" dirty="0" smtClean="0">
              <a:latin typeface="Times New Roman" pitchFamily="18" charset="0"/>
              <a:cs typeface="Times New Roman" pitchFamily="18" charset="0"/>
            </a:endParaRPr>
          </a:p>
          <a:p>
            <a:pPr lvl="0" algn="ctr"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имени адмирала Ф.С. Октябрьского»</a:t>
            </a:r>
            <a:endParaRPr lang="ru-RU" dirty="0" smtClean="0">
              <a:latin typeface="Times New Roman" pitchFamily="18" charset="0"/>
              <a:cs typeface="Times New Roman" pitchFamily="18" charset="0"/>
            </a:endParaRPr>
          </a:p>
        </p:txBody>
      </p:sp>
      <p:sp>
        <p:nvSpPr>
          <p:cNvPr id="5" name="Прямоугольник 4"/>
          <p:cNvSpPr/>
          <p:nvPr/>
        </p:nvSpPr>
        <p:spPr>
          <a:xfrm>
            <a:off x="712438" y="6429970"/>
            <a:ext cx="8143932" cy="369332"/>
          </a:xfrm>
          <a:prstGeom prst="rect">
            <a:avLst/>
          </a:prstGeom>
        </p:spPr>
        <p:txBody>
          <a:bodyPr wrap="square">
            <a:spAutoFit/>
          </a:bodyPr>
          <a:lstStyle/>
          <a:p>
            <a:pPr lvl="0" algn="ctr" fontAlgn="base">
              <a:spcBef>
                <a:spcPct val="0"/>
              </a:spcBef>
              <a:spcAft>
                <a:spcPct val="0"/>
              </a:spcAft>
            </a:pPr>
            <a:r>
              <a:rPr lang="ru-RU" dirty="0" smtClean="0">
                <a:latin typeface="Times New Roman" pitchFamily="18" charset="0"/>
                <a:cs typeface="Times New Roman" pitchFamily="18" charset="0"/>
              </a:rPr>
              <a:t>2023 г.</a:t>
            </a:r>
            <a:endParaRPr lang="ru-RU"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ru-RU" dirty="0" smtClean="0"/>
              <a:t>Реформы по Коменскому </a:t>
            </a:r>
            <a:endParaRPr lang="ru-RU" dirty="0"/>
          </a:p>
        </p:txBody>
      </p:sp>
      <p:sp>
        <p:nvSpPr>
          <p:cNvPr id="3" name="Содержимое 2"/>
          <p:cNvSpPr>
            <a:spLocks noGrp="1"/>
          </p:cNvSpPr>
          <p:nvPr>
            <p:ph idx="1"/>
          </p:nvPr>
        </p:nvSpPr>
        <p:spPr>
          <a:xfrm>
            <a:off x="107504" y="764704"/>
            <a:ext cx="4978896" cy="5877272"/>
          </a:xfrm>
        </p:spPr>
        <p:txBody>
          <a:bodyPr>
            <a:normAutofit fontScale="92500" lnSpcReduction="20000"/>
          </a:bodyPr>
          <a:lstStyle/>
          <a:p>
            <a:pPr indent="432000">
              <a:buNone/>
            </a:pPr>
            <a:endParaRPr lang="ru-RU" dirty="0" smtClean="0"/>
          </a:p>
          <a:p>
            <a:pPr indent="432000">
              <a:buNone/>
            </a:pPr>
            <a:r>
              <a:rPr lang="ru-RU" dirty="0"/>
              <a:t>Помимо прочих нововведений, Коменский придумал такой процесс, как драматизация учебного материала. До этого учителя просто преподавали предмет, как обычную </a:t>
            </a:r>
            <a:r>
              <a:rPr lang="ru-RU" dirty="0" smtClean="0"/>
              <a:t>лекцию. </a:t>
            </a:r>
            <a:r>
              <a:rPr lang="ru-RU" dirty="0"/>
              <a:t>А вот после того, как в школу пришел Коменский, все изменилось. В учебных заведениях взяли в моду проведение творческих вечеров, постановку сценок, чтобы тем самым разбудить у учащихся тягу к новым познаниям.</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1493" y="2747838"/>
            <a:ext cx="3642507" cy="411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535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928694"/>
          </a:xfrm>
        </p:spPr>
        <p:txBody>
          <a:bodyPr/>
          <a:lstStyle/>
          <a:p>
            <a:r>
              <a:rPr lang="ru-RU" dirty="0" smtClean="0"/>
              <a:t>Педагогические идеи </a:t>
            </a:r>
            <a:endParaRPr lang="ru-RU" dirty="0"/>
          </a:p>
        </p:txBody>
      </p:sp>
      <p:sp>
        <p:nvSpPr>
          <p:cNvPr id="3" name="Содержимое 2"/>
          <p:cNvSpPr>
            <a:spLocks noGrp="1"/>
          </p:cNvSpPr>
          <p:nvPr>
            <p:ph idx="1"/>
          </p:nvPr>
        </p:nvSpPr>
        <p:spPr>
          <a:xfrm>
            <a:off x="3059832" y="1195588"/>
            <a:ext cx="6084168" cy="5662412"/>
          </a:xfrm>
        </p:spPr>
        <p:txBody>
          <a:bodyPr>
            <a:normAutofit/>
          </a:bodyPr>
          <a:lstStyle/>
          <a:p>
            <a:pPr indent="360000">
              <a:buNone/>
            </a:pPr>
            <a:r>
              <a:rPr lang="ru-RU" sz="2600" dirty="0" smtClean="0"/>
              <a:t>Коменский</a:t>
            </a:r>
            <a:r>
              <a:rPr lang="ru-RU" sz="2600" dirty="0" smtClean="0"/>
              <a:t> ввёл в процесс образования такие понятия, как учебный год и классно-урочная система. Считал, что обучение должно быть систематизированным, включающим в себя: план занятий, проверку усвоенного учениками материала, обеспечение учеников учебниками, обязательное посещение занятий. </a:t>
            </a:r>
            <a:r>
              <a:rPr lang="ru-RU" sz="2600" dirty="0" smtClean="0"/>
              <a:t>Педагог Коменский разработал и издал труд «Великая дидактика», описывающий общую теорию процесса обучения.</a:t>
            </a:r>
          </a:p>
          <a:p>
            <a:pPr>
              <a:buNone/>
            </a:pP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56791"/>
            <a:ext cx="3240360" cy="480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Принципы обучения </a:t>
            </a:r>
            <a:endParaRPr lang="ru-RU" dirty="0"/>
          </a:p>
        </p:txBody>
      </p:sp>
      <p:sp>
        <p:nvSpPr>
          <p:cNvPr id="3" name="Содержимое 2"/>
          <p:cNvSpPr>
            <a:spLocks noGrp="1"/>
          </p:cNvSpPr>
          <p:nvPr>
            <p:ph idx="1"/>
          </p:nvPr>
        </p:nvSpPr>
        <p:spPr/>
        <p:txBody>
          <a:bodyPr>
            <a:normAutofit fontScale="92500" lnSpcReduction="20000"/>
          </a:bodyPr>
          <a:lstStyle/>
          <a:p>
            <a:pPr indent="360000">
              <a:buNone/>
            </a:pPr>
            <a:r>
              <a:rPr lang="ru-RU" dirty="0" smtClean="0"/>
              <a:t>В дидактическом учении Коменского одно из важных мест занимает вопрос об общих принципах обучения. Они подразумевают те положения общеметодического характера, на которые опирается обучение и учение вообще. Коменский впервые в истории дидактики не только указал на необходимость руководствоваться принципами в обучении, но раскрыл сущность этих принципов:</a:t>
            </a:r>
          </a:p>
          <a:p>
            <a:r>
              <a:rPr lang="ru-RU" dirty="0" smtClean="0"/>
              <a:t>принцип сознательности и активности;</a:t>
            </a:r>
          </a:p>
          <a:p>
            <a:r>
              <a:rPr lang="ru-RU" dirty="0" smtClean="0"/>
              <a:t>принцип наглядности;</a:t>
            </a:r>
          </a:p>
          <a:p>
            <a:r>
              <a:rPr lang="ru-RU" dirty="0" smtClean="0"/>
              <a:t>принцип постепенности и систематичности знаний;</a:t>
            </a:r>
          </a:p>
          <a:p>
            <a:r>
              <a:rPr lang="ru-RU" dirty="0" smtClean="0"/>
              <a:t>принцип упражнений и прочного овладения знаниями и навыками.</a:t>
            </a:r>
          </a:p>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Последние годы жизни</a:t>
            </a:r>
            <a:endParaRPr lang="ru-RU" dirty="0"/>
          </a:p>
        </p:txBody>
      </p:sp>
      <p:sp>
        <p:nvSpPr>
          <p:cNvPr id="3" name="Содержимое 2"/>
          <p:cNvSpPr>
            <a:spLocks noGrp="1"/>
          </p:cNvSpPr>
          <p:nvPr>
            <p:ph sz="half" idx="1"/>
          </p:nvPr>
        </p:nvSpPr>
        <p:spPr>
          <a:xfrm>
            <a:off x="0" y="1600200"/>
            <a:ext cx="5220072" cy="4972072"/>
          </a:xfrm>
        </p:spPr>
        <p:txBody>
          <a:bodyPr>
            <a:normAutofit lnSpcReduction="10000"/>
          </a:bodyPr>
          <a:lstStyle/>
          <a:p>
            <a:pPr>
              <a:buNone/>
            </a:pPr>
            <a:r>
              <a:rPr lang="ru-RU" dirty="0" smtClean="0"/>
              <a:t>      Заручившись поддержкой сената, он смог спокойной заниматься научной деятельностью, публиковать ранее написанные им работы. Даже в преклонном возрасте Коменский не прекращал активно работать. Итогом жизни педагога стало сочинение «Единственно необходимое». Скончался Ян Амос Коменский 15 ноября 1670 года в возрасте 78 лет.</a:t>
            </a:r>
          </a:p>
          <a:p>
            <a:endParaRPr lang="ru-RU" dirty="0"/>
          </a:p>
        </p:txBody>
      </p:sp>
      <p:pic>
        <p:nvPicPr>
          <p:cNvPr id="6" name="Содержимое 5" descr="Johan_amos_comenius_1592-1671.jpg"/>
          <p:cNvPicPr>
            <a:picLocks noGrp="1" noChangeAspect="1"/>
          </p:cNvPicPr>
          <p:nvPr>
            <p:ph sz="half" idx="2"/>
          </p:nvPr>
        </p:nvPicPr>
        <p:blipFill>
          <a:blip r:embed="rId2"/>
          <a:stretch>
            <a:fillRect/>
          </a:stretch>
        </p:blipFill>
        <p:spPr>
          <a:xfrm>
            <a:off x="5302025" y="1412776"/>
            <a:ext cx="3429024" cy="3857652"/>
          </a:xfrm>
        </p:spPr>
      </p:pic>
      <p:sp>
        <p:nvSpPr>
          <p:cNvPr id="27650" name="AutoShape 2" descr="Коменский, Ян Амос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4857752" y="5357826"/>
            <a:ext cx="3857652" cy="369332"/>
          </a:xfrm>
          <a:prstGeom prst="rect">
            <a:avLst/>
          </a:prstGeom>
        </p:spPr>
        <p:txBody>
          <a:bodyPr wrap="square">
            <a:spAutoFit/>
          </a:bodyPr>
          <a:lstStyle/>
          <a:p>
            <a:r>
              <a:rPr lang="ru-RU" dirty="0"/>
              <a:t>28 марта 1592 г</a:t>
            </a:r>
            <a:r>
              <a:rPr lang="ru-RU" dirty="0" smtClean="0"/>
              <a:t>. – 15 ноября 1670 г.</a:t>
            </a:r>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Источники</a:t>
            </a:r>
            <a:endParaRPr lang="ru-RU" dirty="0"/>
          </a:p>
        </p:txBody>
      </p:sp>
      <p:sp>
        <p:nvSpPr>
          <p:cNvPr id="3" name="Содержимое 2"/>
          <p:cNvSpPr>
            <a:spLocks noGrp="1"/>
          </p:cNvSpPr>
          <p:nvPr>
            <p:ph idx="1"/>
          </p:nvPr>
        </p:nvSpPr>
        <p:spPr/>
        <p:txBody>
          <a:bodyPr/>
          <a:lstStyle/>
          <a:p>
            <a:pPr>
              <a:buNone/>
            </a:pPr>
            <a:r>
              <a:rPr lang="en-US" dirty="0" smtClean="0">
                <a:solidFill>
                  <a:schemeClr val="bg1"/>
                </a:solidFill>
                <a:hlinkClick r:id="rId2"/>
              </a:rPr>
              <a:t>https://obrazovaka.ru/yan-amos-komenskiy-biografiya-kratko.html</a:t>
            </a:r>
            <a:endParaRPr lang="ru-RU" dirty="0" smtClean="0">
              <a:solidFill>
                <a:schemeClr val="bg1"/>
              </a:solidFill>
            </a:endParaRPr>
          </a:p>
          <a:p>
            <a:pPr>
              <a:buNone/>
            </a:pPr>
            <a:r>
              <a:rPr lang="en-US" dirty="0" smtClean="0">
                <a:solidFill>
                  <a:schemeClr val="bg1"/>
                </a:solidFill>
                <a:hlinkClick r:id="rId3"/>
              </a:rPr>
              <a:t>https://biographe.ru/znamenitosti/yan-komenskiy/</a:t>
            </a:r>
            <a:endParaRPr lang="ru-RU" dirty="0" smtClean="0">
              <a:solidFill>
                <a:schemeClr val="bg1"/>
              </a:solidFill>
            </a:endParaRPr>
          </a:p>
          <a:p>
            <a:pPr>
              <a:buNone/>
            </a:pPr>
            <a:r>
              <a:rPr lang="en-US" dirty="0" smtClean="0">
                <a:solidFill>
                  <a:schemeClr val="bg1"/>
                </a:solidFill>
                <a:hlinkClick r:id="rId4"/>
              </a:rPr>
              <a:t>https://studfile.net/preview/3563218/page:3/</a:t>
            </a:r>
            <a:endParaRPr lang="ru-RU" dirty="0" smtClean="0">
              <a:solidFill>
                <a:schemeClr val="bg1"/>
              </a:solidFill>
            </a:endParaRPr>
          </a:p>
          <a:p>
            <a:pPr>
              <a:buNone/>
            </a:pPr>
            <a:endParaRPr lang="ru-RU" dirty="0" smtClean="0"/>
          </a:p>
          <a:p>
            <a:pPr>
              <a:buNone/>
            </a:pPr>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sz="half" idx="1"/>
          </p:nvPr>
        </p:nvSpPr>
        <p:spPr>
          <a:xfrm>
            <a:off x="251520" y="260648"/>
            <a:ext cx="4177572" cy="2168220"/>
          </a:xfrm>
        </p:spPr>
        <p:txBody>
          <a:bodyPr>
            <a:noAutofit/>
          </a:bodyPr>
          <a:lstStyle/>
          <a:p>
            <a:pPr>
              <a:buNone/>
            </a:pPr>
            <a:r>
              <a:rPr lang="ru-RU" sz="2000" dirty="0" smtClean="0"/>
              <a:t>    </a:t>
            </a:r>
            <a:r>
              <a:rPr lang="en-US" sz="2000" dirty="0" smtClean="0"/>
              <a:t>  </a:t>
            </a:r>
            <a:r>
              <a:rPr lang="ru-RU" sz="2000" dirty="0" smtClean="0"/>
              <a:t>«</a:t>
            </a:r>
            <a:r>
              <a:rPr lang="ru-RU" sz="2000" dirty="0"/>
              <a:t>Ньютон педагогики» — так сегодня зовут Яна Коменского, так как его роль в развитии этой науки можно сравнить с тем вкладом, который </a:t>
            </a:r>
            <a:r>
              <a:rPr lang="ru-RU" sz="2000" dirty="0" smtClean="0"/>
              <a:t>Исаак Ньютон</a:t>
            </a:r>
            <a:r>
              <a:rPr lang="ru-RU" sz="2000" dirty="0"/>
              <a:t> внес в физику. </a:t>
            </a:r>
          </a:p>
        </p:txBody>
      </p:sp>
      <p:pic>
        <p:nvPicPr>
          <p:cNvPr id="1026" name="Picture 2" descr="Ян Коменский"/>
          <p:cNvPicPr>
            <a:picLocks noChangeAspect="1" noChangeArrowheads="1"/>
          </p:cNvPicPr>
          <p:nvPr/>
        </p:nvPicPr>
        <p:blipFill>
          <a:blip r:embed="rId2"/>
          <a:srcRect/>
          <a:stretch>
            <a:fillRect/>
          </a:stretch>
        </p:blipFill>
        <p:spPr bwMode="auto">
          <a:xfrm>
            <a:off x="500034" y="2643182"/>
            <a:ext cx="3119436" cy="3643338"/>
          </a:xfrm>
          <a:prstGeom prst="rect">
            <a:avLst/>
          </a:prstGeom>
          <a:noFill/>
        </p:spPr>
      </p:pic>
      <p:pic>
        <p:nvPicPr>
          <p:cNvPr id="1028" name="Picture 4" descr="Ян Амос Коменский - биография, новости, личная жизнь - stuki-druki.com"/>
          <p:cNvPicPr>
            <a:picLocks noChangeAspect="1" noChangeArrowheads="1"/>
          </p:cNvPicPr>
          <p:nvPr/>
        </p:nvPicPr>
        <p:blipFill>
          <a:blip r:embed="rId3"/>
          <a:srcRect/>
          <a:stretch>
            <a:fillRect/>
          </a:stretch>
        </p:blipFill>
        <p:spPr bwMode="auto">
          <a:xfrm>
            <a:off x="4572000" y="428604"/>
            <a:ext cx="4124324" cy="2562222"/>
          </a:xfrm>
          <a:prstGeom prst="rect">
            <a:avLst/>
          </a:prstGeom>
          <a:noFill/>
        </p:spPr>
      </p:pic>
      <p:sp>
        <p:nvSpPr>
          <p:cNvPr id="9" name="Прямоугольник 8"/>
          <p:cNvSpPr/>
          <p:nvPr/>
        </p:nvSpPr>
        <p:spPr>
          <a:xfrm>
            <a:off x="4143372" y="3164681"/>
            <a:ext cx="4572000" cy="3477875"/>
          </a:xfrm>
          <a:prstGeom prst="rect">
            <a:avLst/>
          </a:prstGeom>
        </p:spPr>
        <p:txBody>
          <a:bodyPr wrap="square">
            <a:spAutoFit/>
          </a:bodyPr>
          <a:lstStyle/>
          <a:p>
            <a:pPr>
              <a:buNone/>
            </a:pPr>
            <a:r>
              <a:rPr lang="ru-RU" sz="2000" dirty="0" smtClean="0"/>
              <a:t>После Коменского осталась четкая система педагогических приемов, на которой и базируется современная школа. Он сумел разработать классно-урочную систему обучения, нормировать учебную нагрузку, использовать в обучении наглядные пособия. Именно Коменский выпустил первый в мире иллюстрированный учебник, изобрел детскую игру с картинками. </a:t>
            </a:r>
            <a:endParaRPr lang="ru-RU" sz="2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939784"/>
          </a:xfrm>
        </p:spPr>
        <p:txBody>
          <a:bodyPr/>
          <a:lstStyle/>
          <a:p>
            <a:r>
              <a:rPr lang="ru-RU" dirty="0" smtClean="0"/>
              <a:t>Детство и юность</a:t>
            </a:r>
            <a:endParaRPr lang="ru-RU" dirty="0"/>
          </a:p>
        </p:txBody>
      </p:sp>
      <p:sp>
        <p:nvSpPr>
          <p:cNvPr id="3" name="Содержимое 2"/>
          <p:cNvSpPr>
            <a:spLocks noGrp="1"/>
          </p:cNvSpPr>
          <p:nvPr>
            <p:ph idx="1"/>
          </p:nvPr>
        </p:nvSpPr>
        <p:spPr>
          <a:xfrm>
            <a:off x="251520" y="836712"/>
            <a:ext cx="8750206" cy="5805264"/>
          </a:xfrm>
        </p:spPr>
        <p:txBody>
          <a:bodyPr>
            <a:noAutofit/>
          </a:bodyPr>
          <a:lstStyle/>
          <a:p>
            <a:pPr indent="432000">
              <a:buNone/>
            </a:pPr>
            <a:r>
              <a:rPr lang="ru-RU" sz="2200" dirty="0" smtClean="0"/>
              <a:t>Ян Амос Коменский родился 28 марта 1592 в небольшом городке Нивнице в Южной Моравии. Он был самым младшим из пяти детей четы Коменских — набожных людей, которые были членами протестантской общины. Когда Ян немного подрос, его отдали на обучение в братскую школу. В восьмилетнем возрасте Ян остался круглым сиротой: от чумы умерли его родители и две сестры. Мальчика взяли на воспитание родственники. </a:t>
            </a:r>
          </a:p>
          <a:p>
            <a:pPr indent="432000">
              <a:buNone/>
            </a:pPr>
            <a:endParaRPr lang="ru-RU" sz="2200" dirty="0" smtClean="0"/>
          </a:p>
          <a:p>
            <a:pPr indent="432000">
              <a:buNone/>
            </a:pPr>
            <a:r>
              <a:rPr lang="ru-RU" sz="2200" dirty="0" smtClean="0"/>
              <a:t>После обряда крещения в 1611 году получил второе имя — Амос.</a:t>
            </a:r>
            <a:r>
              <a:rPr lang="ru-RU" sz="2200" dirty="0"/>
              <a:t> Окончив религиозную </a:t>
            </a:r>
            <a:r>
              <a:rPr lang="ru-RU" sz="2200" dirty="0" smtClean="0"/>
              <a:t>школу он становится </a:t>
            </a:r>
            <a:r>
              <a:rPr lang="ru-RU" sz="2200" dirty="0"/>
              <a:t>студентом Хернборнской академии</a:t>
            </a:r>
            <a:r>
              <a:rPr lang="ru-RU" sz="2200" dirty="0" smtClean="0"/>
              <a:t>. </a:t>
            </a:r>
            <a:r>
              <a:rPr lang="ru-RU" sz="2200" dirty="0"/>
              <a:t>Однако эту академию парень не окончил, бросил, остановил свой выбор на другом вузе – Гейдельбергском университете. Это учебное заведение в те времена считалось самым знаменитым и престижным. Коменский узнает, что из стен этого вуза выходят прекрасные педагоги и профессора, и он принимает решение посвятить свою биографию преподавательской деятельности.</a:t>
            </a:r>
            <a:r>
              <a:rPr lang="ru-RU" sz="2200" dirty="0" smtClean="0"/>
              <a:t> </a:t>
            </a:r>
            <a:endParaRPr lang="ru-RU" sz="22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Содержимое 5" descr="Без названия (6).jpg"/>
          <p:cNvPicPr>
            <a:picLocks noChangeAspect="1"/>
          </p:cNvPicPr>
          <p:nvPr/>
        </p:nvPicPr>
        <p:blipFill>
          <a:blip r:embed="rId2"/>
          <a:stretch>
            <a:fillRect/>
          </a:stretch>
        </p:blipFill>
        <p:spPr>
          <a:xfrm>
            <a:off x="5786446" y="1071546"/>
            <a:ext cx="2286016" cy="2857520"/>
          </a:xfrm>
          <a:prstGeom prst="rect">
            <a:avLst/>
          </a:prstGeom>
        </p:spPr>
      </p:pic>
      <p:sp>
        <p:nvSpPr>
          <p:cNvPr id="2" name="Заголовок 1"/>
          <p:cNvSpPr>
            <a:spLocks noGrp="1"/>
          </p:cNvSpPr>
          <p:nvPr>
            <p:ph type="title"/>
          </p:nvPr>
        </p:nvSpPr>
        <p:spPr>
          <a:xfrm>
            <a:off x="214282" y="285728"/>
            <a:ext cx="8229600" cy="857256"/>
          </a:xfrm>
        </p:spPr>
        <p:txBody>
          <a:bodyPr/>
          <a:lstStyle/>
          <a:p>
            <a:r>
              <a:rPr lang="ru-RU" dirty="0" smtClean="0"/>
              <a:t>Первые работы</a:t>
            </a:r>
            <a:endParaRPr lang="ru-RU" dirty="0"/>
          </a:p>
        </p:txBody>
      </p:sp>
      <p:sp>
        <p:nvSpPr>
          <p:cNvPr id="3" name="Содержимое 2"/>
          <p:cNvSpPr>
            <a:spLocks noGrp="1"/>
          </p:cNvSpPr>
          <p:nvPr>
            <p:ph sz="half" idx="1"/>
          </p:nvPr>
        </p:nvSpPr>
        <p:spPr>
          <a:xfrm>
            <a:off x="-142908" y="1214422"/>
            <a:ext cx="4638708" cy="3500462"/>
          </a:xfrm>
        </p:spPr>
        <p:txBody>
          <a:bodyPr>
            <a:normAutofit/>
          </a:bodyPr>
          <a:lstStyle/>
          <a:p>
            <a:pPr>
              <a:buNone/>
            </a:pPr>
            <a:r>
              <a:rPr lang="ru-RU" dirty="0" smtClean="0"/>
              <a:t>    </a:t>
            </a:r>
            <a:r>
              <a:rPr lang="ru-RU" sz="1700" dirty="0" smtClean="0"/>
              <a:t> Вскоре Ян написал свою первую научную работу «Сокровищница чешского языка». В нем имелся не только перевод большого количества непонятных слов, но и указывалась сфера, где они применяются, а также особенности в употреблении.  Словарем начали пользоваться все слои населения, а по прошествии многих лет лингвоисследователи и историки придут к выводу, что он стал самой полной энциклопедией чешского языка в 17 веке. </a:t>
            </a:r>
            <a:endParaRPr lang="ru-RU" sz="1700" dirty="0"/>
          </a:p>
        </p:txBody>
      </p:sp>
      <p:pic>
        <p:nvPicPr>
          <p:cNvPr id="6" name="Содержимое 5" descr="Без названия (6).jpg"/>
          <p:cNvPicPr>
            <a:picLocks noGrp="1" noChangeAspect="1"/>
          </p:cNvPicPr>
          <p:nvPr>
            <p:ph sz="half" idx="2"/>
          </p:nvPr>
        </p:nvPicPr>
        <p:blipFill>
          <a:blip r:embed="rId3"/>
          <a:stretch>
            <a:fillRect/>
          </a:stretch>
        </p:blipFill>
        <p:spPr>
          <a:xfrm>
            <a:off x="857224" y="4572008"/>
            <a:ext cx="3429024" cy="2000264"/>
          </a:xfrm>
        </p:spPr>
      </p:pic>
      <p:sp>
        <p:nvSpPr>
          <p:cNvPr id="15362" name="AutoShape 2" descr="Как исправить дела человеческие? 430 лет со дня рождения Яна Амоса  Коменского | Radio Prague Internation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Ян Амос Коменски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6" name="AutoShape 6" descr="Ян Амос Коменски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8" name="AutoShape 8" descr="Ян Амос Коменски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70" name="AutoShape 10" descr="Ян Амос Коменски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72" name="AutoShape 12" descr="Ян Амос Коменски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 name="Прямоугольник 13"/>
          <p:cNvSpPr/>
          <p:nvPr/>
        </p:nvSpPr>
        <p:spPr>
          <a:xfrm>
            <a:off x="4714876" y="4000504"/>
            <a:ext cx="4214810" cy="3046988"/>
          </a:xfrm>
          <a:prstGeom prst="rect">
            <a:avLst/>
          </a:prstGeom>
        </p:spPr>
        <p:txBody>
          <a:bodyPr wrap="square">
            <a:spAutoFit/>
          </a:bodyPr>
          <a:lstStyle/>
          <a:p>
            <a:pPr>
              <a:buNone/>
            </a:pPr>
            <a:r>
              <a:rPr lang="ru-RU" sz="1600" dirty="0" smtClean="0"/>
              <a:t>В 1614 году Ян решил сменить место жительства, перебрался в Пршеров, нашел себе работу учителя в братской школе. К тому времени у Коменского появилась новая идея написания книги, он решил посвятить ее обычаям и традициям Моравии, его родной страны. Спустя четыре года, в 1618-м, автор поставил в своей книге последнюю точку, и даже приложил к ней подробную карту страны.</a:t>
            </a:r>
          </a:p>
          <a:p>
            <a:pPr>
              <a:buNone/>
            </a:pPr>
            <a:r>
              <a:rPr lang="ru-RU" sz="1600" dirty="0" smtClean="0"/>
              <a:t/>
            </a:r>
            <a:br>
              <a:rPr lang="ru-RU" sz="1600" dirty="0" smtClean="0"/>
            </a:br>
            <a:endParaRPr lang="ru-RU"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Работа учителем</a:t>
            </a:r>
            <a:endParaRPr lang="ru-RU" dirty="0"/>
          </a:p>
        </p:txBody>
      </p:sp>
      <p:sp>
        <p:nvSpPr>
          <p:cNvPr id="3" name="Содержимое 2"/>
          <p:cNvSpPr>
            <a:spLocks noGrp="1"/>
          </p:cNvSpPr>
          <p:nvPr>
            <p:ph sz="half" idx="1"/>
          </p:nvPr>
        </p:nvSpPr>
        <p:spPr>
          <a:xfrm>
            <a:off x="0" y="1571612"/>
            <a:ext cx="5004048" cy="5286388"/>
          </a:xfrm>
        </p:spPr>
        <p:txBody>
          <a:bodyPr>
            <a:normAutofit fontScale="92500" lnSpcReduction="20000"/>
          </a:bodyPr>
          <a:lstStyle/>
          <a:p>
            <a:pPr indent="342900">
              <a:buNone/>
            </a:pPr>
            <a:r>
              <a:rPr lang="ru-RU" dirty="0" smtClean="0"/>
              <a:t>После окончания Гейдельбергского университета Коменский устроился в братскую школу учителем и стал преподавать детям латынь по собственной методике.</a:t>
            </a:r>
          </a:p>
          <a:p>
            <a:pPr indent="342900">
              <a:buNone/>
            </a:pPr>
            <a:r>
              <a:rPr lang="ru-RU" dirty="0" smtClean="0"/>
              <a:t>В 1616 году Коменский стал священником семейной Общины чешских братьев. Спустя время он стал управляющим Советом братской Общины, работал учителем-проповедником. Благодаря своим способностям уже через несколько лет Коменский стал одним из влиятельных членов</a:t>
            </a:r>
          </a:p>
          <a:p>
            <a:pPr>
              <a:buNone/>
            </a:pPr>
            <a:endParaRPr lang="ru-RU" dirty="0"/>
          </a:p>
        </p:txBody>
      </p:sp>
      <p:pic>
        <p:nvPicPr>
          <p:cNvPr id="20482" name="Picture 2" descr="Кто такой Ян Амос Коменский? И чем он может быть интересен? Часть II. | Ну  что? | Дзен"/>
          <p:cNvPicPr>
            <a:picLocks noChangeAspect="1" noChangeArrowheads="1"/>
          </p:cNvPicPr>
          <p:nvPr/>
        </p:nvPicPr>
        <p:blipFill>
          <a:blip r:embed="rId2"/>
          <a:srcRect/>
          <a:stretch>
            <a:fillRect/>
          </a:stretch>
        </p:blipFill>
        <p:spPr bwMode="auto">
          <a:xfrm>
            <a:off x="5214942" y="1785926"/>
            <a:ext cx="3500462" cy="435767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Труды по педагогике </a:t>
            </a:r>
            <a:endParaRPr lang="ru-RU" dirty="0"/>
          </a:p>
        </p:txBody>
      </p:sp>
      <p:sp>
        <p:nvSpPr>
          <p:cNvPr id="3" name="Содержимое 2"/>
          <p:cNvSpPr>
            <a:spLocks noGrp="1"/>
          </p:cNvSpPr>
          <p:nvPr>
            <p:ph sz="half" idx="1"/>
          </p:nvPr>
        </p:nvSpPr>
        <p:spPr>
          <a:xfrm>
            <a:off x="-324544" y="1428736"/>
            <a:ext cx="5904656" cy="5429264"/>
          </a:xfrm>
        </p:spPr>
        <p:txBody>
          <a:bodyPr>
            <a:normAutofit fontScale="92500" lnSpcReduction="10000"/>
          </a:bodyPr>
          <a:lstStyle/>
          <a:p>
            <a:pPr>
              <a:buNone/>
            </a:pPr>
            <a:r>
              <a:rPr lang="ru-RU" dirty="0" smtClean="0"/>
              <a:t>      В </a:t>
            </a:r>
            <a:r>
              <a:rPr lang="ru-RU" dirty="0"/>
              <a:t>1627-м Коменский приступил к работе над своей первой книгой по дидактике. Он понял, что за время работы преподавателем набрался огромного опыта, который нужно передать остальным. На страницах этого научного труда Коменский изложил все свои многолетние наблюдения и открытия. Книга получилась достаточно успешной, и воодушевленный автор принял решение самостоятельно сделать ее перевод на латинский язык с чешского. Он понимал, что в таком виде книгу захотят прочесть его коллеги, преподаватели. </a:t>
            </a:r>
          </a:p>
        </p:txBody>
      </p:sp>
      <p:pic>
        <p:nvPicPr>
          <p:cNvPr id="22530" name="Picture 2" descr="Ян Амос Коменский"/>
          <p:cNvPicPr>
            <a:picLocks noChangeAspect="1" noChangeArrowheads="1"/>
          </p:cNvPicPr>
          <p:nvPr/>
        </p:nvPicPr>
        <p:blipFill>
          <a:blip r:embed="rId2"/>
          <a:srcRect/>
          <a:stretch>
            <a:fillRect/>
          </a:stretch>
        </p:blipFill>
        <p:spPr bwMode="auto">
          <a:xfrm>
            <a:off x="5146892" y="1416487"/>
            <a:ext cx="3997108" cy="277218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Труды по педагогике</a:t>
            </a:r>
            <a:endParaRPr lang="ru-RU" dirty="0"/>
          </a:p>
        </p:txBody>
      </p:sp>
      <p:sp>
        <p:nvSpPr>
          <p:cNvPr id="3" name="Содержимое 2"/>
          <p:cNvSpPr>
            <a:spLocks noGrp="1"/>
          </p:cNvSpPr>
          <p:nvPr>
            <p:ph idx="1"/>
          </p:nvPr>
        </p:nvSpPr>
        <p:spPr>
          <a:xfrm>
            <a:off x="214282" y="1600200"/>
            <a:ext cx="8929718" cy="5069160"/>
          </a:xfrm>
        </p:spPr>
        <p:txBody>
          <a:bodyPr>
            <a:normAutofit fontScale="85000" lnSpcReduction="20000"/>
          </a:bodyPr>
          <a:lstStyle/>
          <a:p>
            <a:pPr>
              <a:buNone/>
            </a:pPr>
            <a:r>
              <a:rPr lang="ru-RU" dirty="0" smtClean="0"/>
              <a:t>         Вслед </a:t>
            </a:r>
            <a:r>
              <a:rPr lang="ru-RU" dirty="0"/>
              <a:t>за этим Ян Коменский стал автором следующих научных трудов:</a:t>
            </a:r>
          </a:p>
          <a:p>
            <a:r>
              <a:rPr lang="ru-RU" dirty="0"/>
              <a:t>«Открывая дверь к языкам» 1631 год;</a:t>
            </a:r>
          </a:p>
          <a:p>
            <a:r>
              <a:rPr lang="ru-RU" dirty="0"/>
              <a:t>«Материнская школа» 1632 год;</a:t>
            </a:r>
          </a:p>
          <a:p>
            <a:r>
              <a:rPr lang="ru-RU" dirty="0"/>
              <a:t>«Физика» 1833 год, и еще многих других учебных пособий, которые предназначены не только преподавателям, но и студентам, обучающимся в разных направлениях</a:t>
            </a:r>
            <a:r>
              <a:rPr lang="ru-RU" dirty="0" smtClean="0"/>
              <a:t>.</a:t>
            </a:r>
            <a:r>
              <a:rPr lang="ru-RU" dirty="0"/>
              <a:t> </a:t>
            </a:r>
            <a:endParaRPr lang="ru-RU" dirty="0" smtClean="0"/>
          </a:p>
          <a:p>
            <a:pPr>
              <a:buNone/>
            </a:pPr>
            <a:r>
              <a:rPr lang="ru-RU" dirty="0"/>
              <a:t> </a:t>
            </a:r>
            <a:r>
              <a:rPr lang="ru-RU" dirty="0" smtClean="0"/>
              <a:t>        После </a:t>
            </a:r>
            <a:r>
              <a:rPr lang="ru-RU" dirty="0"/>
              <a:t>этого Коменский приостановил свою литературную деятельность, так как на него начались религиозные гонения. Некоторым фанатикам не нравились его убеждения. Яна, исключительно верующего человека, обвиняли в занятиях педагогикой, сомневались в его религиозных взглядах на жизнь. Как результат – педагог уезжает из страны, поселяется в Польше, продолжает создавать и печатать свои бесценные научные труды.</a:t>
            </a:r>
          </a:p>
          <a:p>
            <a:endParaRPr lang="ru-R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357166"/>
            <a:ext cx="8786874" cy="1143000"/>
          </a:xfrm>
        </p:spPr>
        <p:txBody>
          <a:bodyPr>
            <a:noAutofit/>
          </a:bodyPr>
          <a:lstStyle/>
          <a:p>
            <a:r>
              <a:rPr lang="ru-RU" sz="3600" dirty="0" smtClean="0"/>
              <a:t>Методики и реформа школы по Коменскому</a:t>
            </a:r>
            <a:endParaRPr lang="ru-RU" sz="3600" dirty="0"/>
          </a:p>
        </p:txBody>
      </p:sp>
      <p:sp>
        <p:nvSpPr>
          <p:cNvPr id="3" name="Содержимое 2"/>
          <p:cNvSpPr>
            <a:spLocks noGrp="1"/>
          </p:cNvSpPr>
          <p:nvPr>
            <p:ph idx="1"/>
          </p:nvPr>
        </p:nvSpPr>
        <p:spPr>
          <a:xfrm>
            <a:off x="-108520" y="1714488"/>
            <a:ext cx="5472608" cy="5000660"/>
          </a:xfrm>
        </p:spPr>
        <p:txBody>
          <a:bodyPr>
            <a:normAutofit fontScale="92500" lnSpcReduction="20000"/>
          </a:bodyPr>
          <a:lstStyle/>
          <a:p>
            <a:pPr>
              <a:buNone/>
            </a:pPr>
            <a:r>
              <a:rPr lang="ru-RU" dirty="0" smtClean="0"/>
              <a:t>        Ян </a:t>
            </a:r>
            <a:r>
              <a:rPr lang="ru-RU" dirty="0"/>
              <a:t>подумал, что было бы неплохо давать ученикам познания одновременно в нескольких науках, обучать всех всему. Если выражаться проще, то Коменский решил внедрить в школьную программу не один предмет, как было раньше, а несколько, причем, одновременно. Ученики должны параллельно учиться нескольким дисциплинам, и благодаря этому формировать более широкий кругозор и видение окружающего мира.</a:t>
            </a:r>
          </a:p>
        </p:txBody>
      </p:sp>
      <p:pic>
        <p:nvPicPr>
          <p:cNvPr id="25602" name="Picture 2" descr="Ян Амос Коменский"/>
          <p:cNvPicPr>
            <a:picLocks noChangeAspect="1" noChangeArrowheads="1"/>
          </p:cNvPicPr>
          <p:nvPr/>
        </p:nvPicPr>
        <p:blipFill>
          <a:blip r:embed="rId2"/>
          <a:srcRect/>
          <a:stretch>
            <a:fillRect/>
          </a:stretch>
        </p:blipFill>
        <p:spPr bwMode="auto">
          <a:xfrm>
            <a:off x="5220072" y="1788427"/>
            <a:ext cx="3571900" cy="350046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Реформы по Коменскому </a:t>
            </a:r>
            <a:endParaRPr lang="ru-RU" dirty="0"/>
          </a:p>
        </p:txBody>
      </p:sp>
      <p:sp>
        <p:nvSpPr>
          <p:cNvPr id="3" name="Содержимое 2"/>
          <p:cNvSpPr>
            <a:spLocks noGrp="1"/>
          </p:cNvSpPr>
          <p:nvPr>
            <p:ph idx="1"/>
          </p:nvPr>
        </p:nvSpPr>
        <p:spPr>
          <a:xfrm>
            <a:off x="457200" y="1600200"/>
            <a:ext cx="8229600" cy="4900634"/>
          </a:xfrm>
        </p:spPr>
        <p:txBody>
          <a:bodyPr>
            <a:normAutofit/>
          </a:bodyPr>
          <a:lstStyle/>
          <a:p>
            <a:pPr indent="432000">
              <a:buNone/>
            </a:pPr>
            <a:r>
              <a:rPr lang="ru-RU" dirty="0"/>
              <a:t>Коменский получил разрешение на внедрение своей задумки в городе Шарошпатак. Именно там открылась так называемая «пансофическая школа», где педагог использует все свои накопленные умения и знания. Процесс обучения начался очень успешно, </a:t>
            </a:r>
            <a:r>
              <a:rPr lang="ru-RU" dirty="0" smtClean="0"/>
              <a:t>появились </a:t>
            </a:r>
            <a:r>
              <a:rPr lang="ru-RU" dirty="0"/>
              <a:t>первые заинтересованные ученики, которым понравилось параллельно изучать физику, математику, астрономию</a:t>
            </a:r>
            <a:r>
              <a:rPr lang="ru-RU" dirty="0" smtClean="0"/>
              <a:t>.</a:t>
            </a:r>
          </a:p>
          <a:p>
            <a:pPr indent="432000">
              <a:buNone/>
            </a:pPr>
            <a:endParaRPr lang="ru-RU"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8154452</TotalTime>
  <Words>998</Words>
  <Application>Microsoft Office PowerPoint</Application>
  <PresentationFormat>Экран (4:3)</PresentationFormat>
  <Paragraphs>52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«СДЕЛАВШИЙ НАУКОЙ ИСКУССТВО ОБУЧАТЬ»: ЯН АМОС КОМЕНСКИЙ (1592–1670)</vt:lpstr>
      <vt:lpstr>Презентация PowerPoint</vt:lpstr>
      <vt:lpstr>Детство и юность</vt:lpstr>
      <vt:lpstr>Первые работы</vt:lpstr>
      <vt:lpstr>Работа учителем</vt:lpstr>
      <vt:lpstr>Труды по педагогике </vt:lpstr>
      <vt:lpstr>Труды по педагогике</vt:lpstr>
      <vt:lpstr>Методики и реформа школы по Коменскому</vt:lpstr>
      <vt:lpstr>Реформы по Коменскому </vt:lpstr>
      <vt:lpstr>Реформы по Коменскому </vt:lpstr>
      <vt:lpstr>Педагогические идеи </vt:lpstr>
      <vt:lpstr>Принципы обучения </vt:lpstr>
      <vt:lpstr>Последние годы жизни</vt:lpstr>
      <vt:lpstr>Источники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Ян Амос Коменский</dc:title>
  <dc:creator>User</dc:creator>
  <cp:lastModifiedBy>Валентина</cp:lastModifiedBy>
  <cp:revision>23</cp:revision>
  <dcterms:created xsi:type="dcterms:W3CDTF">2007-09-23T20:09:05Z</dcterms:created>
  <dcterms:modified xsi:type="dcterms:W3CDTF">2023-03-28T05:38:56Z</dcterms:modified>
</cp:coreProperties>
</file>