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58" r:id="rId1"/>
  </p:sldMasterIdLst>
  <p:sldIdLst>
    <p:sldId id="279" r:id="rId2"/>
    <p:sldId id="284" r:id="rId3"/>
    <p:sldId id="285" r:id="rId4"/>
    <p:sldId id="262" r:id="rId5"/>
    <p:sldId id="258" r:id="rId6"/>
    <p:sldId id="260" r:id="rId7"/>
    <p:sldId id="282" r:id="rId8"/>
    <p:sldId id="283" r:id="rId9"/>
    <p:sldId id="271" r:id="rId10"/>
    <p:sldId id="281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F1FF2-9DB1-4F47-BA18-AD68FC8CDB0D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CADBEF-288B-4724-B632-D32E4D7E662F}">
      <dgm:prSet custT="1"/>
      <dgm:spPr>
        <a:solidFill>
          <a:schemeClr val="tx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Петр Иванович — человек с очень интересной судьбой, он 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более 50 </a:t>
          </a:r>
          <a:r>
            <a: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лет проработал в образовании. «Отличник народного просвещения» (1991г.), заслуженный учитель РФ (2000г).</a:t>
          </a:r>
          <a:endParaRPr lang="en-US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785326-C26D-4CC7-97AB-306A81DB1E4E}" type="parTrans" cxnId="{A259ADDD-ADAE-45EA-9109-200DA9E0FDA5}">
      <dgm:prSet/>
      <dgm:spPr/>
      <dgm:t>
        <a:bodyPr/>
        <a:lstStyle/>
        <a:p>
          <a:endParaRPr lang="en-US"/>
        </a:p>
      </dgm:t>
    </dgm:pt>
    <dgm:pt modelId="{A1927E89-D2A6-4C21-A874-C0FC27D7B9C1}" type="sibTrans" cxnId="{A259ADDD-ADAE-45EA-9109-200DA9E0FDA5}">
      <dgm:prSet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1562398D-C2B5-4EAD-94FE-F94975DC4F37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 1970-1980г преподавал немецкий язык и физкультуру в Заволжской школе, с 1984-1987 года  работал директором Старицкой средней школы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BA2D2B0-BC52-452E-9B5A-4F9B3E5584DD}" type="parTrans" cxnId="{90164F85-383B-4B81-8BF3-E60130BEEB57}">
      <dgm:prSet/>
      <dgm:spPr/>
      <dgm:t>
        <a:bodyPr/>
        <a:lstStyle/>
        <a:p>
          <a:endParaRPr lang="en-US"/>
        </a:p>
      </dgm:t>
    </dgm:pt>
    <dgm:pt modelId="{C9022B07-3E80-4CC4-99F9-8DE70715DF81}" type="sibTrans" cxnId="{90164F85-383B-4B81-8BF3-E60130BEEB57}">
      <dgm:prSet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73B21F9B-BB8E-4DBA-9EDE-EEEF8DD7BF3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 руководством Петра Ивановича Ново-Ямская школа получила статус базовой школы и является флагманом среди школ района. </a:t>
          </a:r>
          <a:endParaRPr lang="en-US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AA4986-1A07-4889-8181-9DA1075740B2}" type="parTrans" cxnId="{4DEA44D1-13A5-45B7-B607-66F3A160D8C7}">
      <dgm:prSet/>
      <dgm:spPr/>
      <dgm:t>
        <a:bodyPr/>
        <a:lstStyle/>
        <a:p>
          <a:endParaRPr lang="en-US"/>
        </a:p>
      </dgm:t>
    </dgm:pt>
    <dgm:pt modelId="{7C16DE5B-F532-46D6-AB60-F05319FF0CC6}" type="sibTrans" cxnId="{4DEA44D1-13A5-45B7-B607-66F3A160D8C7}">
      <dgm:prSet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C4A599E6-3735-4281-ACBA-11BD4D590C7C}">
      <dgm:prSet/>
      <dgm:spPr>
        <a:solidFill>
          <a:schemeClr val="accent6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Последнее время Петр Иванович работал тренером-преподавателем детско-юношеской спортивной школы.  Сейчас на заслуженном отдыхе.</a:t>
          </a:r>
          <a:endParaRPr lang="en-US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836F53-1EDC-4409-B20D-3C5A91DCDCA6}" type="parTrans" cxnId="{CC79B165-4552-4541-A0BE-8CE016207F4E}">
      <dgm:prSet/>
      <dgm:spPr/>
      <dgm:t>
        <a:bodyPr/>
        <a:lstStyle/>
        <a:p>
          <a:endParaRPr lang="en-US"/>
        </a:p>
      </dgm:t>
    </dgm:pt>
    <dgm:pt modelId="{8758413C-B4DF-485E-9C9A-6EEFD307D071}" type="sibTrans" cxnId="{CC79B165-4552-4541-A0BE-8CE016207F4E}">
      <dgm:prSet/>
      <dgm:spPr/>
      <dgm:t>
        <a:bodyPr/>
        <a:lstStyle/>
        <a:p>
          <a:endParaRPr lang="en-US"/>
        </a:p>
      </dgm:t>
    </dgm:pt>
    <dgm:pt modelId="{7A3AA0A0-D06E-469D-81FB-BEE828EEF3D9}" type="pres">
      <dgm:prSet presAssocID="{4BAF1FF2-9DB1-4F47-BA18-AD68FC8CDB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14AF4-8F85-498A-88CA-167376793387}" type="pres">
      <dgm:prSet presAssocID="{4BAF1FF2-9DB1-4F47-BA18-AD68FC8CDB0D}" presName="dummyMaxCanvas" presStyleCnt="0">
        <dgm:presLayoutVars/>
      </dgm:prSet>
      <dgm:spPr/>
    </dgm:pt>
    <dgm:pt modelId="{48FE5CEF-F567-480D-B90A-B4C00B50EEA7}" type="pres">
      <dgm:prSet presAssocID="{4BAF1FF2-9DB1-4F47-BA18-AD68FC8CDB0D}" presName="FourNodes_1" presStyleLbl="node1" presStyleIdx="0" presStyleCnt="4" custScaleX="106370" custScaleY="113119" custLinFactNeighborX="1905" custLinFactNeighborY="14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AFFE1-F792-49BE-8BA6-3F095F6D9790}" type="pres">
      <dgm:prSet presAssocID="{4BAF1FF2-9DB1-4F47-BA18-AD68FC8CDB0D}" presName="FourNodes_2" presStyleLbl="node1" presStyleIdx="1" presStyleCnt="4" custScaleX="104613" custScaleY="107845" custLinFactNeighborX="2477" custLinFactNeighborY="5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2338B-A4B2-4576-AA52-4DD527D5DF38}" type="pres">
      <dgm:prSet presAssocID="{4BAF1FF2-9DB1-4F47-BA18-AD68FC8CDB0D}" presName="FourNodes_3" presStyleLbl="node1" presStyleIdx="2" presStyleCnt="4" custScaleY="110728" custLinFactNeighborX="2177" custLinFactNeighborY="-5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85CDA-AD3B-43EE-A0DF-C55B7F020BF5}" type="pres">
      <dgm:prSet presAssocID="{4BAF1FF2-9DB1-4F47-BA18-AD68FC8CDB0D}" presName="FourNodes_4" presStyleLbl="node1" presStyleIdx="3" presStyleCnt="4" custScaleX="104027" custScaleY="105247" custLinFactNeighborX="-1096" custLinFactNeighborY="-16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019AB-2E35-4083-A437-947091F5D5E2}" type="pres">
      <dgm:prSet presAssocID="{4BAF1FF2-9DB1-4F47-BA18-AD68FC8CDB0D}" presName="FourConn_1-2" presStyleLbl="fgAccFollowNode1" presStyleIdx="0" presStyleCnt="3" custLinFactNeighborX="22558" custLinFactNeighborY="-10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50B30-D348-4685-A04E-D2C40E448577}" type="pres">
      <dgm:prSet presAssocID="{4BAF1FF2-9DB1-4F47-BA18-AD68FC8CDB0D}" presName="FourConn_2-3" presStyleLbl="fgAccFollowNode1" presStyleIdx="1" presStyleCnt="3" custLinFactNeighborX="24293" custLinFactNeighborY="-3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0D6CF-21D7-402D-BEE6-2B772D82CA02}" type="pres">
      <dgm:prSet presAssocID="{4BAF1FF2-9DB1-4F47-BA18-AD68FC8CDB0D}" presName="FourConn_3-4" presStyleLbl="fgAccFollowNode1" presStyleIdx="2" presStyleCnt="3" custLinFactNeighborX="24293" custLinFactNeighborY="-17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A87FD-5FD1-4130-8EF5-086F0B98FAF9}" type="pres">
      <dgm:prSet presAssocID="{4BAF1FF2-9DB1-4F47-BA18-AD68FC8CDB0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64127-6587-4AFB-8DC9-613C051750C7}" type="pres">
      <dgm:prSet presAssocID="{4BAF1FF2-9DB1-4F47-BA18-AD68FC8CDB0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C2F83-0025-4643-BDE9-B6D32FCE74CC}" type="pres">
      <dgm:prSet presAssocID="{4BAF1FF2-9DB1-4F47-BA18-AD68FC8CDB0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E87F0-4EF3-40E0-A197-0342C838308E}" type="pres">
      <dgm:prSet presAssocID="{4BAF1FF2-9DB1-4F47-BA18-AD68FC8CDB0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1E804-7E36-4FD9-98BE-A2C94302D828}" type="presOf" srcId="{A0CADBEF-288B-4724-B632-D32E4D7E662F}" destId="{5BEA87FD-5FD1-4130-8EF5-086F0B98FAF9}" srcOrd="1" destOrd="0" presId="urn:microsoft.com/office/officeart/2005/8/layout/vProcess5"/>
    <dgm:cxn modelId="{4DEA44D1-13A5-45B7-B607-66F3A160D8C7}" srcId="{4BAF1FF2-9DB1-4F47-BA18-AD68FC8CDB0D}" destId="{73B21F9B-BB8E-4DBA-9EDE-EEEF8DD7BF33}" srcOrd="2" destOrd="0" parTransId="{09AA4986-1A07-4889-8181-9DA1075740B2}" sibTransId="{7C16DE5B-F532-46D6-AB60-F05319FF0CC6}"/>
    <dgm:cxn modelId="{385D0B93-855E-4F22-9361-4F077E81F612}" type="presOf" srcId="{1562398D-C2B5-4EAD-94FE-F94975DC4F37}" destId="{33264127-6587-4AFB-8DC9-613C051750C7}" srcOrd="1" destOrd="0" presId="urn:microsoft.com/office/officeart/2005/8/layout/vProcess5"/>
    <dgm:cxn modelId="{A804012F-D88B-4792-9E72-46784C6946C9}" type="presOf" srcId="{4BAF1FF2-9DB1-4F47-BA18-AD68FC8CDB0D}" destId="{7A3AA0A0-D06E-469D-81FB-BEE828EEF3D9}" srcOrd="0" destOrd="0" presId="urn:microsoft.com/office/officeart/2005/8/layout/vProcess5"/>
    <dgm:cxn modelId="{A259ADDD-ADAE-45EA-9109-200DA9E0FDA5}" srcId="{4BAF1FF2-9DB1-4F47-BA18-AD68FC8CDB0D}" destId="{A0CADBEF-288B-4724-B632-D32E4D7E662F}" srcOrd="0" destOrd="0" parTransId="{E5785326-C26D-4CC7-97AB-306A81DB1E4E}" sibTransId="{A1927E89-D2A6-4C21-A874-C0FC27D7B9C1}"/>
    <dgm:cxn modelId="{874CB97D-C548-4B6A-A3B7-DF386FED2F1B}" type="presOf" srcId="{A1927E89-D2A6-4C21-A874-C0FC27D7B9C1}" destId="{E3E019AB-2E35-4083-A437-947091F5D5E2}" srcOrd="0" destOrd="0" presId="urn:microsoft.com/office/officeart/2005/8/layout/vProcess5"/>
    <dgm:cxn modelId="{0E16C607-7677-4C50-9AC1-9A9DDD5E8349}" type="presOf" srcId="{1562398D-C2B5-4EAD-94FE-F94975DC4F37}" destId="{9CBAFFE1-F792-49BE-8BA6-3F095F6D9790}" srcOrd="0" destOrd="0" presId="urn:microsoft.com/office/officeart/2005/8/layout/vProcess5"/>
    <dgm:cxn modelId="{CC79B165-4552-4541-A0BE-8CE016207F4E}" srcId="{4BAF1FF2-9DB1-4F47-BA18-AD68FC8CDB0D}" destId="{C4A599E6-3735-4281-ACBA-11BD4D590C7C}" srcOrd="3" destOrd="0" parTransId="{B1836F53-1EDC-4409-B20D-3C5A91DCDCA6}" sibTransId="{8758413C-B4DF-485E-9C9A-6EEFD307D071}"/>
    <dgm:cxn modelId="{C880E53C-D7B2-4DF5-BCD5-E78E7A41D6C0}" type="presOf" srcId="{C9022B07-3E80-4CC4-99F9-8DE70715DF81}" destId="{94850B30-D348-4685-A04E-D2C40E448577}" srcOrd="0" destOrd="0" presId="urn:microsoft.com/office/officeart/2005/8/layout/vProcess5"/>
    <dgm:cxn modelId="{3663DC44-9950-423A-986E-EDA77D55DF8E}" type="presOf" srcId="{C4A599E6-3735-4281-ACBA-11BD4D590C7C}" destId="{70C85CDA-AD3B-43EE-A0DF-C55B7F020BF5}" srcOrd="0" destOrd="0" presId="urn:microsoft.com/office/officeart/2005/8/layout/vProcess5"/>
    <dgm:cxn modelId="{148D52D6-7996-49E0-BB6A-FF04E5BBB927}" type="presOf" srcId="{73B21F9B-BB8E-4DBA-9EDE-EEEF8DD7BF33}" destId="{DD82338B-A4B2-4576-AA52-4DD527D5DF38}" srcOrd="0" destOrd="0" presId="urn:microsoft.com/office/officeart/2005/8/layout/vProcess5"/>
    <dgm:cxn modelId="{90164F85-383B-4B81-8BF3-E60130BEEB57}" srcId="{4BAF1FF2-9DB1-4F47-BA18-AD68FC8CDB0D}" destId="{1562398D-C2B5-4EAD-94FE-F94975DC4F37}" srcOrd="1" destOrd="0" parTransId="{7BA2D2B0-BC52-452E-9B5A-4F9B3E5584DD}" sibTransId="{C9022B07-3E80-4CC4-99F9-8DE70715DF81}"/>
    <dgm:cxn modelId="{5782847D-3E4D-4D98-9C06-078409523C5D}" type="presOf" srcId="{C4A599E6-3735-4281-ACBA-11BD4D590C7C}" destId="{902E87F0-4EF3-40E0-A197-0342C838308E}" srcOrd="1" destOrd="0" presId="urn:microsoft.com/office/officeart/2005/8/layout/vProcess5"/>
    <dgm:cxn modelId="{12F26FF8-8EF3-434E-A1F6-144956431E26}" type="presOf" srcId="{73B21F9B-BB8E-4DBA-9EDE-EEEF8DD7BF33}" destId="{A89C2F83-0025-4643-BDE9-B6D32FCE74CC}" srcOrd="1" destOrd="0" presId="urn:microsoft.com/office/officeart/2005/8/layout/vProcess5"/>
    <dgm:cxn modelId="{DDADF8BD-7ABB-476E-A89F-F762DCAB5E6D}" type="presOf" srcId="{7C16DE5B-F532-46D6-AB60-F05319FF0CC6}" destId="{65B0D6CF-21D7-402D-BEE6-2B772D82CA02}" srcOrd="0" destOrd="0" presId="urn:microsoft.com/office/officeart/2005/8/layout/vProcess5"/>
    <dgm:cxn modelId="{12767778-AB56-4B0E-A6FD-376D802735ED}" type="presOf" srcId="{A0CADBEF-288B-4724-B632-D32E4D7E662F}" destId="{48FE5CEF-F567-480D-B90A-B4C00B50EEA7}" srcOrd="0" destOrd="0" presId="urn:microsoft.com/office/officeart/2005/8/layout/vProcess5"/>
    <dgm:cxn modelId="{2034F6C6-8FF6-43E8-AC6D-BBAD0E4FD61E}" type="presParOf" srcId="{7A3AA0A0-D06E-469D-81FB-BEE828EEF3D9}" destId="{AEB14AF4-8F85-498A-88CA-167376793387}" srcOrd="0" destOrd="0" presId="urn:microsoft.com/office/officeart/2005/8/layout/vProcess5"/>
    <dgm:cxn modelId="{032B6087-49E7-40BC-95EC-BEE69A8D0A4E}" type="presParOf" srcId="{7A3AA0A0-D06E-469D-81FB-BEE828EEF3D9}" destId="{48FE5CEF-F567-480D-B90A-B4C00B50EEA7}" srcOrd="1" destOrd="0" presId="urn:microsoft.com/office/officeart/2005/8/layout/vProcess5"/>
    <dgm:cxn modelId="{FE354900-E0E1-49E8-92B3-F960DDADD13A}" type="presParOf" srcId="{7A3AA0A0-D06E-469D-81FB-BEE828EEF3D9}" destId="{9CBAFFE1-F792-49BE-8BA6-3F095F6D9790}" srcOrd="2" destOrd="0" presId="urn:microsoft.com/office/officeart/2005/8/layout/vProcess5"/>
    <dgm:cxn modelId="{9EBFF3B2-4148-422A-B0A0-C5C9DD49A418}" type="presParOf" srcId="{7A3AA0A0-D06E-469D-81FB-BEE828EEF3D9}" destId="{DD82338B-A4B2-4576-AA52-4DD527D5DF38}" srcOrd="3" destOrd="0" presId="urn:microsoft.com/office/officeart/2005/8/layout/vProcess5"/>
    <dgm:cxn modelId="{0E007C44-1C90-4D79-9182-28B65ADDE85A}" type="presParOf" srcId="{7A3AA0A0-D06E-469D-81FB-BEE828EEF3D9}" destId="{70C85CDA-AD3B-43EE-A0DF-C55B7F020BF5}" srcOrd="4" destOrd="0" presId="urn:microsoft.com/office/officeart/2005/8/layout/vProcess5"/>
    <dgm:cxn modelId="{A6A076B5-3839-4318-99E9-01F3066D73B4}" type="presParOf" srcId="{7A3AA0A0-D06E-469D-81FB-BEE828EEF3D9}" destId="{E3E019AB-2E35-4083-A437-947091F5D5E2}" srcOrd="5" destOrd="0" presId="urn:microsoft.com/office/officeart/2005/8/layout/vProcess5"/>
    <dgm:cxn modelId="{338F458F-BB08-434B-B3C3-7CAA9F583130}" type="presParOf" srcId="{7A3AA0A0-D06E-469D-81FB-BEE828EEF3D9}" destId="{94850B30-D348-4685-A04E-D2C40E448577}" srcOrd="6" destOrd="0" presId="urn:microsoft.com/office/officeart/2005/8/layout/vProcess5"/>
    <dgm:cxn modelId="{89D85BD5-9F56-4E03-97AC-1D60ED2FD951}" type="presParOf" srcId="{7A3AA0A0-D06E-469D-81FB-BEE828EEF3D9}" destId="{65B0D6CF-21D7-402D-BEE6-2B772D82CA02}" srcOrd="7" destOrd="0" presId="urn:microsoft.com/office/officeart/2005/8/layout/vProcess5"/>
    <dgm:cxn modelId="{1BF3FFE6-3CA8-4847-B0D0-87CCB3822C57}" type="presParOf" srcId="{7A3AA0A0-D06E-469D-81FB-BEE828EEF3D9}" destId="{5BEA87FD-5FD1-4130-8EF5-086F0B98FAF9}" srcOrd="8" destOrd="0" presId="urn:microsoft.com/office/officeart/2005/8/layout/vProcess5"/>
    <dgm:cxn modelId="{071945F6-A07F-4B69-8801-5E58B186A87D}" type="presParOf" srcId="{7A3AA0A0-D06E-469D-81FB-BEE828EEF3D9}" destId="{33264127-6587-4AFB-8DC9-613C051750C7}" srcOrd="9" destOrd="0" presId="urn:microsoft.com/office/officeart/2005/8/layout/vProcess5"/>
    <dgm:cxn modelId="{022D832F-2CBC-42C9-8D04-05B261B77B2B}" type="presParOf" srcId="{7A3AA0A0-D06E-469D-81FB-BEE828EEF3D9}" destId="{A89C2F83-0025-4643-BDE9-B6D32FCE74CC}" srcOrd="10" destOrd="0" presId="urn:microsoft.com/office/officeart/2005/8/layout/vProcess5"/>
    <dgm:cxn modelId="{D35532A9-C300-49C6-9769-C0811DEAC24E}" type="presParOf" srcId="{7A3AA0A0-D06E-469D-81FB-BEE828EEF3D9}" destId="{902E87F0-4EF3-40E0-A197-0342C838308E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E5CEF-F567-480D-B90A-B4C00B50EEA7}">
      <dsp:nvSpPr>
        <dsp:cNvPr id="0" name=""/>
        <dsp:cNvSpPr/>
      </dsp:nvSpPr>
      <dsp:spPr>
        <a:xfrm>
          <a:off x="-37615" y="131681"/>
          <a:ext cx="5763245" cy="1479134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Петр Иванович — человек с очень интересной судьбой, он </a:t>
          </a: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более 50 </a:t>
          </a:r>
          <a:r>
            <a:rPr lang="ru-RU" sz="1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лет проработал в образовании. «Отличник народного просвещения» (1991г.), заслуженный учитель РФ (2000г).</a:t>
          </a:r>
          <a:endParaRPr lang="en-US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07" y="175003"/>
        <a:ext cx="4139673" cy="1392490"/>
      </dsp:txXfrm>
    </dsp:sp>
    <dsp:sp modelId="{9CBAFFE1-F792-49BE-8BA6-3F095F6D9790}">
      <dsp:nvSpPr>
        <dsp:cNvPr id="0" name=""/>
        <dsp:cNvSpPr/>
      </dsp:nvSpPr>
      <dsp:spPr>
        <a:xfrm>
          <a:off x="494741" y="1591578"/>
          <a:ext cx="5668049" cy="141017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 1970-1980г преподавал немецкий язык и физкультуру в Заволжской школе, с 1984-1987 года  работал директором Старицкой средней школы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044" y="1632881"/>
        <a:ext cx="4221602" cy="1327566"/>
      </dsp:txXfrm>
    </dsp:sp>
    <dsp:sp modelId="{DD82338B-A4B2-4576-AA52-4DD527D5DF38}">
      <dsp:nvSpPr>
        <dsp:cNvPr id="0" name=""/>
        <dsp:cNvSpPr/>
      </dsp:nvSpPr>
      <dsp:spPr>
        <a:xfrm>
          <a:off x="1050450" y="2971798"/>
          <a:ext cx="5418112" cy="144787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 руководством Петра Ивановича Ново-Ямская школа получила статус базовой школы и является флагманом среди школ района. </a:t>
          </a:r>
          <a:endParaRPr lang="en-US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2857" y="3014205"/>
        <a:ext cx="4036369" cy="1363056"/>
      </dsp:txXfrm>
    </dsp:sp>
    <dsp:sp modelId="{70C85CDA-AD3B-43EE-A0DF-C55B7F020BF5}">
      <dsp:nvSpPr>
        <dsp:cNvPr id="0" name=""/>
        <dsp:cNvSpPr/>
      </dsp:nvSpPr>
      <dsp:spPr>
        <a:xfrm>
          <a:off x="1217788" y="4415318"/>
          <a:ext cx="5636299" cy="137620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Последнее время Петр Иванович работал тренером-преподавателем детско-юношеской спортивной школы.  Сейчас на заслуженном отдыхе.</a:t>
          </a:r>
          <a:endParaRPr lang="en-US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8096" y="4455626"/>
        <a:ext cx="4199481" cy="1295585"/>
      </dsp:txXfrm>
    </dsp:sp>
    <dsp:sp modelId="{E3E019AB-2E35-4083-A437-947091F5D5E2}">
      <dsp:nvSpPr>
        <dsp:cNvPr id="0" name=""/>
        <dsp:cNvSpPr/>
      </dsp:nvSpPr>
      <dsp:spPr>
        <a:xfrm>
          <a:off x="4791642" y="938743"/>
          <a:ext cx="849934" cy="84993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20000"/>
            <a:lumOff val="80000"/>
            <a:alpha val="90000"/>
          </a:schemeClr>
        </a:solidFill>
        <a:ln w="9525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982877" y="938743"/>
        <a:ext cx="467464" cy="639575"/>
      </dsp:txXfrm>
    </dsp:sp>
    <dsp:sp modelId="{94850B30-D348-4685-A04E-D2C40E448577}">
      <dsp:nvSpPr>
        <dsp:cNvPr id="0" name=""/>
        <dsp:cNvSpPr/>
      </dsp:nvSpPr>
      <dsp:spPr>
        <a:xfrm>
          <a:off x="5260155" y="2546829"/>
          <a:ext cx="849934" cy="84993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20000"/>
            <a:lumOff val="80000"/>
            <a:alpha val="90000"/>
          </a:schemeClr>
        </a:solidFill>
        <a:ln w="9525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451390" y="2546829"/>
        <a:ext cx="467464" cy="639575"/>
      </dsp:txXfrm>
    </dsp:sp>
    <dsp:sp modelId="{65B0D6CF-21D7-402D-BEE6-2B772D82CA02}">
      <dsp:nvSpPr>
        <dsp:cNvPr id="0" name=""/>
        <dsp:cNvSpPr/>
      </dsp:nvSpPr>
      <dsp:spPr>
        <a:xfrm>
          <a:off x="5707149" y="3970420"/>
          <a:ext cx="849934" cy="84993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20000"/>
            <a:lumOff val="80000"/>
            <a:alpha val="90000"/>
          </a:schemeClr>
        </a:solidFill>
        <a:ln w="9525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898384" y="3970420"/>
        <a:ext cx="467464" cy="639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alphaModFix amt="8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solidFill>
            <a:schemeClr val="l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9403" y="2060848"/>
            <a:ext cx="10972800" cy="10129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620688"/>
            <a:ext cx="10972800" cy="1012974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2" y="1988841"/>
            <a:ext cx="109728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1"/>
            <a:ext cx="12192000" cy="553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-vestnik.ru/mestnoe-vremya/urok-rossii-pyotr-ivanovich-burcev.html" TargetMode="External"/><Relationship Id="rId2" Type="http://schemas.openxmlformats.org/officeDocument/2006/relationships/hyperlink" Target="https://novo-yamskaya-shkola.ru/4745/histo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-vestnik.ru/mestnoe-vremya/antonina-i-petr-burcevy-imya-v-istorii-starickoj-rajonnoj-komsomolskoj-organizacii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8929" y="1382422"/>
            <a:ext cx="10972800" cy="14492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Учителями славится </a:t>
            </a:r>
            <a:r>
              <a:rPr lang="ru-RU" b="1" dirty="0" smtClean="0"/>
              <a:t>Россия: Петр Иванович и Антонина Евгеньевна Бурцевы.»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2103" y="117987"/>
            <a:ext cx="10279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Муниципальное бюджетное общеобразовательная учреждение «Ново-Ямская средняя общеобразовательная школа имени адмирала Ф.С. Октябрьского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087329" y="3163529"/>
            <a:ext cx="8534400" cy="36277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Подготовила:</a:t>
            </a:r>
            <a:endParaRPr lang="ru-RU" sz="2400" b="1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учащаяся 8-Б класса</a:t>
            </a:r>
            <a:r>
              <a:rPr lang="ru-RU" sz="2400" b="1" dirty="0">
                <a:solidFill>
                  <a:schemeClr val="bg1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Фомина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Анна</a:t>
            </a:r>
            <a:endParaRPr lang="ru-RU" sz="2400" b="1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Руководитель:</a:t>
            </a:r>
            <a:endParaRPr lang="ru-RU" sz="2400" b="1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учитель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информатике</a:t>
            </a:r>
            <a:endParaRPr lang="ru-RU" sz="2400" b="1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Силаева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Юлия Петровна    </a:t>
            </a:r>
            <a:endParaRPr lang="ru-RU" sz="2400" b="1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338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4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858" y="6291263"/>
            <a:ext cx="121935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85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Список </a:t>
            </a:r>
            <a:r>
              <a:rPr lang="ru-RU" b="1" dirty="0" smtClean="0"/>
              <a:t>использованных источников: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://novo-yamskaya-shkola.ru/4745/history/</a:t>
            </a:r>
            <a:endParaRPr lang="ru-RU" sz="2000" dirty="0"/>
          </a:p>
          <a:p>
            <a:pPr lvl="1"/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://st-vestnik.ru/mestnoe-vremya/urok-rossii-pyotr-ivanovich-burcev.html</a:t>
            </a:r>
            <a:endParaRPr lang="ru-RU" sz="2000" dirty="0"/>
          </a:p>
          <a:p>
            <a:pPr lvl="1"/>
            <a:r>
              <a:rPr lang="ru-RU" u="sng" dirty="0" smtClean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://st-vestnik.ru/mestnoe-vremya/antonina-i-petr-burcevy-imya-v-istorii-starickoj-rajonnoj-komsomolskoj-organizacii.html</a:t>
            </a:r>
            <a:endParaRPr lang="ru-RU" sz="2000" dirty="0"/>
          </a:p>
          <a:p>
            <a:r>
              <a:rPr lang="ru-RU" dirty="0" smtClean="0"/>
              <a:t>Газета </a:t>
            </a:r>
            <a:r>
              <a:rPr lang="ru-RU" dirty="0"/>
              <a:t>«Старицкий Вестник» Сентябрь 6, 2018г. </a:t>
            </a:r>
            <a:r>
              <a:rPr lang="ru-RU" dirty="0" err="1"/>
              <a:t>st-vestnik</a:t>
            </a:r>
            <a:endParaRPr lang="ru-RU" sz="2400" dirty="0"/>
          </a:p>
          <a:p>
            <a:r>
              <a:rPr lang="ru-RU" dirty="0" smtClean="0"/>
              <a:t>Архив </a:t>
            </a:r>
            <a:r>
              <a:rPr lang="ru-RU" dirty="0"/>
              <a:t>2016, Ново-Ямская средняя общеобразовательная школа        имени адмирала Ф.С. Октябрьского</a:t>
            </a:r>
            <a:endParaRPr lang="ru-RU" sz="2400" dirty="0"/>
          </a:p>
          <a:p>
            <a:r>
              <a:rPr lang="ru-RU" dirty="0" smtClean="0"/>
              <a:t>Газета </a:t>
            </a:r>
            <a:r>
              <a:rPr lang="ru-RU" dirty="0"/>
              <a:t>«Старицкий Вестник»  Апрель 9, 2014г. </a:t>
            </a:r>
            <a:r>
              <a:rPr lang="en-US" dirty="0" err="1"/>
              <a:t>st</a:t>
            </a:r>
            <a:r>
              <a:rPr lang="ru-RU" dirty="0"/>
              <a:t>-</a:t>
            </a:r>
            <a:r>
              <a:rPr lang="en-US" dirty="0" err="1"/>
              <a:t>vestnik</a:t>
            </a:r>
            <a:endParaRPr lang="ru-RU" sz="2400" dirty="0"/>
          </a:p>
          <a:p>
            <a:r>
              <a:rPr lang="ru-RU" dirty="0" smtClean="0"/>
              <a:t>Газета </a:t>
            </a:r>
            <a:r>
              <a:rPr lang="ru-RU" dirty="0"/>
              <a:t>«Старицкий Вестник» Апрель 13, 2019г. </a:t>
            </a:r>
            <a:r>
              <a:rPr lang="en-US" dirty="0" err="1"/>
              <a:t>st</a:t>
            </a:r>
            <a:r>
              <a:rPr lang="ru-RU" dirty="0"/>
              <a:t>-</a:t>
            </a:r>
            <a:r>
              <a:rPr lang="en-US" dirty="0" err="1"/>
              <a:t>vestnik</a:t>
            </a:r>
            <a:endParaRPr lang="ru-RU" sz="2400" dirty="0"/>
          </a:p>
          <a:p>
            <a:r>
              <a:rPr lang="ru-RU" dirty="0" smtClean="0"/>
              <a:t>Газета </a:t>
            </a:r>
            <a:r>
              <a:rPr lang="ru-RU" dirty="0"/>
              <a:t>«Старицкий Вестник» Апрель 14, 2014г. </a:t>
            </a:r>
            <a:r>
              <a:rPr lang="en-US" dirty="0" err="1"/>
              <a:t>st</a:t>
            </a:r>
            <a:r>
              <a:rPr lang="ru-RU" dirty="0"/>
              <a:t>-</a:t>
            </a:r>
            <a:r>
              <a:rPr lang="en-US" dirty="0" err="1"/>
              <a:t>vestnik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979452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9AC91-FBB8-64C4-C0AF-4A7E07DC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57" y="2478686"/>
            <a:ext cx="10933151" cy="1739354"/>
          </a:xfr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342900" marR="0" lvl="0" indent="-342900" fontAlgn="auto">
              <a:lnSpc>
                <a:spcPct val="90000"/>
              </a:lnSpc>
              <a:spcAft>
                <a:spcPts val="0"/>
              </a:spcAft>
              <a:tabLst/>
              <a:defRPr/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kumimoji="0" lang="ru-RU" sz="4000" b="1" i="0" u="none" strike="noStrike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kumimoji="0" lang="en-US" sz="4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en-US" sz="4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835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C4A96FE-25F1-28CA-332B-B7A3B60E2B9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ванович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урцев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988841"/>
            <a:ext cx="6765550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Родился Петр Иванович 13июня 1948г. в селе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Дягунино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Старицкого района. В 1977г. Окончил заочно Калининский государственный университет.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Свой педагогический путь Петр Иванович начал с должности учителя физкультуры и немецкого языка в Ленинградской области.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05" y="1567221"/>
            <a:ext cx="4069257" cy="49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27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Бурцева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Антонина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Евгеньевна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988841"/>
            <a:ext cx="680610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Родилась Антонина Евгеньевна 13 апреля 1949г в деревне Муравьево Ржевского района. После окончания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Муравьевской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средней школы в 1966г поступила в Калининский педагогический институт на физический факультет. В 1970-1978г учитель физики и организатор внеклассной работы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Берновской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средней школе Старицкого района, с 1978г учитель математики Заволжской восьмилетней школы, а с 1987 в Ново-Ямской средней школе. </a:t>
            </a:r>
          </a:p>
        </p:txBody>
      </p:sp>
      <p:pic>
        <p:nvPicPr>
          <p:cNvPr id="5122" name="Picture 2" descr="https://img-fotki.yandex.ru/get/9742/138221085.a3/0_c4549_436c911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19" y="2212257"/>
            <a:ext cx="4411970" cy="32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71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942DEE-80E8-049E-61B1-091FE26B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510" y="10"/>
            <a:ext cx="5430395" cy="937732"/>
          </a:xfrm>
          <a:noFill/>
          <a:ln>
            <a:noFill/>
          </a:ln>
        </p:spPr>
        <p:txBody>
          <a:bodyPr anchor="b"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 Бурцевых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49A0BC4-7C6D-05EE-5883-5B307971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792" y="1197493"/>
            <a:ext cx="5675168" cy="4904509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«Молодые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встречались вместе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на педагогических, так и на комсомольских мероприятиях. Что их больше сблизило — образование или комсомол, не знаю, думаю, что комсомол, конечно, молодость и то высокое чувство, которое родилось между ними. Так и появилась на свет молодая, крепкая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семья».</a:t>
            </a:r>
          </a:p>
          <a:p>
            <a:pPr marL="0" indent="0">
              <a:lnSpc>
                <a:spcPct val="9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статьи 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Тяпкина, июнь 2018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выглядит как человек, костюм, мужчина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FB1596E-D13C-93D4-78D2-4072EB0E7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30" b="26779"/>
          <a:stretch/>
        </p:blipFill>
        <p:spPr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4" name="Объект 3" descr="Изображение выглядит как стена, человек, старый, в позе&#10;&#10;Автоматически созданное описание">
            <a:extLst>
              <a:ext uri="{FF2B5EF4-FFF2-40B4-BE49-F238E27FC236}">
                <a16:creationId xmlns="" xmlns:a16="http://schemas.microsoft.com/office/drawing/2014/main" id="{DADE2E92-DE7C-DC31-EEE2-E6317B53C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99" r="-1" b="19368"/>
          <a:stretch/>
        </p:blipFill>
        <p:spPr>
          <a:xfrm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6" name="Рисунок 5" descr="Изображение выглядит как дерево, автомобиль, внешний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8BBA640-5248-EE0D-B0C9-F91BB9A729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0" r="12429" b="-1"/>
          <a:stretch/>
        </p:blipFill>
        <p:spPr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9025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4A96FE-25F1-28CA-332B-B7A3B60E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542" y="330665"/>
            <a:ext cx="8719929" cy="76862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 Иванович Бурцев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0" name="Объект 2">
            <a:extLst>
              <a:ext uri="{FF2B5EF4-FFF2-40B4-BE49-F238E27FC236}">
                <a16:creationId xmlns="" xmlns:a16="http://schemas.microsoft.com/office/drawing/2014/main" id="{02A2D635-DD0C-6723-506B-FCA8F26BA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67276"/>
              </p:ext>
            </p:extLst>
          </p:nvPr>
        </p:nvGraphicFramePr>
        <p:xfrm>
          <a:off x="5419360" y="1107375"/>
          <a:ext cx="6772640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Изображение выглядит как человек, строительство, на открытом воздухе,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CD38E6F8-DF1C-C77C-41EB-423F32C379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9424"/>
            <a:ext cx="5209562" cy="46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5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1B5045-6DDB-66BE-4EE1-CB57333A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524" y="419894"/>
            <a:ext cx="6205553" cy="1320800"/>
          </a:xfr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Бурцева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Антонина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Евгеньевна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9FE1AC88-87BB-828D-6C42-8A4E206C4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r="17744" b="-1"/>
          <a:stretch/>
        </p:blipFill>
        <p:spPr>
          <a:xfrm>
            <a:off x="-126589" y="-136567"/>
            <a:ext cx="539494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AFDFA5-6F57-C2C9-CD73-1771425A64CD}"/>
              </a:ext>
            </a:extLst>
          </p:cNvPr>
          <p:cNvSpPr txBox="1"/>
          <p:nvPr/>
        </p:nvSpPr>
        <p:spPr>
          <a:xfrm>
            <a:off x="5943600" y="1548582"/>
            <a:ext cx="5014452" cy="48483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1994г присвоена высшая квалификационная категория. Заслуженный учитель РФ (1997).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Учитель с большой буквы, готовый прийти на помощь своим ученикам и дать совет не только в том, что касается уроков, но и в том, что касается их жизни, справедливая, мудрая, внимательная, доброжелательная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Ее педагогический стаж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составляет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 лет!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80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интервью с П.И. Бурцевым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6374" y="1988841"/>
            <a:ext cx="8159818" cy="4618435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годы работы вы, наверное, точно поняли, в чём состоит главная задача педагога? Какими чертами характера он должен владеть? В чем состоит главная задача педагога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Самая главная задача, чтобы любить детей. Если учитель не любит детей и не относятся к ним так, как должен учитель со всей душой относиться и ко всем, ни к кому-то индивидуально, а вот именно ко всем ученикам. Я считаю, что это самое главное. Не зря я на всю жизнь запомнил лозунг: «Учитель веди себя так, каким ты хочешь видеть учеников».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7" b="4363"/>
          <a:stretch/>
        </p:blipFill>
        <p:spPr bwMode="auto">
          <a:xfrm>
            <a:off x="358713" y="1766058"/>
            <a:ext cx="2812189" cy="4575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9100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интервью с П.И. Бурцевым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-Петр Иванович вы свидетель того, как строилась наша школа.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 вы рассказать об этом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ct val="12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Что вспоминается первое, что приходит на ум, когда вспоминаешь -  именно строительство.  Во-первых, когда меня вызвали в райком партии.  Мне сказал все Петр Иванович постепенно забывай свою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старицкую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школу, вы шишек там себе директорских на получали, у вас опыт уже за три года есть и давайте приступайте строить Ново-Ямскую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ct val="120000"/>
              </a:lnSpc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школу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А я строить новую школу стал с первого кирпича.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ct val="120000"/>
              </a:lnSpc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фундаменте, которые лежат под стенами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школы</a:t>
            </a:r>
          </a:p>
          <a:p>
            <a:pPr indent="11113">
              <a:lnSpc>
                <a:spcPct val="120000"/>
              </a:lnSpc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это всё при мне строили. Кстати, такого краткого срока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ct val="120000"/>
              </a:lnSpc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строительства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школ нигде еще не было. Наша школа была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ct val="120000"/>
              </a:lnSpc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первой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ее построили за один год с небольшим.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5"/>
          <a:stretch/>
        </p:blipFill>
        <p:spPr bwMode="auto">
          <a:xfrm>
            <a:off x="8303342" y="4250300"/>
            <a:ext cx="4137628" cy="26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413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BCAEAB-9263-F655-9906-6C605E7F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83" y="245743"/>
            <a:ext cx="11199421" cy="8669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F101AF-46D9-F787-1507-569F1BB2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10" y="1393673"/>
            <a:ext cx="5274941" cy="4275837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Проанализировав собранный материал, я ещё раз убедилась, что учителя нашей школы – люди, достойные уважения! Они педагоги не только по образованию, но и по призванию. Обогатив свой жизненный опыт историей трудового пути наших учителей, я ещё сильнее стала уважать их, гордиться теми, кто нас учит!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63" y="1288096"/>
            <a:ext cx="6178550" cy="42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3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548</TotalTime>
  <Words>738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Тема5</vt:lpstr>
      <vt:lpstr>«Учителями славится Россия: Петр Иванович и Антонина Евгеньевна Бурцевы.»</vt:lpstr>
      <vt:lpstr>Петр Иванович Бурцев</vt:lpstr>
      <vt:lpstr>Бурцева Антонина Евгеньевна</vt:lpstr>
      <vt:lpstr>Семья Бурцевых</vt:lpstr>
      <vt:lpstr>Петр Иванович Бурцев</vt:lpstr>
      <vt:lpstr>Бурцева Антонина Евгеньевна</vt:lpstr>
      <vt:lpstr>Из интервью с П.И. Бурцевым</vt:lpstr>
      <vt:lpstr>Из интервью с П.И. Бурцевым</vt:lpstr>
      <vt:lpstr>Заключение</vt:lpstr>
      <vt:lpstr>Список использованных источников:</vt:lpstr>
      <vt:lpstr>Спасибо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Учителями славится Россия </dc:title>
  <dc:creator>User</dc:creator>
  <cp:lastModifiedBy>Валентина</cp:lastModifiedBy>
  <cp:revision>35</cp:revision>
  <dcterms:created xsi:type="dcterms:W3CDTF">2023-02-16T06:09:30Z</dcterms:created>
  <dcterms:modified xsi:type="dcterms:W3CDTF">2023-03-28T08:53:55Z</dcterms:modified>
</cp:coreProperties>
</file>