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0" r:id="rId4"/>
    <p:sldId id="269" r:id="rId5"/>
    <p:sldId id="257" r:id="rId6"/>
    <p:sldId id="258" r:id="rId7"/>
    <p:sldId id="261" r:id="rId8"/>
    <p:sldId id="267" r:id="rId9"/>
    <p:sldId id="268" r:id="rId10"/>
    <p:sldId id="265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D97F6717-576F-4A94-8BAD-DEE828CA6D73}">
          <p14:sldIdLst>
            <p14:sldId id="256"/>
            <p14:sldId id="262"/>
            <p14:sldId id="260"/>
            <p14:sldId id="269"/>
            <p14:sldId id="257"/>
            <p14:sldId id="258"/>
            <p14:sldId id="261"/>
            <p14:sldId id="267"/>
            <p14:sldId id="268"/>
            <p14:sldId id="265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tSad" initials="D" lastIdx="1" clrIdx="0">
    <p:extLst>
      <p:ext uri="{19B8F6BF-5375-455C-9EA6-DF929625EA0E}">
        <p15:presenceInfo xmlns:p15="http://schemas.microsoft.com/office/powerpoint/2012/main" userId="DetSa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1C3301-C9BF-472D-8885-E130F242F5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Знакомство с блоками </a:t>
            </a:r>
            <a:r>
              <a:rPr lang="ru-RU" sz="4800" dirty="0" err="1"/>
              <a:t>дьенеша</a:t>
            </a:r>
            <a:br>
              <a:rPr lang="ru-RU" sz="6000" dirty="0"/>
            </a:br>
            <a:br>
              <a:rPr lang="ru-RU" sz="6000" dirty="0"/>
            </a:br>
            <a:r>
              <a:rPr lang="ru-RU" sz="4000" dirty="0">
                <a:solidFill>
                  <a:schemeClr val="tx1"/>
                </a:solidFill>
              </a:rPr>
              <a:t>Консультация для родителей</a:t>
            </a:r>
            <a:endParaRPr lang="ru-RU" sz="6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754A8E3-5204-44FC-843F-009B1E5001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Подготовила воспитатель ГБДОУ №22 Адмиралтейского р-на СПБ Денисюк Н.В.</a:t>
            </a:r>
          </a:p>
        </p:txBody>
      </p:sp>
    </p:spTree>
    <p:extLst>
      <p:ext uri="{BB962C8B-B14F-4D97-AF65-F5344CB8AC3E}">
        <p14:creationId xmlns:p14="http://schemas.microsoft.com/office/powerpoint/2010/main" val="2650400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D4FC77D-C1B5-4627-8A4B-1929E07F5F57}"/>
              </a:ext>
            </a:extLst>
          </p:cNvPr>
          <p:cNvSpPr/>
          <p:nvPr/>
        </p:nvSpPr>
        <p:spPr>
          <a:xfrm>
            <a:off x="126125" y="446217"/>
            <a:ext cx="1149306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  на выявление и абстрагирование признаков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«Цепочка»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произвольно выбранной формы постарайтесь построить как можно более длинную цепочку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чтобы рядом не было фигур одинаковой формы (цвета, размера, толщины) или по двум признакам, по трем признакам.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«Найди свой домик»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предложить разделить фигуры между игрушками, по домикам.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«Найди фигуры»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(блоки)  «как эта» по размеру, по форме, по  цвету с использованием  блоков или карточек символов.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«Печенье для мишутки»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использованием карточек   символов – символов о свойствах.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на освоение детьми сравнения, классификации и обобщения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«На своё место»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разложить блоки в соответствии с указанными  признаками.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«Засели домики»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1910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умение анализировать свойства фигур. Классифицировать фигуры по 2 -3 свойствам.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  «Геометрическое рисование»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 умение анализировать форму предметов,  сравнивать  их по  признакам, ориентироваться на листе.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на овладение логическими действиями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Алгоритмические цепочки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(линейные, разветвленные)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«читать схему», кодировать и декодировать информацию, умение анализировать свойства блоков.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437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04BA77-FEFA-4E34-925F-30F3CF5FDEC9}"/>
              </a:ext>
            </a:extLst>
          </p:cNvPr>
          <p:cNvSpPr/>
          <p:nvPr/>
        </p:nvSpPr>
        <p:spPr>
          <a:xfrm>
            <a:off x="10510" y="419082"/>
            <a:ext cx="11177752" cy="4831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6200"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Список литературы</a:t>
            </a:r>
            <a:endParaRPr lang="ru-RU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205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5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12700" lvl="0" algn="just">
              <a:spcAft>
                <a:spcPts val="0"/>
              </a:spcAft>
              <a:tabLst>
                <a:tab pos="52451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Давайте поиграем: Математические игры для детей 5-6 лет: Кн. для воспитателей дет. сада и родителей /Н.И.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Касабуцкий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Г.Н. Скобелев, А.А. Столяр, Т.М.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Чеботаревская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– М.: Просвещение, 1991. –80с.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5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12700" lvl="0">
              <a:lnSpc>
                <a:spcPct val="99000"/>
              </a:lnSpc>
              <a:spcAft>
                <a:spcPts val="0"/>
              </a:spcAft>
              <a:tabLst>
                <a:tab pos="52451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Михайлова, З.А. Игровые занимательные задачи для дошкольников /З.А. Михайлова –М.: Просвещение, 1981. –80с.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5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99000"/>
              </a:lnSpc>
              <a:spcAft>
                <a:spcPts val="0"/>
              </a:spcAft>
              <a:tabLst>
                <a:tab pos="57023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Михайлова, З.А. Игровые занимательные задачи для дошкольников / З.А. Михайлова –СПб.: «»ДЕТСТВО-ПРЕСС», 2008. – 128с.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5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99000"/>
              </a:lnSpc>
              <a:spcAft>
                <a:spcPts val="0"/>
              </a:spcAft>
              <a:tabLst>
                <a:tab pos="52451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Носова, Е.А., Непомнящая Р.Л. Логика и математика для дошкольников: методическое пособие / Е.А. Носова, Р.Л. Непомнящая. –СПБ.: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Акцидент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1996, 1998, СПб.: «ДЕТСТВО-ПРЕСС», 2008 –95с.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99000"/>
              </a:lnSpc>
              <a:spcAft>
                <a:spcPts val="0"/>
              </a:spcAft>
              <a:tabLst>
                <a:tab pos="52451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Смоленцева, А. А., Суворова О. В. Математика в проблемных ситуациях для маленьких детей / А. А Смоленцева, О. В. Суворова— СПб.: ДЕТСТВО-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5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65100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ПРЕСС, 2003.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spcAft>
                <a:spcPts val="0"/>
              </a:spcAft>
              <a:tabLst>
                <a:tab pos="52451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Давайте вместе поиграем: Методические советы по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использванию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дидактических игр с блоками и логическими фигурами. / Сост.: Н. О.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Лелявина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Б. Б. Финкельштейн.— СПб.: Корвет, 2001.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5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99000"/>
              </a:lnSpc>
              <a:spcAft>
                <a:spcPts val="0"/>
              </a:spcAft>
              <a:tabLst>
                <a:tab pos="52451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Кларина, Л.М. Проблема выбора образовательной программы и ее реализация в детском саду/ Л.М. Кларина //Готовимся к аттестации! Методическое пособие для педагогов ДОУ. –СПб.: ДЕТСТВО-ПРЕСС, 2005.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65100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– С.5-47.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12700" lvl="0" algn="just">
              <a:lnSpc>
                <a:spcPct val="99000"/>
              </a:lnSpc>
              <a:spcAft>
                <a:spcPts val="0"/>
              </a:spcAft>
              <a:tabLst>
                <a:tab pos="52451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Ермакова Е.С., Румянцева И.Б., Целищева И.И. Развитие гибкости мышления детей. Дошкольный и младший школьный возраст. Учебно-методическое пособие /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Е.С.Ермакова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И.Б. Румянцева, И.И. Целищева – СПб.: Речь, 2007. –207с.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000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042727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48AE18-06E1-4543-BA17-780DFBABC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253" y="0"/>
            <a:ext cx="8142552" cy="5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124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AB388B5-379F-4577-9792-3DB02B86D3A6}"/>
              </a:ext>
            </a:extLst>
          </p:cNvPr>
          <p:cNvSpPr/>
          <p:nvPr/>
        </p:nvSpPr>
        <p:spPr>
          <a:xfrm>
            <a:off x="425669" y="1075640"/>
            <a:ext cx="1117775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Блоки </a:t>
            </a:r>
            <a:r>
              <a:rPr lang="ru-RU" dirty="0" err="1">
                <a:solidFill>
                  <a:srgbClr val="FF0000"/>
                </a:solidFill>
              </a:rPr>
              <a:t>Дьенеша</a:t>
            </a:r>
            <a:r>
              <a:rPr lang="ru-RU" dirty="0"/>
              <a:t> – универсальная развивающая игра. Представляет собой дидактическое пособие, позволяющее решать следующие задачи:</a:t>
            </a:r>
          </a:p>
          <a:p>
            <a:endParaRPr lang="ru-RU" dirty="0"/>
          </a:p>
          <a:p>
            <a:r>
              <a:rPr lang="ru-RU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Развитие логического мышления. Развивать представление о множестве, операции над ними (сравнение, разбиение, классификация). Формировать представления о математических понятиях: алгоритм, кодирование, декодирование информации, кодирование со знаком отрицания.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	Развивать умения выявлять свойства предметов, называть их, обозначать их отсутствие, обобщать объекты по их свойствам, объяснять сходства и различия объектов, обосновывать свои рассуждения, что параллельно решает задачи развития речи.</a:t>
            </a:r>
          </a:p>
          <a:p>
            <a:r>
              <a:rPr lang="ru-RU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Развивать творческие способности, воображение, фантазию, способности к моделированию и конструированию.</a:t>
            </a:r>
          </a:p>
        </p:txBody>
      </p:sp>
    </p:spTree>
    <p:extLst>
      <p:ext uri="{BB962C8B-B14F-4D97-AF65-F5344CB8AC3E}">
        <p14:creationId xmlns:p14="http://schemas.microsoft.com/office/powerpoint/2010/main" val="2013417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0C3390D-86A0-4186-AF44-C955C5D22712}"/>
              </a:ext>
            </a:extLst>
          </p:cNvPr>
          <p:cNvSpPr/>
          <p:nvPr/>
        </p:nvSpPr>
        <p:spPr>
          <a:xfrm>
            <a:off x="1618593" y="635072"/>
            <a:ext cx="8954814" cy="452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/>
              <a:t>В	современных исследованиях подчеркивается особая значимость логико-математических представлений, так как именно в них обобщенно структурируются свойства, связи и отношения предметов и явлений и на их основе </a:t>
            </a:r>
            <a:r>
              <a:rPr lang="ru-RU" sz="2800" dirty="0">
                <a:solidFill>
                  <a:srgbClr val="FF0000"/>
                </a:solidFill>
              </a:rPr>
              <a:t>в дальнейшем у ребенка возникают научные понятия </a:t>
            </a:r>
            <a:r>
              <a:rPr lang="ru-RU" sz="2800" dirty="0"/>
              <a:t>(Г. Гарднер [9, с.182]).</a:t>
            </a:r>
          </a:p>
        </p:txBody>
      </p:sp>
    </p:spTree>
    <p:extLst>
      <p:ext uri="{BB962C8B-B14F-4D97-AF65-F5344CB8AC3E}">
        <p14:creationId xmlns:p14="http://schemas.microsoft.com/office/powerpoint/2010/main" val="718366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EA5C14-CBF3-4A18-9758-8DCFE1CB8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Условные обозначения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DDEA69-958E-4DB8-B16C-CD2886F154C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marL="0" indent="0" algn="ctr">
              <a:buNone/>
            </a:pPr>
            <a:r>
              <a:rPr lang="ru-RU" sz="2400" i="1" dirty="0">
                <a:solidFill>
                  <a:srgbClr val="FF0000"/>
                </a:solidFill>
              </a:rPr>
              <a:t>цвет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0E1804-E709-4EE2-883B-A3F426176E6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/>
              <a:t>                    </a:t>
            </a:r>
          </a:p>
          <a:p>
            <a:endParaRPr lang="ru-RU" sz="2400" i="1" dirty="0"/>
          </a:p>
          <a:p>
            <a:pPr marL="0" indent="0">
              <a:buNone/>
            </a:pPr>
            <a:r>
              <a:rPr lang="ru-RU" sz="2400" i="1" dirty="0"/>
              <a:t>                                      </a:t>
            </a:r>
            <a:r>
              <a:rPr lang="ru-RU" sz="2400" i="1" dirty="0">
                <a:solidFill>
                  <a:srgbClr val="FF0000"/>
                </a:solidFill>
              </a:rPr>
              <a:t>форма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8E604B-D7A5-417C-B3E2-3CD5F3219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501" y="2081389"/>
            <a:ext cx="1454239" cy="11580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6474AB-64E9-401F-87F5-9F2D5033F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6762" y="3991155"/>
            <a:ext cx="1170978" cy="11635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112F82-EB59-4C53-A145-F05FB84E40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4801" y="3222588"/>
            <a:ext cx="1170978" cy="11635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6D1A8F8-3D16-46D2-8D40-C8F16534DA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372" y="2184904"/>
            <a:ext cx="951058" cy="95105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B11182-30A0-4B85-A0A5-5AFFB88280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8136" y="3363616"/>
            <a:ext cx="951058" cy="14405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3D42CFF-A4E3-4857-B68D-286CFF8C6E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58" y="3991155"/>
            <a:ext cx="1018120" cy="9510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5A82220-DF49-45B6-A0E1-8EF5036680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0526" y="1734643"/>
            <a:ext cx="1158340" cy="90052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A99A1A-9FFA-4176-AD21-F3D656F15B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4801" y="3239477"/>
            <a:ext cx="1170978" cy="116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432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DC9F6D-7650-4441-8751-2A1DFD415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                               </a:t>
            </a:r>
            <a:r>
              <a:rPr lang="ru-RU" sz="2400" b="1" dirty="0">
                <a:solidFill>
                  <a:srgbClr val="FF0000"/>
                </a:solidFill>
              </a:rPr>
              <a:t>размер </a:t>
            </a:r>
            <a:r>
              <a:rPr lang="ru-RU" sz="2400" b="1" dirty="0">
                <a:solidFill>
                  <a:schemeClr val="tx1"/>
                </a:solidFill>
              </a:rPr>
              <a:t>                                                                      </a:t>
            </a:r>
            <a:r>
              <a:rPr lang="ru-RU" sz="2400" b="1" dirty="0">
                <a:solidFill>
                  <a:srgbClr val="FF0000"/>
                </a:solidFill>
              </a:rPr>
              <a:t>толщина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A824CE-1909-49B2-B226-CCAF18F631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Большой</a:t>
            </a:r>
          </a:p>
          <a:p>
            <a:endParaRPr lang="ru-RU" sz="2400" dirty="0"/>
          </a:p>
          <a:p>
            <a:pPr marL="0" indent="0">
              <a:buNone/>
            </a:pPr>
            <a:r>
              <a:rPr lang="ru-RU" sz="2400" dirty="0"/>
              <a:t>                                                        маленький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09F77DE-77C9-48A4-9569-A060B6DFF12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       </a:t>
            </a:r>
            <a:r>
              <a:rPr lang="ru-RU" sz="2400" dirty="0"/>
              <a:t>Толстый </a:t>
            </a:r>
          </a:p>
          <a:p>
            <a:pPr marL="0" indent="0">
              <a:buNone/>
            </a:pPr>
            <a:r>
              <a:rPr lang="ru-RU" dirty="0"/>
              <a:t>                                                                 </a:t>
            </a:r>
            <a:r>
              <a:rPr lang="ru-RU" sz="2400" dirty="0"/>
              <a:t>тонкий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20E11B-E335-4ABE-BA49-0FE49CE05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691" y="3476423"/>
            <a:ext cx="1146749" cy="17468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087516-F46C-4827-BB95-9DDD65F89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503" y="4145495"/>
            <a:ext cx="659459" cy="9517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3F5A1E-576B-4347-A331-680FE6D7A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43" y="2648805"/>
            <a:ext cx="1915446" cy="8961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C1F1D5B-A3E2-4BBE-82DB-B87ABEB18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857" y="3718990"/>
            <a:ext cx="1146749" cy="5692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87B9CC3-86AA-4193-8261-F82997C301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0487" y="3371380"/>
            <a:ext cx="778057" cy="7403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9731312-6192-43D7-AC18-17A537C87E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609" y="4063001"/>
            <a:ext cx="1540336" cy="143887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E7332DF-D4DF-4261-A219-0B95EEAF9B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9190" y="3276162"/>
            <a:ext cx="420069" cy="53766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D775E5A-072A-408C-B8A2-484C8125DD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0242" y="3777453"/>
            <a:ext cx="537963" cy="151203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A05E1F1-865D-4D42-8B61-902AFBBC62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763230">
            <a:off x="9972415" y="3660946"/>
            <a:ext cx="452678" cy="58126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CA5A073-F99F-48E6-B8E1-7710E5BA26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960742">
            <a:off x="6229835" y="4185577"/>
            <a:ext cx="877900" cy="40846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33C09FC-C2D5-4A80-98CE-E2DE4A2070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73296">
            <a:off x="7459595" y="4159559"/>
            <a:ext cx="877900" cy="40846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526F9FF-9D9F-46A1-896E-9512EA2DF3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5386" y="3786387"/>
            <a:ext cx="537963" cy="25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305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2EAF2-A51F-446F-AAFF-E9E91FAEA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Условные обозначения со знаком отрицания,</a:t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i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Например: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4116AA-169B-4D64-99A1-416CA0FDF32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              </a:t>
            </a:r>
            <a:r>
              <a:rPr lang="ru-RU" sz="2800" dirty="0">
                <a:solidFill>
                  <a:srgbClr val="FF0000"/>
                </a:solidFill>
              </a:rPr>
              <a:t>не  </a:t>
            </a:r>
            <a:r>
              <a:rPr lang="ru-RU" dirty="0">
                <a:solidFill>
                  <a:srgbClr val="FF0000"/>
                </a:solidFill>
              </a:rPr>
              <a:t>красный                                                      </a:t>
            </a:r>
            <a:r>
              <a:rPr lang="ru-RU" sz="2800" dirty="0">
                <a:solidFill>
                  <a:srgbClr val="FF0000"/>
                </a:solidFill>
              </a:rPr>
              <a:t>не  </a:t>
            </a:r>
            <a:r>
              <a:rPr lang="ru-RU" dirty="0">
                <a:solidFill>
                  <a:srgbClr val="FF0000"/>
                </a:solidFill>
              </a:rPr>
              <a:t>круглый                                        </a:t>
            </a:r>
            <a:r>
              <a:rPr lang="ru-RU" sz="2800" dirty="0">
                <a:solidFill>
                  <a:srgbClr val="FF0000"/>
                </a:solidFill>
              </a:rPr>
              <a:t>не</a:t>
            </a:r>
            <a:r>
              <a:rPr lang="ru-RU" dirty="0">
                <a:solidFill>
                  <a:srgbClr val="FF0000"/>
                </a:solidFill>
              </a:rPr>
              <a:t>большой                                        </a:t>
            </a:r>
          </a:p>
          <a:p>
            <a:pPr marL="0" indent="0" algn="ctr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                                      </a:t>
            </a:r>
          </a:p>
          <a:p>
            <a:pPr marL="0" indent="0" algn="ctr">
              <a:buNone/>
            </a:pPr>
            <a:r>
              <a:rPr lang="ru-RU" dirty="0"/>
              <a:t>                                                                                      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43147F-B9FF-4C14-90BD-ECB49C6B7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705" y="3441110"/>
            <a:ext cx="1539570" cy="15236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17ED28-78B5-462D-81CA-B842A65AD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7181" y="3703196"/>
            <a:ext cx="1447252" cy="13519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A80F3E-9E72-431C-A921-F4D2341F6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1133" y="3703196"/>
            <a:ext cx="1135377" cy="17332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E4FEEE-C3AA-4608-8835-C4F4FD6806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8618" y="3029470"/>
            <a:ext cx="1920406" cy="896190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7B1F479-7AFD-44D3-AB87-A1BE7CD818BF}"/>
              </a:ext>
            </a:extLst>
          </p:cNvPr>
          <p:cNvCxnSpPr>
            <a:cxnSpLocks/>
          </p:cNvCxnSpPr>
          <p:nvPr/>
        </p:nvCxnSpPr>
        <p:spPr>
          <a:xfrm>
            <a:off x="5470375" y="3383731"/>
            <a:ext cx="1135377" cy="18903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B5E54B7-A010-498B-9F47-6386F499E3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5470375" y="3296972"/>
            <a:ext cx="1218571" cy="19770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F055438-6D03-4A4B-ADCC-04A2377280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0808" y="3233570"/>
            <a:ext cx="1194920" cy="19386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40D2F2F-808B-4C49-9042-E07790D605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647363">
            <a:off x="1631767" y="3359538"/>
            <a:ext cx="1194920" cy="19386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76C9464-9B7B-4FA9-8225-57A51A79C4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480718">
            <a:off x="8610631" y="2969946"/>
            <a:ext cx="1616682" cy="262298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E630FAF-DC5D-4E67-97FC-D18CAB7EF0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09953">
            <a:off x="8770928" y="2936909"/>
            <a:ext cx="1538095" cy="249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137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205AB7-AA14-4CAB-9102-6F3E4F91C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                                               Примерные игры с блоками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0073024-1DCD-4BF9-86FE-908DD1C3421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022825" y="2064305"/>
            <a:ext cx="4413887" cy="3310415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8F867023-54E9-4134-84CD-D6C3F2089F78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330631" y="2064305"/>
            <a:ext cx="4413887" cy="331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503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FA193E-20CA-48F3-8680-11280E1BB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538" y="338958"/>
            <a:ext cx="9868738" cy="670034"/>
          </a:xfrm>
        </p:spPr>
        <p:txBody>
          <a:bodyPr>
            <a:normAutofit/>
          </a:bodyPr>
          <a:lstStyle/>
          <a:p>
            <a:r>
              <a:rPr lang="ru-RU" sz="2400" dirty="0"/>
              <a:t>Логический поезд: Последовательность изменения свойств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1A7466-BE7E-4A49-A8DA-493BA4885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049" y="1277007"/>
            <a:ext cx="7047186" cy="430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207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789</TotalTime>
  <Words>756</Words>
  <Application>Microsoft Office PowerPoint</Application>
  <PresentationFormat>Широкоэкранный</PresentationFormat>
  <Paragraphs>71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Impact</vt:lpstr>
      <vt:lpstr>Times New Roman</vt:lpstr>
      <vt:lpstr>Wingdings</vt:lpstr>
      <vt:lpstr>Главное мероприятие</vt:lpstr>
      <vt:lpstr>Знакомство с блоками дьенеша  Консультация для родителей</vt:lpstr>
      <vt:lpstr>Презентация PowerPoint</vt:lpstr>
      <vt:lpstr>Презентация PowerPoint</vt:lpstr>
      <vt:lpstr>Презентация PowerPoint</vt:lpstr>
      <vt:lpstr>Условные обозначения</vt:lpstr>
      <vt:lpstr>                               размер                                                                       толщина</vt:lpstr>
      <vt:lpstr>Условные обозначения со знаком отрицания, Например:</vt:lpstr>
      <vt:lpstr>                                               Примерные игры с блоками</vt:lpstr>
      <vt:lpstr>Логический поезд: Последовательность изменения свойств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Знакомство с блоками дьенеша  Консультация для родителей</dc:title>
  <dc:creator>DetSad</dc:creator>
  <cp:lastModifiedBy>DetSad</cp:lastModifiedBy>
  <cp:revision>24</cp:revision>
  <dcterms:created xsi:type="dcterms:W3CDTF">2020-02-14T13:41:29Z</dcterms:created>
  <dcterms:modified xsi:type="dcterms:W3CDTF">2020-02-26T04:43:30Z</dcterms:modified>
</cp:coreProperties>
</file>