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10.png" ContentType="image/pn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11.jpeg" ContentType="image/jpeg"/>
  <Override PartName="/ppt/media/image7.jpeg" ContentType="image/jpeg"/>
  <Override PartName="/ppt/media/image12.jpeg" ContentType="image/jpeg"/>
  <Override PartName="/ppt/media/image8.jpeg" ContentType="image/jpeg"/>
  <Override PartName="/ppt/media/image13.jpeg" ContentType="image/jpeg"/>
  <Override PartName="/ppt/media/image9.jpeg" ContentType="image/jpe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F36DF4-B497-4D53-828E-E24AE9AAE3C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57200" y="38455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9C737F-1B2C-4F6D-9B79-5C75E3F8C12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457200" y="38455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4674240" y="38455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19C5DA-E026-45BC-987A-C3745C321BF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239640" y="1481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6022080" y="1481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/>
          </p:nvPr>
        </p:nvSpPr>
        <p:spPr>
          <a:xfrm>
            <a:off x="457200" y="38455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/>
          </p:nvPr>
        </p:nvSpPr>
        <p:spPr>
          <a:xfrm>
            <a:off x="3239640" y="38455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50" name="PlaceHolder 7"/>
          <p:cNvSpPr>
            <a:spLocks noGrp="1"/>
          </p:cNvSpPr>
          <p:nvPr>
            <p:ph/>
          </p:nvPr>
        </p:nvSpPr>
        <p:spPr>
          <a:xfrm>
            <a:off x="6022080" y="38455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14376D-78E4-4531-BE23-0FCB350341F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BE1A4CC-2F5F-41DA-B855-6468F0ABEB2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D296C19-12AE-43F5-9AF1-B448E1A9CB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243C66F-485C-4198-B364-B05F722CD38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674240" y="14814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7CB5BF2-481E-4245-B164-CCD3FE253A2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08A5832-08B4-46C6-9E6D-655B7F03FD1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18B7803-8016-45CC-B7DD-2C6DE87F41C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674240" y="14814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457200" y="38455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79B35DE-F43C-4572-8B04-BF323F59E11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ADA7F9-576B-4D85-9927-F7367EE041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4674240" y="38455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98E9306-65DD-43E4-A7F6-E49E3972272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457200" y="38455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93A199A-AB80-4BAB-9434-C318BAC690A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457200" y="38455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E7C9AC5-BE7F-43AE-9702-C3A70C11D0C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/>
          </p:nvPr>
        </p:nvSpPr>
        <p:spPr>
          <a:xfrm>
            <a:off x="457200" y="38455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/>
          </p:nvPr>
        </p:nvSpPr>
        <p:spPr>
          <a:xfrm>
            <a:off x="4674240" y="38455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8CE64BB-6369-4915-AA75-4C935E88194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/>
          </p:nvPr>
        </p:nvSpPr>
        <p:spPr>
          <a:xfrm>
            <a:off x="3239640" y="1481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/>
          </p:nvPr>
        </p:nvSpPr>
        <p:spPr>
          <a:xfrm>
            <a:off x="6022080" y="14814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/>
          </p:nvPr>
        </p:nvSpPr>
        <p:spPr>
          <a:xfrm>
            <a:off x="457200" y="38455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4" name="PlaceHolder 6"/>
          <p:cNvSpPr>
            <a:spLocks noGrp="1"/>
          </p:cNvSpPr>
          <p:nvPr>
            <p:ph/>
          </p:nvPr>
        </p:nvSpPr>
        <p:spPr>
          <a:xfrm>
            <a:off x="3239640" y="38455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5" name="PlaceHolder 7"/>
          <p:cNvSpPr>
            <a:spLocks noGrp="1"/>
          </p:cNvSpPr>
          <p:nvPr>
            <p:ph/>
          </p:nvPr>
        </p:nvSpPr>
        <p:spPr>
          <a:xfrm>
            <a:off x="6022080" y="38455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65BB54B-07B4-4BB8-9D97-84BD337D4BC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A63E38-032F-468E-A5AE-4A1422A7D6E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4814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3894C3-E390-40AF-8CB0-75C4A1A5EBF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C50105-E222-4936-B3FA-0900A0D7076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82546D-2245-4475-AAD8-3FFC216601C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14814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38455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69E2D7-A92B-4197-BAFB-2F72FEE4E7C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674240" y="38455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A2323F-9F31-41BF-9690-06BE69A2986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57200" y="38455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1C8B78-770A-4ACE-BBE9-6918AED3B58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Полилиния 12" hidden="1"/>
          <p:cNvSpPr/>
          <p:nvPr/>
        </p:nvSpPr>
        <p:spPr>
          <a:xfrm>
            <a:off x="716400" y="5001840"/>
            <a:ext cx="3801600" cy="1442880"/>
          </a:xfrm>
          <a:custGeom>
            <a:avLst/>
            <a:gdLst/>
            <a:ahLst/>
            <a:rect l="l" t="t" r="r" b="b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Полилиния 11" hidden="1"/>
          <p:cNvSpPr/>
          <p:nvPr/>
        </p:nvSpPr>
        <p:spPr>
          <a:xfrm>
            <a:off x="-53640" y="5785200"/>
            <a:ext cx="3801600" cy="837720"/>
          </a:xfrm>
          <a:custGeom>
            <a:avLst/>
            <a:gdLst/>
            <a:ahLst/>
            <a:rect l="l" t="t" r="r" b="b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Прямоугольный треугольник 13" hidden="1"/>
          <p:cNvSpPr/>
          <p:nvPr/>
        </p:nvSpPr>
        <p:spPr>
          <a:xfrm>
            <a:off x="-6120" y="5791320"/>
            <a:ext cx="3402000" cy="108036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Прямая соединительная линия 1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  <a:miter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Прямоугольный треугольник 9"/>
          <p:cNvSpPr/>
          <p:nvPr/>
        </p:nvSpPr>
        <p:spPr>
          <a:xfrm>
            <a:off x="0" y="4664160"/>
            <a:ext cx="915084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100000">
                <a:srgbClr val="4bbade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752480"/>
            <a:ext cx="7772040" cy="182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rmAutofit/>
          </a:bodyPr>
          <a:p>
            <a:pPr algn="r">
              <a:lnSpc>
                <a:spcPct val="100000"/>
              </a:lnSpc>
              <a:buNone/>
            </a:pPr>
            <a:r>
              <a:rPr b="1" lang="ru-RU" sz="4800" spc="-1" strike="noStrike">
                <a:solidFill>
                  <a:srgbClr val="464646"/>
                </a:solidFill>
                <a:latin typeface="Lucida Sans Unicode"/>
              </a:rPr>
              <a:t>Образец заголовка</a:t>
            </a:r>
            <a:endParaRPr b="0" lang="ru-RU" sz="4800" spc="-1" strike="noStrike">
              <a:solidFill>
                <a:srgbClr val="000000"/>
              </a:solidFill>
              <a:latin typeface="Lucida Sans Unicode"/>
            </a:endParaRPr>
          </a:p>
        </p:txBody>
      </p:sp>
      <p:grpSp>
        <p:nvGrpSpPr>
          <p:cNvPr id="6" name="Группа 1"/>
          <p:cNvGrpSpPr/>
          <p:nvPr/>
        </p:nvGrpSpPr>
        <p:grpSpPr>
          <a:xfrm>
            <a:off x="-3600" y="4952880"/>
            <a:ext cx="9147600" cy="1911960"/>
            <a:chOff x="-3600" y="4952880"/>
            <a:chExt cx="9147600" cy="1911960"/>
          </a:xfrm>
        </p:grpSpPr>
        <p:sp>
          <p:nvSpPr>
            <p:cNvPr id="7" name="Полилиния 6"/>
            <p:cNvSpPr/>
            <p:nvPr/>
          </p:nvSpPr>
          <p:spPr>
            <a:xfrm>
              <a:off x="1687680" y="4952880"/>
              <a:ext cx="7455960" cy="487800"/>
            </a:xfrm>
            <a:custGeom>
              <a:avLst/>
              <a:gdLst/>
              <a:ahLst/>
              <a:rect l="l" t="t" r="r" b="b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" name="Полилиния 7"/>
            <p:cNvSpPr/>
            <p:nvPr/>
          </p:nvSpPr>
          <p:spPr>
            <a:xfrm>
              <a:off x="35280" y="5237640"/>
              <a:ext cx="9108360" cy="788400"/>
            </a:xfrm>
            <a:custGeom>
              <a:avLst/>
              <a:gdLst/>
              <a:ahLst/>
              <a:rect l="l" t="t" r="r" b="b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Полилиния 10"/>
            <p:cNvSpPr/>
            <p:nvPr/>
          </p:nvSpPr>
          <p:spPr>
            <a:xfrm>
              <a:off x="0" y="5001120"/>
              <a:ext cx="9143640" cy="1863720"/>
            </a:xfrm>
            <a:custGeom>
              <a:avLst/>
              <a:gdLst/>
              <a:ahLst/>
              <a:rect l="l" t="t" r="r" b="b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0" name="Прямая соединительная линия 11"/>
            <p:cNvSpPr/>
            <p:nvPr/>
          </p:nvSpPr>
          <p:spPr>
            <a:xfrm>
              <a:off x="-3600" y="4997520"/>
              <a:ext cx="9147600" cy="790200"/>
            </a:xfrm>
            <a:prstGeom prst="line">
              <a:avLst/>
            </a:prstGeom>
            <a:ln w="12065">
              <a:solidFill>
                <a:srgbClr val="196f85"/>
              </a:solidFill>
              <a:miter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11" name="PlaceHolder 2"/>
          <p:cNvSpPr>
            <a:spLocks noGrp="1"/>
          </p:cNvSpPr>
          <p:nvPr>
            <p:ph type="dt" idx="1"/>
          </p:nvPr>
        </p:nvSpPr>
        <p:spPr>
          <a:xfrm>
            <a:off x="6726960" y="6408000"/>
            <a:ext cx="191988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>
              <a:lnSpc>
                <a:spcPct val="100000"/>
              </a:lnSpc>
              <a:buNone/>
              <a:defRPr b="0" lang="ru-RU" sz="1000" spc="-1" strike="noStrike">
                <a:solidFill>
                  <a:srgbClr val="ffffff"/>
                </a:solidFill>
                <a:latin typeface="Lucida Sans Unicode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ru-RU" sz="1000" spc="-1" strike="noStrike">
                <a:solidFill>
                  <a:srgbClr val="ffffff"/>
                </a:solidFill>
                <a:latin typeface="Lucida Sans Unicode"/>
              </a:rPr>
              <a:t>&lt;дата/время&gt;</a:t>
            </a:r>
            <a:endParaRPr b="0" lang="ru-RU" sz="1000" spc="-1" strike="noStrike"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ftr" idx="2"/>
          </p:nvPr>
        </p:nvSpPr>
        <p:spPr>
          <a:xfrm>
            <a:off x="4380120" y="6408000"/>
            <a:ext cx="23504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algn="ctr">
              <a:buNone/>
              <a:defRPr b="0" lang="ru-RU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ru-RU" sz="1400" spc="-1" strike="noStrike"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3"/>
          </p:nvPr>
        </p:nvSpPr>
        <p:spPr>
          <a:xfrm>
            <a:off x="8647200" y="6408000"/>
            <a:ext cx="36540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algn="r">
              <a:lnSpc>
                <a:spcPct val="100000"/>
              </a:lnSpc>
              <a:buNone/>
              <a:defRPr b="0" lang="ru-RU" sz="1000" spc="-1" strike="noStrike">
                <a:solidFill>
                  <a:srgbClr val="ffffff"/>
                </a:solidFill>
                <a:latin typeface="Lucida Sans Unicode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5CF4373-800D-4471-9EF6-62521481C0B4}" type="slidenum">
              <a:rPr b="0" lang="ru-RU" sz="1000" spc="-1" strike="noStrike">
                <a:solidFill>
                  <a:srgbClr val="ffffff"/>
                </a:solidFill>
                <a:latin typeface="Lucida Sans Unicode"/>
              </a:rPr>
              <a:t>&lt;номер&gt;</a:t>
            </a:fld>
            <a:endParaRPr b="0" lang="ru-RU" sz="1000" spc="-1" strike="noStrike"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Для правки структуры щёлкните мышью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100" spc="-1" strike="noStrike">
                <a:solidFill>
                  <a:srgbClr val="000000"/>
                </a:solidFill>
                <a:latin typeface="Lucida Sans Unicode"/>
              </a:rPr>
              <a:t>Второй уровень структуры</a:t>
            </a:r>
            <a:endParaRPr b="0" lang="ru-RU" sz="2100" spc="-1" strike="noStrike">
              <a:solidFill>
                <a:srgbClr val="000000"/>
              </a:solidFill>
              <a:latin typeface="Lucida Sans Unicode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900" spc="-1" strike="noStrike">
                <a:solidFill>
                  <a:srgbClr val="000000"/>
                </a:solidFill>
                <a:latin typeface="Lucida Sans Unicode"/>
              </a:rPr>
              <a:t>Третий уровень структуры</a:t>
            </a:r>
            <a:endParaRPr b="0" lang="ru-RU" sz="1900" spc="-1" strike="noStrike">
              <a:solidFill>
                <a:srgbClr val="000000"/>
              </a:solidFill>
              <a:latin typeface="Lucida Sans Unicode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Lucida Sans Unicode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Lucida Sans Unicode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Lucida Sans Unicode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Lucida Sans Unicode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Lucida Sans Unicode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Lucida Sans Unicode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олилиния 12"/>
          <p:cNvSpPr/>
          <p:nvPr/>
        </p:nvSpPr>
        <p:spPr>
          <a:xfrm>
            <a:off x="716400" y="5001840"/>
            <a:ext cx="3801600" cy="1442880"/>
          </a:xfrm>
          <a:custGeom>
            <a:avLst/>
            <a:gdLst/>
            <a:ahLst/>
            <a:rect l="l" t="t" r="r" b="b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2" name="Полилиния 11"/>
          <p:cNvSpPr/>
          <p:nvPr/>
        </p:nvSpPr>
        <p:spPr>
          <a:xfrm>
            <a:off x="-53640" y="5785200"/>
            <a:ext cx="3801600" cy="837720"/>
          </a:xfrm>
          <a:custGeom>
            <a:avLst/>
            <a:gdLst/>
            <a:ahLst/>
            <a:rect l="l" t="t" r="r" b="b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3" name="Прямоугольный треугольник 13"/>
          <p:cNvSpPr/>
          <p:nvPr/>
        </p:nvSpPr>
        <p:spPr>
          <a:xfrm>
            <a:off x="-6120" y="5791320"/>
            <a:ext cx="3402000" cy="108036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4" name="Прямая соединительная линия 1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  <a:miter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5" name="PlaceHolder 1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365760" indent="-2559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Образец текста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lvl="1" marL="621720" indent="-22860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Verdana"/>
              <a:buChar char="◦"/>
            </a:pPr>
            <a:r>
              <a:rPr b="0" lang="ru-RU" sz="2300" spc="-1" strike="noStrike">
                <a:solidFill>
                  <a:srgbClr val="000000"/>
                </a:solidFill>
                <a:latin typeface="Lucida Sans Unicode"/>
              </a:rPr>
              <a:t>Второй уровень</a:t>
            </a:r>
            <a:endParaRPr b="0" lang="ru-RU" sz="2300" spc="-1" strike="noStrike">
              <a:solidFill>
                <a:srgbClr val="000000"/>
              </a:solidFill>
              <a:latin typeface="Lucida Sans Unicode"/>
            </a:endParaRPr>
          </a:p>
          <a:p>
            <a:pPr lvl="2" marL="859680" indent="-22860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ru-RU" sz="2100" spc="-1" strike="noStrike">
                <a:solidFill>
                  <a:srgbClr val="000000"/>
                </a:solidFill>
                <a:latin typeface="Lucida Sans Unicode"/>
              </a:rPr>
              <a:t>Третий уровень</a:t>
            </a:r>
            <a:endParaRPr b="0" lang="ru-RU" sz="2100" spc="-1" strike="noStrike">
              <a:solidFill>
                <a:srgbClr val="000000"/>
              </a:solidFill>
              <a:latin typeface="Lucida Sans Unicode"/>
            </a:endParaRPr>
          </a:p>
          <a:p>
            <a:pPr lvl="3" marL="1143000" indent="-22860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ru-RU" sz="1900" spc="-1" strike="noStrike">
                <a:solidFill>
                  <a:srgbClr val="000000"/>
                </a:solidFill>
                <a:latin typeface="Lucida Sans Unicode"/>
              </a:rPr>
              <a:t>Четвертый уровень</a:t>
            </a:r>
            <a:endParaRPr b="0" lang="ru-RU" sz="1900" spc="-1" strike="noStrike">
              <a:solidFill>
                <a:srgbClr val="000000"/>
              </a:solidFill>
              <a:latin typeface="Lucida Sans Unicode"/>
            </a:endParaRPr>
          </a:p>
          <a:p>
            <a:pPr lvl="4" marL="1371600" indent="-22860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ru-RU" sz="1800" spc="-1" strike="noStrike">
                <a:solidFill>
                  <a:srgbClr val="000000"/>
                </a:solidFill>
                <a:latin typeface="Lucida Sans Unicode"/>
              </a:rPr>
              <a:t>Пятый уровень</a:t>
            </a:r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dt" idx="4"/>
          </p:nvPr>
        </p:nvSpPr>
        <p:spPr>
          <a:xfrm>
            <a:off x="6726960" y="6408000"/>
            <a:ext cx="191988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>
              <a:lnSpc>
                <a:spcPct val="100000"/>
              </a:lnSpc>
              <a:buNone/>
              <a:defRPr b="0" lang="ru-RU" sz="1000" spc="-1" strike="noStrike">
                <a:solidFill>
                  <a:srgbClr val="000000"/>
                </a:solidFill>
                <a:latin typeface="Lucida Sans Unicode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ru-RU" sz="1000" spc="-1" strike="noStrike">
                <a:solidFill>
                  <a:srgbClr val="000000"/>
                </a:solidFill>
                <a:latin typeface="Lucida Sans Unicode"/>
              </a:rPr>
              <a:t>&lt;дата/время&gt;</a:t>
            </a:r>
            <a:endParaRPr b="0" lang="ru-RU" sz="1000" spc="-1" strike="noStrike"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ftr" idx="5"/>
          </p:nvPr>
        </p:nvSpPr>
        <p:spPr>
          <a:xfrm>
            <a:off x="4380120" y="6408000"/>
            <a:ext cx="23504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algn="ctr">
              <a:buNone/>
              <a:defRPr b="0" lang="ru-RU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ru-RU" sz="1400" spc="-1" strike="noStrike"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sldNum" idx="6"/>
          </p:nvPr>
        </p:nvSpPr>
        <p:spPr>
          <a:xfrm>
            <a:off x="8647200" y="6408000"/>
            <a:ext cx="36540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algn="r">
              <a:lnSpc>
                <a:spcPct val="100000"/>
              </a:lnSpc>
              <a:buNone/>
              <a:defRPr b="0" lang="ru-RU" sz="1000" spc="-1" strike="noStrike">
                <a:solidFill>
                  <a:srgbClr val="000000"/>
                </a:solidFill>
                <a:latin typeface="Lucida Sans Unicode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E138530-0C51-4272-9373-E3FB48148757}" type="slidenum">
              <a:rPr b="0" lang="ru-RU" sz="1000" spc="-1" strike="noStrike">
                <a:solidFill>
                  <a:srgbClr val="000000"/>
                </a:solidFill>
                <a:latin typeface="Lucida Sans Unicode"/>
              </a:rPr>
              <a:t>&lt;номер&gt;</a:t>
            </a:fld>
            <a:endParaRPr b="0" lang="ru-RU" sz="1000" spc="-1" strike="noStrike"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</a:pPr>
            <a:r>
              <a:rPr b="1" lang="ru-RU" sz="4100" spc="-1" strike="noStrike">
                <a:solidFill>
                  <a:srgbClr val="464646"/>
                </a:solidFill>
                <a:latin typeface="Lucida Sans Unicode"/>
              </a:rPr>
              <a:t>Образец заголовка</a:t>
            </a:r>
            <a:endParaRPr b="0" lang="ru-RU" sz="41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image" Target="../media/image13.jpe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928800"/>
            <a:ext cx="7772040" cy="192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buNone/>
            </a:pPr>
            <a:r>
              <a:rPr b="1" lang="ru-RU" sz="4800" spc="-1" strike="noStrike">
                <a:solidFill>
                  <a:srgbClr val="464646"/>
                </a:solidFill>
                <a:latin typeface="Lucida Sans Unicode"/>
              </a:rPr>
              <a:t>ЖИВИ КОМФОРТНО! ДЫШИ ЛЕГКО!</a:t>
            </a:r>
            <a:endParaRPr b="0" lang="ru-RU" sz="4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685800" y="3214800"/>
            <a:ext cx="7772040" cy="214272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t">
            <a:normAutofit/>
          </a:bodyPr>
          <a:p>
            <a:pPr algn="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700" spc="-1" strike="noStrike">
                <a:solidFill>
                  <a:srgbClr val="464646"/>
                </a:solidFill>
                <a:latin typeface="Lucida Sans Unicode"/>
              </a:rPr>
              <a:t>ПРОЕКТ ШКОЛЬНЫХ ИНИЦИАТИВ</a:t>
            </a:r>
            <a:endParaRPr b="0" lang="ru-RU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700" spc="-1" strike="noStrike">
                <a:solidFill>
                  <a:srgbClr val="464646"/>
                </a:solidFill>
                <a:latin typeface="Lucida Sans Unicode"/>
              </a:rPr>
              <a:t>ИНИЦИАТОРЫ: УЧАЩИЕСЯ 9 «Б» КЛАССА</a:t>
            </a:r>
            <a:endParaRPr b="0" lang="ru-RU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700" spc="-1" strike="noStrike">
                <a:solidFill>
                  <a:srgbClr val="464646"/>
                </a:solidFill>
                <a:latin typeface="Lucida Sans Unicode"/>
              </a:rPr>
              <a:t> </a:t>
            </a:r>
            <a:r>
              <a:rPr b="0" lang="ru-RU" sz="2700" spc="-1" strike="noStrike">
                <a:solidFill>
                  <a:srgbClr val="464646"/>
                </a:solidFill>
                <a:latin typeface="Lucida Sans Unicode"/>
              </a:rPr>
              <a:t>МОУ КСОШ № 1г. Кувшиново</a:t>
            </a:r>
            <a:endParaRPr b="0" lang="ru-RU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700" spc="-1" strike="noStrike">
                <a:solidFill>
                  <a:srgbClr val="464646"/>
                </a:solidFill>
                <a:latin typeface="Lucida Sans Unicode"/>
              </a:rPr>
              <a:t>Январь 2024 г.</a:t>
            </a:r>
            <a:endParaRPr b="0" lang="ru-RU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ru-RU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4100" spc="-1" strike="noStrike">
                <a:solidFill>
                  <a:srgbClr val="464646"/>
                </a:solidFill>
                <a:latin typeface="Lucida Sans Unicode"/>
              </a:rPr>
              <a:t>ЕСТЬ ПРОБЛЕМА!</a:t>
            </a:r>
            <a:endParaRPr b="0" lang="ru-RU" sz="4100" spc="-1" strike="noStrike">
              <a:solidFill>
                <a:srgbClr val="000000"/>
              </a:solidFill>
              <a:latin typeface="Lucida Sans Unicode"/>
            </a:endParaRPr>
          </a:p>
        </p:txBody>
      </p:sp>
      <p:pic>
        <p:nvPicPr>
          <p:cNvPr id="99" name="Содержимое 3" descr="От чего дети так устают в школе | Мел"/>
          <p:cNvPicPr/>
          <p:nvPr/>
        </p:nvPicPr>
        <p:blipFill>
          <a:blip r:embed="rId1"/>
          <a:stretch/>
        </p:blipFill>
        <p:spPr>
          <a:xfrm>
            <a:off x="571320" y="1214280"/>
            <a:ext cx="8067240" cy="51984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365760" indent="-255960" algn="just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1800" spc="-1" strike="noStrike">
                <a:solidFill>
                  <a:srgbClr val="000000"/>
                </a:solidFill>
                <a:latin typeface="Lucida Sans Unicode"/>
              </a:rPr>
              <a:t>Нашему классу было предложено принять участие в проекте школьных инициатив по созданию комфортного пространства. Идей было много. Но мы остановились на одной….</a:t>
            </a:r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 algn="just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1800" spc="-1" strike="noStrike">
                <a:solidFill>
                  <a:srgbClr val="000000"/>
                </a:solidFill>
                <a:latin typeface="Lucida Sans Unicode"/>
              </a:rPr>
              <a:t>В нашей школе кабинеты начальной школы расположены на солнечной стороне. В хорошую погоду в них просто нечем дышать.           </a:t>
            </a:r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 algn="just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1800" spc="-1" strike="noStrike">
                <a:solidFill>
                  <a:srgbClr val="000000"/>
                </a:solidFill>
                <a:latin typeface="Lucida Sans Unicode"/>
              </a:rPr>
              <a:t>Дети сильно утомляются. От этого снижается внимание, работоспособность, успеваемость. </a:t>
            </a:r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 algn="just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18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Lucida Sans Unicode"/>
              </a:rPr>
              <a:t>Нехватка кислорода и высокая температура плохо влияет на общее состояние здоровья.</a:t>
            </a:r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 algn="just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1800" spc="-1" strike="noStrike">
                <a:solidFill>
                  <a:srgbClr val="000000"/>
                </a:solidFill>
                <a:latin typeface="Lucida Sans Unicode"/>
              </a:rPr>
              <a:t>Мы и сами были недавно «в шкуре» бедных детей, когда учились в начальной школе.</a:t>
            </a:r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 algn="just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1800" spc="-1" strike="noStrike">
                <a:solidFill>
                  <a:srgbClr val="000000"/>
                </a:solidFill>
                <a:latin typeface="Lucida Sans Unicode"/>
              </a:rPr>
              <a:t>Мы считаем, что эту проблему  (хотя бы частично            ) поможет решить участие в этом проекте.</a:t>
            </a:r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buNone/>
            </a:pPr>
            <a:r>
              <a:rPr b="1" lang="ru-RU" sz="4100" spc="-1" strike="noStrike">
                <a:solidFill>
                  <a:srgbClr val="464646"/>
                </a:solidFill>
                <a:latin typeface="Lucida Sans Unicode"/>
              </a:rPr>
              <a:t>КАК МЫ ДОШЛИ ДО ЭТОГО?</a:t>
            </a:r>
            <a:endParaRPr b="0" lang="ru-RU" sz="4100" spc="-1" strike="noStrike">
              <a:solidFill>
                <a:srgbClr val="000000"/>
              </a:solidFill>
              <a:latin typeface="Lucida Sans Unicode"/>
            </a:endParaRPr>
          </a:p>
        </p:txBody>
      </p:sp>
      <p:pic>
        <p:nvPicPr>
          <p:cNvPr id="102" name="Рисунок 3" descr="СМАЙЛИК- ТОВАРЫ ДЛЯ ДЕТЕЙ"/>
          <p:cNvPicPr/>
          <p:nvPr/>
        </p:nvPicPr>
        <p:blipFill>
          <a:blip r:embed="rId1"/>
          <a:stretch/>
        </p:blipFill>
        <p:spPr>
          <a:xfrm>
            <a:off x="7500960" y="4929120"/>
            <a:ext cx="748080" cy="571320"/>
          </a:xfrm>
          <a:prstGeom prst="rect">
            <a:avLst/>
          </a:prstGeom>
          <a:ln w="9525">
            <a:noFill/>
          </a:ln>
        </p:spPr>
      </p:pic>
      <p:pic>
        <p:nvPicPr>
          <p:cNvPr id="103" name="Рисунок 4" descr="смайлики игры 4 дети бесплатно скачать бесплатно - Смайлик смайлик emoji  игры 4 дети бесплатно милые лица - Хэллоуин тыква"/>
          <p:cNvPicPr/>
          <p:nvPr/>
        </p:nvPicPr>
        <p:blipFill>
          <a:blip r:embed="rId2"/>
          <a:stretch/>
        </p:blipFill>
        <p:spPr>
          <a:xfrm>
            <a:off x="1857240" y="2857320"/>
            <a:ext cx="499680" cy="4284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365760" indent="-255960" algn="just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Целью нашей инициативы является установка сплит – систем в кабинетах начальной школы.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4100" spc="-1" strike="noStrike">
                <a:solidFill>
                  <a:srgbClr val="464646"/>
                </a:solidFill>
                <a:latin typeface="Lucida Sans Unicode"/>
              </a:rPr>
              <a:t>ЧЕГО МЫ ХОТИМ?</a:t>
            </a:r>
            <a:endParaRPr b="0" lang="ru-RU" sz="4100" spc="-1" strike="noStrike">
              <a:solidFill>
                <a:srgbClr val="000000"/>
              </a:solidFill>
              <a:latin typeface="Lucida Sans Unicode"/>
            </a:endParaRPr>
          </a:p>
        </p:txBody>
      </p:sp>
      <p:pic>
        <p:nvPicPr>
          <p:cNvPr id="106" name="Рисунок 3" descr="Сплит система - 90 фото современных моделей от ведущих производителей"/>
          <p:cNvPicPr/>
          <p:nvPr/>
        </p:nvPicPr>
        <p:blipFill>
          <a:blip r:embed="rId1"/>
          <a:stretch/>
        </p:blipFill>
        <p:spPr>
          <a:xfrm>
            <a:off x="1357200" y="2928960"/>
            <a:ext cx="6786360" cy="360108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9000"/>
          </a:bodyPr>
          <a:p>
            <a:pPr marL="365760" indent="-2559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эффективно охлаждать достаточно большие помещения;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 algn="just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поддерживать определенную комфортную температуру в любое время года;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очищать и увлажнять воздух;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работать на уроке эффективно и активно!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</a:pP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И-и-и, да! Устройство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работает 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практически бесшумно!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4100" spc="-1" strike="noStrike">
                <a:solidFill>
                  <a:srgbClr val="464646"/>
                </a:solidFill>
                <a:latin typeface="Lucida Sans Unicode"/>
              </a:rPr>
              <a:t>Сплит-ситема позволит:</a:t>
            </a:r>
            <a:endParaRPr b="0" lang="ru-RU" sz="4100" spc="-1" strike="noStrike">
              <a:solidFill>
                <a:srgbClr val="000000"/>
              </a:solidFill>
              <a:latin typeface="Lucida Sans Unicode"/>
            </a:endParaRPr>
          </a:p>
        </p:txBody>
      </p:sp>
      <p:pic>
        <p:nvPicPr>
          <p:cNvPr id="109" name="Рисунок 3" descr="Дети с радостью тянут руки на уроке"/>
          <p:cNvPicPr/>
          <p:nvPr/>
        </p:nvPicPr>
        <p:blipFill>
          <a:blip r:embed="rId1"/>
          <a:stretch/>
        </p:blipFill>
        <p:spPr>
          <a:xfrm>
            <a:off x="5572080" y="4143240"/>
            <a:ext cx="2687040" cy="176184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9000"/>
          </a:bodyPr>
          <a:p>
            <a:pPr marL="365760" indent="-255960" algn="just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Стоимость сплит – системы  в среднем около 16 000 рублей.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Чтобы оборудовать 12 кабинетов, понадобится  около 200 000 рублей.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На установке систем можно сэкономить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(мы надеемся, 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что в каждом классе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есть папы, которые 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смогут установить 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систему )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4100" spc="-1" strike="noStrike">
                <a:solidFill>
                  <a:srgbClr val="464646"/>
                </a:solidFill>
                <a:latin typeface="Lucida Sans Unicode"/>
              </a:rPr>
              <a:t>Что мы выяснили?</a:t>
            </a:r>
            <a:endParaRPr b="0" lang="ru-RU" sz="4100" spc="-1" strike="noStrike">
              <a:solidFill>
                <a:srgbClr val="000000"/>
              </a:solidFill>
              <a:latin typeface="Lucida Sans Unicode"/>
            </a:endParaRPr>
          </a:p>
        </p:txBody>
      </p:sp>
      <p:pic>
        <p:nvPicPr>
          <p:cNvPr id="112" name="Рисунок 3" descr="https://kondicionershik.ru/wp-content/uploads/2015/11/v45b4n672-1.jpg"/>
          <p:cNvPicPr/>
          <p:nvPr/>
        </p:nvPicPr>
        <p:blipFill>
          <a:blip r:embed="rId1"/>
          <a:stretch/>
        </p:blipFill>
        <p:spPr>
          <a:xfrm>
            <a:off x="4714920" y="3500280"/>
            <a:ext cx="4041360" cy="3084480"/>
          </a:xfrm>
          <a:prstGeom prst="rect">
            <a:avLst/>
          </a:prstGeom>
          <a:ln w="9525">
            <a:noFill/>
          </a:ln>
        </p:spPr>
      </p:pic>
      <p:pic>
        <p:nvPicPr>
          <p:cNvPr id="113" name="Рисунок 4" descr="Emoji Smiley Face Смайлик, дети, лицо, смайлик, круг png | PNGWing"/>
          <p:cNvPicPr/>
          <p:nvPr/>
        </p:nvPicPr>
        <p:blipFill>
          <a:blip r:embed="rId2"/>
          <a:stretch/>
        </p:blipFill>
        <p:spPr>
          <a:xfrm>
            <a:off x="2428920" y="5286240"/>
            <a:ext cx="1184040" cy="6807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365760" indent="-255960" algn="just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Мы считаем, что, если в ближайшее время закупить сплит – системы, то к началу солнечного сезона в классах начальной школы будет легко и приятно дышать и работать и детям и учителям. 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 algn="just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Тем более, в конце учебного года все усталые от нагрузок учения. 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960" algn="just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А </a:t>
            </a:r>
            <a:r>
              <a:rPr b="0" i="1" lang="ru-RU" sz="2700" spc="-1" strike="noStrike">
                <a:solidFill>
                  <a:srgbClr val="ff0000"/>
                </a:solidFill>
                <a:latin typeface="Lucida Sans Unicode"/>
              </a:rPr>
              <a:t>комфортная</a:t>
            </a: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 температура и чистый воздух позволят </a:t>
            </a:r>
            <a:r>
              <a:rPr b="0" i="1" lang="ru-RU" sz="2700" spc="-1" strike="noStrike">
                <a:solidFill>
                  <a:srgbClr val="ff0000"/>
                </a:solidFill>
                <a:latin typeface="Lucida Sans Unicode"/>
              </a:rPr>
              <a:t>комфортно</a:t>
            </a:r>
            <a:r>
              <a:rPr b="0" lang="ru-RU" sz="2700" spc="-1" strike="noStrike">
                <a:solidFill>
                  <a:srgbClr val="000000"/>
                </a:solidFill>
                <a:latin typeface="Lucida Sans Unicode"/>
              </a:rPr>
              <a:t> завершить учебный год.</a:t>
            </a:r>
            <a:endParaRPr b="0" lang="ru-RU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4100" spc="-1" strike="noStrike">
                <a:solidFill>
                  <a:srgbClr val="464646"/>
                </a:solidFill>
                <a:latin typeface="Lucida Sans Unicode"/>
              </a:rPr>
              <a:t>Что же из этого выйдет?</a:t>
            </a:r>
            <a:endParaRPr b="0" lang="ru-RU" sz="4100" spc="-1" strike="noStrike">
              <a:solidFill>
                <a:srgbClr val="000000"/>
              </a:solidFill>
              <a:latin typeface="Lucida Sans Unicode"/>
            </a:endParaRPr>
          </a:p>
        </p:txBody>
      </p:sp>
      <p:pic>
        <p:nvPicPr>
          <p:cNvPr id="116" name="Рисунок 3" descr="Игры на выпускной в детском саду для детей – интересные конкурсы идеи »  *Всегда праздник!*"/>
          <p:cNvPicPr/>
          <p:nvPr/>
        </p:nvPicPr>
        <p:blipFill>
          <a:blip r:embed="rId1"/>
          <a:stretch/>
        </p:blipFill>
        <p:spPr>
          <a:xfrm>
            <a:off x="7286760" y="5286240"/>
            <a:ext cx="1541160" cy="12783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4100" spc="-1" strike="noStrike">
                <a:solidFill>
                  <a:srgbClr val="464646"/>
                </a:solidFill>
                <a:latin typeface="Lucida Sans Unicode"/>
              </a:rPr>
              <a:t>Надеемся на чудо!</a:t>
            </a:r>
            <a:endParaRPr b="0" lang="ru-RU" sz="4100" spc="-1" strike="noStrike">
              <a:solidFill>
                <a:srgbClr val="000000"/>
              </a:solidFill>
              <a:latin typeface="Lucida Sans Unicode"/>
            </a:endParaRPr>
          </a:p>
        </p:txBody>
      </p:sp>
      <p:pic>
        <p:nvPicPr>
          <p:cNvPr id="118" name="Рисунок 3" descr="Ученые предлагают использовать смайлы и эмодзи в обучении детей: новости,  дети, обучение"/>
          <p:cNvPicPr/>
          <p:nvPr/>
        </p:nvPicPr>
        <p:blipFill>
          <a:blip r:embed="rId1"/>
          <a:stretch/>
        </p:blipFill>
        <p:spPr>
          <a:xfrm>
            <a:off x="7143840" y="428760"/>
            <a:ext cx="1255320" cy="837000"/>
          </a:xfrm>
          <a:prstGeom prst="rect">
            <a:avLst/>
          </a:prstGeom>
          <a:ln w="9525">
            <a:noFill/>
          </a:ln>
        </p:spPr>
      </p:pic>
      <p:pic>
        <p:nvPicPr>
          <p:cNvPr id="119" name="Содержимое 4" descr="Фотограф в школу. Фотосъёмка детей на уроках в школах Москвы и области.  Выпускные дипломы и фотокниги."/>
          <p:cNvPicPr/>
          <p:nvPr/>
        </p:nvPicPr>
        <p:blipFill>
          <a:blip r:embed="rId2"/>
          <a:stretch/>
        </p:blipFill>
        <p:spPr>
          <a:xfrm>
            <a:off x="1000080" y="1428840"/>
            <a:ext cx="7786440" cy="49287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111</TotalTime>
  <Application>LibreOffice/7.3.4.2$Linux_X86_64 LibreOffice_project/30$Build-2</Application>
  <AppVersion>15.0000</AppVersion>
  <Words>324</Words>
  <Paragraphs>38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2023-02-04T16:16:54Z</dcterms:created>
  <dc:creator>volkova.elena</dc:creator>
  <dc:description/>
  <dc:language>ru-RU</dc:language>
  <cp:lastModifiedBy/>
  <dcterms:modified xsi:type="dcterms:W3CDTF">2024-01-30T18:01:28Z</dcterms:modified>
  <cp:revision>14</cp:revision>
  <dc:subject/>
  <dc:title>ЖИВИ КОМФОРТНО! ДЫШИ ЛЕГКО!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8</vt:i4>
  </property>
</Properties>
</file>