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78" r:id="rId8"/>
    <p:sldId id="266" r:id="rId9"/>
    <p:sldId id="269" r:id="rId10"/>
    <p:sldId id="270" r:id="rId11"/>
    <p:sldId id="272" r:id="rId12"/>
    <p:sldId id="274" r:id="rId13"/>
    <p:sldId id="27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7971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12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082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0196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92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05356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808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77865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540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336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8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097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3381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6382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76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481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000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83902C4-1344-4334-B79A-6365EC5ACD6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699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3825" y="836712"/>
            <a:ext cx="7344816" cy="720080"/>
          </a:xfrm>
          <a:ln>
            <a:solidFill>
              <a:srgbClr val="92D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 образовательное учреждение </a:t>
            </a:r>
            <a:b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«Детский сад № 23»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Ознакомление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основной образовательной программой 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МБДОУ «Детский сад № 23»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352928" cy="5616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827584" y="980728"/>
            <a:ext cx="77048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Художественно-эстетическое развитие </a:t>
            </a:r>
            <a:r>
              <a:rPr lang="ru-RU" sz="1400" dirty="0" smtClean="0"/>
              <a:t>предполагает развитие предпосылок ценностно-смыслового восприятия и понимания произведений искусства (словесного, музыкального, изобразительного), мира природы; становление эстетического отношения к окружающему миру; формирование элементарных представлений о видах искусства; восприятие музыки, художественной литературы, фольклора; стимулирование сопереживания персонажам художественных произведений; реализацию самостоятельной творческой деятельности детей (изобразительной, конструктивно-модельной, музыкальной и др.).</a:t>
            </a:r>
          </a:p>
          <a:p>
            <a:pPr marL="109728" indent="0" algn="just">
              <a:buNone/>
            </a:pPr>
            <a:endParaRPr lang="ru-RU" sz="1400" dirty="0" smtClean="0"/>
          </a:p>
          <a:p>
            <a:pPr algn="just"/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Физическое развитие включает </a:t>
            </a:r>
            <a:r>
              <a:rPr lang="ru-RU" sz="1400" dirty="0" smtClean="0"/>
              <a:t>приобретение опыта в следующих видах деятельности детей: двигательной, в том числе связанной с выполнением упражнений, направленных на развитие таких физических качеств, как координация и гибкость; способствующих правильному формированию опорно-двигательной системы организма, развитию равновесия, координации движения, крупной и мелкой моторики обеих рук, а также с правильным, не наносящем ущерба организму, выполнением основных движений (ходьба, бег, мягкие прыжки, повороты в обе стороны), формирование начальных представлений о некоторых видах спорта, овладение подвижными играми с правилами; становление целенаправленности и </a:t>
            </a:r>
            <a:r>
              <a:rPr lang="ru-RU" sz="1400" dirty="0" err="1" smtClean="0"/>
              <a:t>саморегуляции</a:t>
            </a:r>
            <a:r>
              <a:rPr lang="ru-RU" sz="1400" dirty="0" smtClean="0"/>
              <a:t> в двигательной сфере; становление ценностей здорового образа жизни, овладение его элементарными нормами и правилами (в питании, двигательном режиме, закаливании, при формировании полезных привычек и др.).</a:t>
            </a:r>
            <a:endParaRPr lang="ru-RU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497439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О требованиях к результатам освоения программы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2348880"/>
            <a:ext cx="7632847" cy="4032447"/>
          </a:xfrm>
        </p:spPr>
        <p:txBody>
          <a:bodyPr>
            <a:normAutofit fontScale="62500" lnSpcReduction="20000"/>
          </a:bodyPr>
          <a:lstStyle/>
          <a:p>
            <a:pPr eaLnBrk="0" hangingPunct="0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Требования  ФГОС ДО к  результатам   освоения     Программы представлены в виде целевых</a:t>
            </a:r>
          </a:p>
          <a:p>
            <a:pPr eaLnBrk="0" hangingPunct="0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ориентиров (возможных достижений ребёнка) дошкольного образования:</a:t>
            </a:r>
          </a:p>
          <a:p>
            <a:pPr eaLnBrk="0" hangingPunct="0">
              <a:lnSpc>
                <a:spcPct val="120000"/>
              </a:lnSpc>
              <a:buNone/>
              <a:tabLst>
                <a:tab pos="457200" algn="l"/>
              </a:tabLst>
            </a:pPr>
            <a:endParaRPr lang="ru-RU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lnSpc>
                <a:spcPct val="120000"/>
              </a:lnSpc>
              <a:buFontTx/>
              <a:buChar char="•"/>
              <a:tabLst>
                <a:tab pos="457200" algn="l"/>
              </a:tabLst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целевые ориентиры образования в  раннем возрасте;</a:t>
            </a:r>
          </a:p>
          <a:p>
            <a:pPr eaLnBrk="0" hangingPunct="0">
              <a:lnSpc>
                <a:spcPct val="120000"/>
              </a:lnSpc>
              <a:buFontTx/>
              <a:buChar char="•"/>
              <a:tabLst>
                <a:tab pos="457200" algn="l"/>
              </a:tabLst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целевые ориентиры на этапе завершения дошкольного образования.</a:t>
            </a:r>
          </a:p>
          <a:p>
            <a:pPr eaLnBrk="0" hangingPunct="0">
              <a:lnSpc>
                <a:spcPct val="120000"/>
              </a:lnSpc>
              <a:tabLst>
                <a:tab pos="457200" algn="l"/>
              </a:tabLst>
            </a:pPr>
            <a:endParaRPr lang="ru-RU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соблюдении требований к условиям реализации Программы   целевые</a:t>
            </a:r>
          </a:p>
          <a:p>
            <a:pPr eaLnBrk="0" hangingPunct="0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ориентиры  предполагают  формирование  у  детей  дошкольного     возраста предпосылок к</a:t>
            </a:r>
          </a:p>
          <a:p>
            <a:pPr eaLnBrk="0" hangingPunct="0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учебной деятельности на этапе завершения  ими   дошкольного образования. </a:t>
            </a:r>
          </a:p>
          <a:p>
            <a:pPr eaLnBrk="0" hangingPunct="0">
              <a:lnSpc>
                <a:spcPct val="120000"/>
              </a:lnSpc>
              <a:tabLst>
                <a:tab pos="457200" algn="l"/>
              </a:tabLst>
            </a:pPr>
            <a:endParaRPr lang="ru-RU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то же время целевые ориентиры не предусматривают требования от ребёнка дошкольного</a:t>
            </a:r>
          </a:p>
          <a:p>
            <a:pPr eaLnBrk="0" hangingPunct="0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возраста конкретных образовательных достижений, не подлежат непосредственной</a:t>
            </a:r>
          </a:p>
          <a:p>
            <a:pPr eaLnBrk="0" hangingPunct="0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оценке,  в   том числе в виде педагогической диагностики  (мониторинга).</a:t>
            </a:r>
          </a:p>
          <a:p>
            <a:pPr eaLnBrk="0" hangingPunct="0">
              <a:tabLst>
                <a:tab pos="457200" algn="l"/>
              </a:tabLst>
            </a:pP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412776"/>
            <a:ext cx="8712968" cy="4968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404664"/>
            <a:ext cx="8280920" cy="91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683567" y="622610"/>
            <a:ext cx="79928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Условия реализации Программы должны обеспечивать полноценное развитие личности во всех основных образовательных областях, через: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15616" y="2053970"/>
            <a:ext cx="3384376" cy="12310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Различные виды детской деятельности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8064" y="2060848"/>
            <a:ext cx="3312368" cy="115212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Режимные моменты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69348" y="4005064"/>
            <a:ext cx="3674659" cy="122413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Самостоятельная деятельность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88024" y="3717032"/>
            <a:ext cx="3456384" cy="120243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Взаимодействие с родителями</a:t>
            </a:r>
            <a:endParaRPr lang="ru-RU" sz="1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6754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Формы взаимодействия педагогического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коллектива и</a:t>
            </a:r>
            <a:b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с семьями воспитанников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268760"/>
            <a:ext cx="8712968" cy="5328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756720" y="2420888"/>
            <a:ext cx="77768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2400" b="1" dirty="0" smtClean="0"/>
              <a:t>единый </a:t>
            </a:r>
            <a:r>
              <a:rPr lang="ru-RU" sz="2400" b="1" dirty="0" smtClean="0"/>
              <a:t>подход к процессу воспитания ребёнка;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2400" b="1" dirty="0" smtClean="0"/>
              <a:t>открытость ДОО  для родителей;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2400" b="1" dirty="0" smtClean="0"/>
              <a:t>взаимное доверие  во взаимоотношениях педагогов и родителей;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2400" b="1" dirty="0" smtClean="0"/>
              <a:t>уважение и доброжелательность друг к другу;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2400" b="1" dirty="0" smtClean="0"/>
              <a:t>дифференцированный подход к каждой семье;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2400" b="1" dirty="0" smtClean="0"/>
              <a:t>равно ответственность родителей и педагогов. </a:t>
            </a:r>
            <a:endParaRPr lang="ru-RU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Уважаемые родители !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 данной презентации мы познакомим Вас: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2600" b="1" dirty="0" smtClean="0"/>
              <a:t>С понятием образовательная программа и для чего она необходима?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2600" b="1" dirty="0" smtClean="0"/>
              <a:t>Моделью образовательной программы.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2600" b="1" dirty="0" smtClean="0"/>
              <a:t>Основными направлениями развития детей и образовательными областями.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2600" b="1" dirty="0" smtClean="0"/>
              <a:t>Разделами основной образовательной программы дошкольного образования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2600" b="1" dirty="0" smtClean="0"/>
              <a:t>Формами взаимодействия педагогического коллектива с семьями детей.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Основная образовательная программа  МБДОУ «Детский сад № 23» (далее – ООП ДО) является одним из основных нормативных документов, регламентирующих его жизнедеятельность. Она наряду с Уставом служит основой для лицензирования, аттестации, изменения бюджетного финансирования, организации платных образовательных услуг в соответствии с социальным заказом родителей (законных представителей). </a:t>
            </a:r>
            <a:endParaRPr lang="ru-RU" sz="2400" b="1" dirty="0" smtClean="0">
              <a:latin typeface="Lucida Sans Unicode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1628800"/>
            <a:ext cx="60580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Основная образовательная программа это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848872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/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/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rgbClr val="C00000"/>
                </a:solidFill>
              </a:rPr>
              <a:t/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Программа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разрабатывается, утверждается и реализуется в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МБДОУ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«Детский сад № 23»: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083624" cy="4323110"/>
          </a:xfrm>
        </p:spPr>
        <p:txBody>
          <a:bodyPr>
            <a:normAutofit/>
          </a:bodyPr>
          <a:lstStyle/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None/>
              <a:defRPr/>
            </a:pPr>
            <a:endParaRPr lang="ru-RU" altLang="ru-RU" sz="32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None/>
              <a:defRPr/>
            </a:pPr>
            <a:endParaRPr lang="ru-RU" altLang="ru-RU" sz="32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None/>
              <a:defRPr/>
            </a:pPr>
            <a:r>
              <a:rPr lang="ru-RU" alt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федеральным государственным образовательным стандартом дошкольного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endParaRPr lang="ru-RU" alt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None/>
              <a:defRPr/>
            </a:pPr>
            <a:r>
              <a:rPr lang="ru-RU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 учётом примерной основной образовательной программы дошкольного образования </a:t>
            </a:r>
          </a:p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None/>
              <a:defRPr/>
            </a:pPr>
            <a:r>
              <a:rPr lang="ru-RU" altLang="ru-RU" sz="3200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endParaRPr lang="ru-RU" altLang="ru-RU" sz="32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None/>
              <a:defRPr/>
            </a:pPr>
            <a:endParaRPr lang="ru-RU" altLang="ru-RU" sz="1800" dirty="0" smtClean="0">
              <a:cs typeface="Times New Roman" pitchFamily="18" charset="0"/>
            </a:endParaRPr>
          </a:p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altLang="ru-RU" sz="3200" b="1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412776"/>
            <a:ext cx="8352928" cy="4320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Для чего нужна образовательная программа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/>
              <a:t>создания </a:t>
            </a:r>
            <a:r>
              <a:rPr lang="ru-RU" dirty="0"/>
              <a:t>благоприятных условий для полноценного проживания ребенком дошкольного детства, формирование основ базовой культуры личности, всестороннее развитие психических и физических качеств в соответствии с возрастными и индивидуальными особенностями, подготовка к жизни в современном обществе, формирование предпосылок к учебной деятельности, обеспечение безопасности жизнедеятельности дошкольника.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412776"/>
            <a:ext cx="8712968" cy="46805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683568" y="2276872"/>
            <a:ext cx="7848872" cy="353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29.12.2012 № 273-ФЗ  «Об образовании в Российской Федерации»;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образовательный стандарт дошкольного образования, утвержденный  приказом Министерства образования и науки Российской Федерации от 17 октября 2013 г. N 1155;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Комментарии к федеральному государственному образовательному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стандарту  дошкольного образования»- письмо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РФ от 28.02. 2014 №08-249;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Министерства образования и науки РФ от 10 января 2014г. № 08-10 «План действий по обеспечению введения Федерального государственного образовательного стандарта дошкольного образования»;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Министерства образования и науки РФ от 10 января 2014 г. № 08-5 «О соблюдении организациями, осуществляющими образовательную деятельность, требований, установленных федеральным государственным образовательным стандартом дошкольного образования»;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РФ от 15 января 2014 г. № 14 «Об  утверждении показателей мониторинга системы образования»;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 Правительства РФ от 5 августа 2013 г. № 662 «Об осуществлении  мониторинга системы образования»;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764704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образовательная программа </a:t>
            </a:r>
            <a:endParaRPr lang="ru-RU" altLang="ru-RU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</a:t>
            </a:r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№ 23» </a:t>
            </a:r>
            <a:endParaRPr lang="ru-RU" altLang="ru-RU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разработана </a:t>
            </a:r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основными нормативно-правовыми документами по дошкольному воспитанию: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alt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образовательная программа </a:t>
            </a:r>
            <a:r>
              <a:rPr lang="ru-RU" alt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</a:t>
            </a:r>
            <a:r>
              <a:rPr lang="ru-RU" alt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№ 23» </a:t>
            </a:r>
            <a:r>
              <a:rPr lang="ru-RU" alt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разработана </a:t>
            </a:r>
            <a:r>
              <a:rPr lang="ru-RU" alt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основными нормативно-правовыми документами по дошкольному воспитанию:</a:t>
            </a:r>
            <a:br>
              <a:rPr lang="ru-RU" alt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865" y="2348881"/>
            <a:ext cx="6798736" cy="4032448"/>
          </a:xfrm>
        </p:spPr>
        <p:txBody>
          <a:bodyPr>
            <a:normAutofit fontScale="25000" lnSpcReduction="20000"/>
          </a:bodyPr>
          <a:lstStyle/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10 июля 2013 г. № 582 «Об утверждении Правил  размещения на официальном сайте образовательной организации в информационно- телекоммуникационной сети «Интернет» и обновления информации об образовательной организации»;  </a:t>
            </a: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труда и социальной защиты РФ от 18 октября 2013 г. № 544 н «Об утверждении профессионального стандарта «Педагога (педагогическая деятельность в сфере дошкольного, начального общего, основного общего, среднего общего образования) (воспитатель, учитель)»;  </a:t>
            </a: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«Порядок организации и осуществления образовательной деятельности по основным общеобразовательным программа – образовательным программа дошкольного образования», утвержден приказом Министерства образования и науки РФ от 30 августа 2013 года №1014; </a:t>
            </a: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«Порядок комплектования образовательных организаций, реализующих основную образовательную программу дошкольного образования»</a:t>
            </a:r>
            <a:r>
              <a:rPr lang="ru-RU" altLang="ru-RU" sz="4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утвержденный </a:t>
            </a:r>
            <a:r>
              <a:rPr lang="ru-RU" altLang="ru-RU" sz="4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Постановлением Мэра города Вышний Волочек от 17. 07.2014 года №105; </a:t>
            </a:r>
            <a:endParaRPr lang="ru-RU" altLang="ru-RU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«Порядок приёма на обучение по образовательным программам дошкольного образования», </a:t>
            </a:r>
            <a:r>
              <a:rPr lang="ru-RU" alt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утвержденный </a:t>
            </a:r>
            <a:r>
              <a:rPr lang="ru-RU" altLang="ru-RU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приказом Министерства образования и науки Российской Федерации от 8 апреля 2014 г. N 293;</a:t>
            </a:r>
            <a:endParaRPr lang="ru-RU" altLang="ru-RU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Приказ Министерства образования и науки Российской Федерации (</a:t>
            </a:r>
            <a:r>
              <a:rPr lang="ru-RU" altLang="ru-RU" sz="4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altLang="ru-RU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России) от 13 января 2014 г. № 8 г. Москва "Об утверждении примерной формы договора об образовании по образовательным Программам дошкольного образования";  </a:t>
            </a:r>
            <a:endParaRPr lang="ru-RU" altLang="ru-RU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«Санитарно-эпидемиологические требования к устройству, содержанию и </a:t>
            </a:r>
            <a:r>
              <a:rPr lang="ru-RU" alt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организации режима работы дошкольных образовательных организаций» </a:t>
            </a:r>
            <a:endParaRPr lang="ru-RU" altLang="ru-RU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sz="48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Устав муниципального бюджетного дошкольного образовательного учреждения «Детский сад № 23» </a:t>
            </a:r>
            <a:endParaRPr lang="ru-RU" altLang="ru-RU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Лицензия </a:t>
            </a: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развития МБДОУ «Детский сад № 23».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2593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67544"/>
          </a:xfrm>
        </p:spPr>
        <p:txBody>
          <a:bodyPr>
            <a:normAutofit/>
          </a:bodyPr>
          <a:lstStyle/>
          <a:p>
            <a:pPr algn="ctr"/>
            <a:r>
              <a:rPr lang="ru-RU" sz="1800" b="1" u="sng" dirty="0" smtClean="0">
                <a:solidFill>
                  <a:schemeClr val="accent2">
                    <a:lumMod val="75000"/>
                  </a:schemeClr>
                </a:solidFill>
              </a:rPr>
              <a:t>Разделы основной образовательной программы дошкольного образования</a:t>
            </a:r>
            <a:endParaRPr lang="ru-RU" sz="1800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9536" y="1175172"/>
            <a:ext cx="2250976" cy="4695800"/>
          </a:xfr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Arial" pitchFamily="34" charset="0"/>
              </a:rPr>
              <a:t>  </a:t>
            </a:r>
            <a:r>
              <a:rPr lang="ru-RU" alt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Arial" pitchFamily="34" charset="0"/>
              </a:rPr>
              <a:t>Целевой</a:t>
            </a:r>
            <a:endParaRPr lang="ru-RU" altLang="ru-RU" sz="1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200" b="1" dirty="0" smtClean="0">
              <a:solidFill>
                <a:schemeClr val="tx1"/>
              </a:solidFill>
              <a:latin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1. Пояснительная записка: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цели и задачи программы;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принципы и подходы к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формированию программы;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значимые для разработки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программы характеристики,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в том числе характеристики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особенностей развития детей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раннего и дошкольного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возраста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2. Планируемые результаты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освоения программы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(конкретизируют требования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ФГОС ДО к целевым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ориентирам в обязательной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части и части, формируемой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участниками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образовательного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процесса              </a:t>
            </a:r>
            <a:endParaRPr lang="ru-RU" altLang="ru-RU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654264" y="1628800"/>
            <a:ext cx="2160240" cy="4724400"/>
          </a:xfr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Arial" pitchFamily="34" charset="0"/>
              </a:rPr>
              <a:t>Организационный </a:t>
            </a:r>
          </a:p>
          <a:p>
            <a:pPr marL="0" lvl="1"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endParaRPr lang="ru-RU" altLang="ru-RU" sz="1300" b="1" dirty="0" smtClean="0">
              <a:solidFill>
                <a:schemeClr val="tx1"/>
              </a:solidFill>
              <a:latin typeface="Times New Roman" pitchFamily="18" charset="0"/>
              <a:cs typeface="Arial" pitchFamily="34" charset="0"/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а)описание материально-технического обеспечения Программы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б)обеспеченность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методическими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материалами и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средствами обучения и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воспитания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в) режим дня,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особенности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традиционных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событий, праздников,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мероприятий,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г)особенности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организации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развивающей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предметно -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пространственной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None/>
            </a:pPr>
            <a:r>
              <a:rPr lang="ru-RU" altLang="ru-RU" sz="1300" b="1" dirty="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среды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84148" y="1412776"/>
            <a:ext cx="3816424" cy="4680520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915816" y="1628800"/>
            <a:ext cx="352839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</a:rPr>
              <a:t>               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Содержательный </a:t>
            </a:r>
          </a:p>
          <a:p>
            <a:endParaRPr lang="ru-RU" sz="1200" b="1" dirty="0" smtClean="0"/>
          </a:p>
          <a:p>
            <a:r>
              <a:rPr lang="ru-RU" sz="1200" b="1" dirty="0" smtClean="0"/>
              <a:t>а) описание образовательной деятельности в соответствии с направлениями развития ребёнка, представленными в пяти образовательных областях;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 smtClean="0">
                <a:latin typeface="Times New Roman" pitchFamily="18" charset="0"/>
                <a:cs typeface="Arial" pitchFamily="34" charset="0"/>
              </a:rPr>
              <a:t>б) описание вариативных форм, способов, методов и средств реализации Программы с учетом возрастных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 smtClean="0">
                <a:latin typeface="Times New Roman" pitchFamily="18" charset="0"/>
                <a:cs typeface="Arial" pitchFamily="34" charset="0"/>
              </a:rPr>
              <a:t>в) описание образовательной деятельности по профессиональной коррекции нарушений развития детей в случае, если эта работа предусмотрена Программой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 smtClean="0">
                <a:latin typeface="Times New Roman" pitchFamily="18" charset="0"/>
                <a:cs typeface="Arial" pitchFamily="34" charset="0"/>
              </a:rPr>
              <a:t>Должны быть представлены: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ko-KR" sz="1200" b="1" dirty="0" smtClean="0">
                <a:latin typeface="Times New Roman" pitchFamily="18" charset="0"/>
                <a:cs typeface="Arial" pitchFamily="34" charset="0"/>
              </a:rPr>
              <a:t>г) особенности образовательной деятельности разных видов и культурных практик;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ko-KR" sz="1200" b="1" dirty="0" smtClean="0">
                <a:latin typeface="Times New Roman" pitchFamily="18" charset="0"/>
                <a:cs typeface="Arial" pitchFamily="34" charset="0"/>
              </a:rPr>
              <a:t>д) способы и направления поддержки детской инициативы;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ko-KR" sz="1200" b="1" dirty="0" smtClean="0">
                <a:latin typeface="Times New Roman" pitchFamily="18" charset="0"/>
                <a:cs typeface="Arial" pitchFamily="34" charset="0"/>
              </a:rPr>
              <a:t>е) особенности взаимодействия педагогического коллектива с семьями воспитанников;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 smtClean="0">
                <a:latin typeface="Times New Roman" pitchFamily="18" charset="0"/>
                <a:cs typeface="Arial" pitchFamily="34" charset="0"/>
              </a:rPr>
              <a:t>ж) иные характеристики содержания Программы, наиболее существенные с точки зрения авторов Программы</a:t>
            </a:r>
            <a:r>
              <a:rPr lang="ru-RU" altLang="ru-RU" sz="1200" dirty="0" smtClean="0">
                <a:latin typeface="Times New Roman" pitchFamily="18" charset="0"/>
                <a:cs typeface="Arial" pitchFamily="34" charset="0"/>
              </a:rPr>
              <a:t>.</a:t>
            </a:r>
            <a:endParaRPr lang="ru-RU" altLang="ru-RU" sz="1200" dirty="0" smtClean="0">
              <a:latin typeface="Arial" pitchFamily="34" charset="0"/>
              <a:cs typeface="Arial" pitchFamily="34" charset="0"/>
            </a:endParaRPr>
          </a:p>
          <a:p>
            <a:endParaRPr lang="ru-RU" sz="1200" dirty="0" smtClean="0"/>
          </a:p>
          <a:p>
            <a:endParaRPr lang="ru-RU" sz="1400" b="1" dirty="0" smtClean="0"/>
          </a:p>
          <a:p>
            <a:endParaRPr lang="ru-RU" sz="14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2880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Образовательные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области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52736"/>
            <a:ext cx="7848872" cy="52565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Социально-коммуникативное</a:t>
            </a:r>
            <a:r>
              <a:rPr lang="ru-RU" sz="1400" b="1" dirty="0" smtClean="0">
                <a:solidFill>
                  <a:schemeClr val="tx1"/>
                </a:solidFill>
              </a:rPr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развитие направлено на усвоение норм и ценностей, принятых в обществе, включая моральные и нравственные ценности; развитие общения и взаимодействия ребенка со взрослыми и сверстниками; становление самостоятельности, целенаправленности и </a:t>
            </a:r>
            <a:r>
              <a:rPr lang="ru-RU" sz="1400" dirty="0" err="1" smtClean="0">
                <a:solidFill>
                  <a:schemeClr val="tx1"/>
                </a:solidFill>
              </a:rPr>
              <a:t>саморегуляции</a:t>
            </a:r>
            <a:r>
              <a:rPr lang="ru-RU" sz="1400" dirty="0" smtClean="0">
                <a:solidFill>
                  <a:schemeClr val="tx1"/>
                </a:solidFill>
              </a:rPr>
              <a:t> собственных действий; развитие социального и эмоционального интеллекта, эмоциональной отзывчивости, сопереживания, формирование готовности к совместной деятельности со сверстниками, формирование уважительного отношения и чувства принадлежности к своей семье и к сообществу детей и взрослых в Организации; формирование позитивных установок к различным видам труда и творчества; формирование основ безопасного поведения в быту, социуме, природе.</a:t>
            </a:r>
          </a:p>
          <a:p>
            <a:pPr algn="just">
              <a:buNone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Познавательное развитие </a:t>
            </a:r>
            <a:r>
              <a:rPr lang="ru-RU" sz="1400" dirty="0" smtClean="0">
                <a:solidFill>
                  <a:schemeClr val="tx1"/>
                </a:solidFill>
              </a:rPr>
              <a:t>предполагает развитие интересов детей, любознательности и познавательной мотивации; формирование познавательных действий, становление сознания; развитие воображения и творческой активности; формирование первичных представлений о себе, других людях,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др.), о малой родине и Отечестве, представлений о </a:t>
            </a:r>
            <a:r>
              <a:rPr lang="ru-RU" sz="1400" dirty="0" err="1" smtClean="0">
                <a:solidFill>
                  <a:schemeClr val="tx1"/>
                </a:solidFill>
              </a:rPr>
              <a:t>социокультурных</a:t>
            </a:r>
            <a:r>
              <a:rPr lang="ru-RU" sz="1400" dirty="0" smtClean="0">
                <a:solidFill>
                  <a:schemeClr val="tx1"/>
                </a:solidFill>
              </a:rPr>
              <a:t> ценностях нашего народа, об отечественных традициях и праздниках, о планете Земля как общем доме людей, об особенностях ее природы, многообразии стран и народов мира.</a:t>
            </a:r>
          </a:p>
          <a:p>
            <a:pPr algn="just">
              <a:buNone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Речевое развитие </a:t>
            </a:r>
            <a:r>
              <a:rPr lang="ru-RU" sz="1400" dirty="0" smtClean="0">
                <a:solidFill>
                  <a:schemeClr val="tx1"/>
                </a:solidFill>
              </a:rPr>
              <a:t>включает владение речью как средством общения и культуры; обогащение активного словаря; развитие связной, грамматически правильной диалогической и монологической речи; развитие речевого творчества; развитие звуковой и интонационной культуры речи, фонематического слуха; знакомство с книжной культурой, детской литературой, понимание на слух текстов различных жанров детской литературы; формирование звуковой аналитико-синтетической активности как предпосылки обучения грамоте.</a:t>
            </a:r>
          </a:p>
          <a:p>
            <a:pPr>
              <a:buNone/>
            </a:pPr>
            <a:endParaRPr lang="ru-RU" sz="1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504</TotalTime>
  <Words>1330</Words>
  <Application>Microsoft Office PowerPoint</Application>
  <PresentationFormat>Экран (4:3)</PresentationFormat>
  <Paragraphs>129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Batang</vt:lpstr>
      <vt:lpstr>SimSun</vt:lpstr>
      <vt:lpstr>Arial</vt:lpstr>
      <vt:lpstr>Garamond</vt:lpstr>
      <vt:lpstr>Lucida Sans Unicode</vt:lpstr>
      <vt:lpstr>Times New Roman</vt:lpstr>
      <vt:lpstr>Wingdings 3</vt:lpstr>
      <vt:lpstr>Натуральные материалы</vt:lpstr>
      <vt:lpstr>муниципальное бюджетное дошкольное  образовательное учреждение  «Детский сад № 23»</vt:lpstr>
      <vt:lpstr>Уважаемые родители !</vt:lpstr>
      <vt:lpstr>Презентация PowerPoint</vt:lpstr>
      <vt:lpstr>   Программа разрабатывается, утверждается и реализуется в  МБДОУ «Детский сад № 23»:</vt:lpstr>
      <vt:lpstr>Для чего нужна образовательная программа</vt:lpstr>
      <vt:lpstr>Презентация PowerPoint</vt:lpstr>
      <vt:lpstr>Основная образовательная программа  МБДОУ «Детский сад № 23»  разработана в соответствии с основными нормативно-правовыми документами по дошкольному воспитанию: </vt:lpstr>
      <vt:lpstr>Разделы основной образовательной программы дошкольного образования</vt:lpstr>
      <vt:lpstr> Образовательные области</vt:lpstr>
      <vt:lpstr>Презентация PowerPoint</vt:lpstr>
      <vt:lpstr>О требованиях к результатам освоения программы</vt:lpstr>
      <vt:lpstr>Презентация PowerPoint</vt:lpstr>
      <vt:lpstr>Формы взаимодействия педагогического коллектива и  с семьями воспитанников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 образовательное учреждение  «Детский сад №4»</dc:title>
  <dc:creator>Admin</dc:creator>
  <cp:lastModifiedBy>Детсад</cp:lastModifiedBy>
  <cp:revision>60</cp:revision>
  <dcterms:created xsi:type="dcterms:W3CDTF">2016-12-19T09:57:34Z</dcterms:created>
  <dcterms:modified xsi:type="dcterms:W3CDTF">2022-02-04T12:27:58Z</dcterms:modified>
</cp:coreProperties>
</file>