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5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48"/>
    <a:srgbClr val="F000BD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140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BA1326-2062-4350-957F-5DA461D705CA}" type="doc">
      <dgm:prSet loTypeId="urn:microsoft.com/office/officeart/2005/8/layout/arrow5" loCatId="relationship" qsTypeId="urn:microsoft.com/office/officeart/2005/8/quickstyle/3d3" qsCatId="3D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0367D67D-7292-46BC-BE72-FE2C9B4AE401}">
      <dgm:prSet phldrT="[Текст]"/>
      <dgm:spPr/>
      <dgm:t>
        <a:bodyPr/>
        <a:lstStyle/>
        <a:p>
          <a:r>
            <a:rPr lang="ru-RU" dirty="0" smtClean="0"/>
            <a:t>Музейная педагогика</a:t>
          </a:r>
          <a:endParaRPr lang="ru-RU" dirty="0"/>
        </a:p>
      </dgm:t>
    </dgm:pt>
    <dgm:pt modelId="{6A0A6E0A-BE99-4AE9-83CD-1DACE57A4D6B}" type="parTrans" cxnId="{E9DB62AC-A891-490C-AB18-38077DF1A3D8}">
      <dgm:prSet/>
      <dgm:spPr/>
      <dgm:t>
        <a:bodyPr/>
        <a:lstStyle/>
        <a:p>
          <a:endParaRPr lang="ru-RU"/>
        </a:p>
      </dgm:t>
    </dgm:pt>
    <dgm:pt modelId="{0EF89987-191F-4916-A794-D80B33D07120}" type="sibTrans" cxnId="{E9DB62AC-A891-490C-AB18-38077DF1A3D8}">
      <dgm:prSet/>
      <dgm:spPr/>
      <dgm:t>
        <a:bodyPr/>
        <a:lstStyle/>
        <a:p>
          <a:endParaRPr lang="ru-RU"/>
        </a:p>
      </dgm:t>
    </dgm:pt>
    <dgm:pt modelId="{181DF4FD-4E97-40B9-81D0-CE5843BEC46B}">
      <dgm:prSet phldrT="[Текст]"/>
      <dgm:spPr/>
      <dgm:t>
        <a:bodyPr/>
        <a:lstStyle/>
        <a:p>
          <a:r>
            <a:rPr lang="ru-RU" dirty="0" smtClean="0"/>
            <a:t>ДОО</a:t>
          </a:r>
          <a:endParaRPr lang="ru-RU" dirty="0"/>
        </a:p>
      </dgm:t>
    </dgm:pt>
    <dgm:pt modelId="{0F642F0F-BB45-493A-99F5-7C23618806CE}" type="parTrans" cxnId="{E5702680-9E54-4600-B4F5-342DF1536BE6}">
      <dgm:prSet/>
      <dgm:spPr/>
      <dgm:t>
        <a:bodyPr/>
        <a:lstStyle/>
        <a:p>
          <a:endParaRPr lang="ru-RU"/>
        </a:p>
      </dgm:t>
    </dgm:pt>
    <dgm:pt modelId="{92220A17-B7F3-49E8-A87C-E950BC8A21D8}" type="sibTrans" cxnId="{E5702680-9E54-4600-B4F5-342DF1536BE6}">
      <dgm:prSet/>
      <dgm:spPr/>
      <dgm:t>
        <a:bodyPr/>
        <a:lstStyle/>
        <a:p>
          <a:endParaRPr lang="ru-RU"/>
        </a:p>
      </dgm:t>
    </dgm:pt>
    <dgm:pt modelId="{CE574917-02FF-475A-AE27-2190DD8712DB}" type="pres">
      <dgm:prSet presAssocID="{86BA1326-2062-4350-957F-5DA461D705C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3D2CC9-AFFD-4314-8BC8-9375EF784CB3}" type="pres">
      <dgm:prSet presAssocID="{0367D67D-7292-46BC-BE72-FE2C9B4AE401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C01ACA-65E5-4772-B25E-6E22FB39C0FE}" type="pres">
      <dgm:prSet presAssocID="{181DF4FD-4E97-40B9-81D0-CE5843BEC46B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3FF065-FFC9-4C89-AB75-2B3300411DB1}" type="presOf" srcId="{86BA1326-2062-4350-957F-5DA461D705CA}" destId="{CE574917-02FF-475A-AE27-2190DD8712DB}" srcOrd="0" destOrd="0" presId="urn:microsoft.com/office/officeart/2005/8/layout/arrow5"/>
    <dgm:cxn modelId="{E9DB62AC-A891-490C-AB18-38077DF1A3D8}" srcId="{86BA1326-2062-4350-957F-5DA461D705CA}" destId="{0367D67D-7292-46BC-BE72-FE2C9B4AE401}" srcOrd="0" destOrd="0" parTransId="{6A0A6E0A-BE99-4AE9-83CD-1DACE57A4D6B}" sibTransId="{0EF89987-191F-4916-A794-D80B33D07120}"/>
    <dgm:cxn modelId="{45864E05-A40C-4285-A3CA-85A25E66D334}" type="presOf" srcId="{181DF4FD-4E97-40B9-81D0-CE5843BEC46B}" destId="{4DC01ACA-65E5-4772-B25E-6E22FB39C0FE}" srcOrd="0" destOrd="0" presId="urn:microsoft.com/office/officeart/2005/8/layout/arrow5"/>
    <dgm:cxn modelId="{BCE24162-FD77-4338-BD2B-5EE4F8DE08F1}" type="presOf" srcId="{0367D67D-7292-46BC-BE72-FE2C9B4AE401}" destId="{A93D2CC9-AFFD-4314-8BC8-9375EF784CB3}" srcOrd="0" destOrd="0" presId="urn:microsoft.com/office/officeart/2005/8/layout/arrow5"/>
    <dgm:cxn modelId="{E5702680-9E54-4600-B4F5-342DF1536BE6}" srcId="{86BA1326-2062-4350-957F-5DA461D705CA}" destId="{181DF4FD-4E97-40B9-81D0-CE5843BEC46B}" srcOrd="1" destOrd="0" parTransId="{0F642F0F-BB45-493A-99F5-7C23618806CE}" sibTransId="{92220A17-B7F3-49E8-A87C-E950BC8A21D8}"/>
    <dgm:cxn modelId="{641FE231-4B9A-475D-AF65-90920CEB7E23}" type="presParOf" srcId="{CE574917-02FF-475A-AE27-2190DD8712DB}" destId="{A93D2CC9-AFFD-4314-8BC8-9375EF784CB3}" srcOrd="0" destOrd="0" presId="urn:microsoft.com/office/officeart/2005/8/layout/arrow5"/>
    <dgm:cxn modelId="{42A86AC5-DC9A-48F6-B086-ED8AB88CE4D2}" type="presParOf" srcId="{CE574917-02FF-475A-AE27-2190DD8712DB}" destId="{4DC01ACA-65E5-4772-B25E-6E22FB39C0FE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FCE665-157C-4490-A624-F4B704DFFE51}" type="doc">
      <dgm:prSet loTypeId="urn:microsoft.com/office/officeart/2005/8/layout/hList3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8050EAD-9532-413E-B1DA-776AAE48CC20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Принципы работы мини-музея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2762E8A-B662-4397-92C1-E742ECCED93D}" type="parTrans" cxnId="{28DDCEC3-8C3C-4F80-80CC-8EFB60F43827}">
      <dgm:prSet/>
      <dgm:spPr/>
      <dgm:t>
        <a:bodyPr/>
        <a:lstStyle/>
        <a:p>
          <a:endParaRPr lang="ru-RU"/>
        </a:p>
      </dgm:t>
    </dgm:pt>
    <dgm:pt modelId="{C161F356-7C5B-40FD-B76F-6B5A1940C244}" type="sibTrans" cxnId="{28DDCEC3-8C3C-4F80-80CC-8EFB60F43827}">
      <dgm:prSet/>
      <dgm:spPr/>
      <dgm:t>
        <a:bodyPr/>
        <a:lstStyle/>
        <a:p>
          <a:endParaRPr lang="ru-RU"/>
        </a:p>
      </dgm:t>
    </dgm:pt>
    <dgm:pt modelId="{60C30F00-1615-4BAD-B1BA-BDC85F8B9D4E}">
      <dgm:prSet phldrT="[Текст]"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интерактивность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E388A7C1-0504-4FC6-A385-7C7851217778}" type="parTrans" cxnId="{7D34C429-5F43-4D1F-B865-70D1B9EA82C1}">
      <dgm:prSet/>
      <dgm:spPr/>
      <dgm:t>
        <a:bodyPr/>
        <a:lstStyle/>
        <a:p>
          <a:endParaRPr lang="ru-RU"/>
        </a:p>
      </dgm:t>
    </dgm:pt>
    <dgm:pt modelId="{33607979-C771-41E3-8734-AB122342B7EB}" type="sibTrans" cxnId="{7D34C429-5F43-4D1F-B865-70D1B9EA82C1}">
      <dgm:prSet/>
      <dgm:spPr/>
      <dgm:t>
        <a:bodyPr/>
        <a:lstStyle/>
        <a:p>
          <a:endParaRPr lang="ru-RU"/>
        </a:p>
      </dgm:t>
    </dgm:pt>
    <dgm:pt modelId="{70879B1E-3C97-4C7B-B1D3-3A7F058AB062}">
      <dgm:prSet phldrT="[Текст]"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доступность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DB63572D-2B50-4224-9142-02C073078172}" type="parTrans" cxnId="{C624078B-81FE-41A8-820D-1A2BB9B4FE3C}">
      <dgm:prSet/>
      <dgm:spPr/>
      <dgm:t>
        <a:bodyPr/>
        <a:lstStyle/>
        <a:p>
          <a:endParaRPr lang="ru-RU"/>
        </a:p>
      </dgm:t>
    </dgm:pt>
    <dgm:pt modelId="{FCB0094C-A863-4ED7-8740-7EBC2D0692BE}" type="sibTrans" cxnId="{C624078B-81FE-41A8-820D-1A2BB9B4FE3C}">
      <dgm:prSet/>
      <dgm:spPr/>
      <dgm:t>
        <a:bodyPr/>
        <a:lstStyle/>
        <a:p>
          <a:endParaRPr lang="ru-RU"/>
        </a:p>
      </dgm:t>
    </dgm:pt>
    <dgm:pt modelId="{B33C67A1-E8CD-4465-90BE-A144EFAB5D7A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постепенность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DE66E85-AC7A-4B4D-BF79-0D42B2C555DD}" type="parTrans" cxnId="{9B589638-EBAF-499D-BD2C-142EA646DA15}">
      <dgm:prSet/>
      <dgm:spPr/>
      <dgm:t>
        <a:bodyPr/>
        <a:lstStyle/>
        <a:p>
          <a:endParaRPr lang="ru-RU"/>
        </a:p>
      </dgm:t>
    </dgm:pt>
    <dgm:pt modelId="{E7479D77-79D3-4491-8A71-98CC7F0E560D}" type="sibTrans" cxnId="{9B589638-EBAF-499D-BD2C-142EA646DA15}">
      <dgm:prSet/>
      <dgm:spPr/>
      <dgm:t>
        <a:bodyPr/>
        <a:lstStyle/>
        <a:p>
          <a:endParaRPr lang="ru-RU"/>
        </a:p>
      </dgm:t>
    </dgm:pt>
    <dgm:pt modelId="{9EEE3BBC-3496-4410-99A9-BF33889FC420}" type="pres">
      <dgm:prSet presAssocID="{93FCE665-157C-4490-A624-F4B704DFFE5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368A50-3343-4987-AE98-C491DA9070AD}" type="pres">
      <dgm:prSet presAssocID="{B8050EAD-9532-413E-B1DA-776AAE48CC20}" presName="roof" presStyleLbl="dkBgShp" presStyleIdx="0" presStyleCnt="2" custLinFactNeighborX="395" custLinFactNeighborY="2961"/>
      <dgm:spPr/>
      <dgm:t>
        <a:bodyPr/>
        <a:lstStyle/>
        <a:p>
          <a:endParaRPr lang="ru-RU"/>
        </a:p>
      </dgm:t>
    </dgm:pt>
    <dgm:pt modelId="{FA0D8737-6AEB-4083-8203-24B8CDEE96F0}" type="pres">
      <dgm:prSet presAssocID="{B8050EAD-9532-413E-B1DA-776AAE48CC20}" presName="pillars" presStyleCnt="0"/>
      <dgm:spPr/>
    </dgm:pt>
    <dgm:pt modelId="{49E59B29-38BE-4956-A83B-B68CA97940CE}" type="pres">
      <dgm:prSet presAssocID="{B8050EAD-9532-413E-B1DA-776AAE48CC20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865579-AB80-46BB-9898-3B7BBDCF001A}" type="pres">
      <dgm:prSet presAssocID="{70879B1E-3C97-4C7B-B1D3-3A7F058AB062}" presName="pillarX" presStyleLbl="node1" presStyleIdx="1" presStyleCnt="3" custLinFactNeighborX="-429" custLinFactNeighborY="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BBB23D-B02D-48BF-9D94-6FE7E5E62489}" type="pres">
      <dgm:prSet presAssocID="{B33C67A1-E8CD-4465-90BE-A144EFAB5D7A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877B1B-7C4D-4FD9-B23E-4D56A93EF545}" type="pres">
      <dgm:prSet presAssocID="{B8050EAD-9532-413E-B1DA-776AAE48CC20}" presName="base" presStyleLbl="dkBgShp" presStyleIdx="1" presStyleCnt="2"/>
      <dgm:spPr/>
    </dgm:pt>
  </dgm:ptLst>
  <dgm:cxnLst>
    <dgm:cxn modelId="{C624078B-81FE-41A8-820D-1A2BB9B4FE3C}" srcId="{B8050EAD-9532-413E-B1DA-776AAE48CC20}" destId="{70879B1E-3C97-4C7B-B1D3-3A7F058AB062}" srcOrd="1" destOrd="0" parTransId="{DB63572D-2B50-4224-9142-02C073078172}" sibTransId="{FCB0094C-A863-4ED7-8740-7EBC2D0692BE}"/>
    <dgm:cxn modelId="{28DDCEC3-8C3C-4F80-80CC-8EFB60F43827}" srcId="{93FCE665-157C-4490-A624-F4B704DFFE51}" destId="{B8050EAD-9532-413E-B1DA-776AAE48CC20}" srcOrd="0" destOrd="0" parTransId="{A2762E8A-B662-4397-92C1-E742ECCED93D}" sibTransId="{C161F356-7C5B-40FD-B76F-6B5A1940C244}"/>
    <dgm:cxn modelId="{568962C9-D965-4B8B-8DC3-E60A413C6266}" type="presOf" srcId="{70879B1E-3C97-4C7B-B1D3-3A7F058AB062}" destId="{E0865579-AB80-46BB-9898-3B7BBDCF001A}" srcOrd="0" destOrd="0" presId="urn:microsoft.com/office/officeart/2005/8/layout/hList3"/>
    <dgm:cxn modelId="{779D343C-F6C1-4BE2-B898-B613726ED060}" type="presOf" srcId="{B33C67A1-E8CD-4465-90BE-A144EFAB5D7A}" destId="{E1BBB23D-B02D-48BF-9D94-6FE7E5E62489}" srcOrd="0" destOrd="0" presId="urn:microsoft.com/office/officeart/2005/8/layout/hList3"/>
    <dgm:cxn modelId="{8850EE8D-BE52-48E1-A743-253F791E2E28}" type="presOf" srcId="{60C30F00-1615-4BAD-B1BA-BDC85F8B9D4E}" destId="{49E59B29-38BE-4956-A83B-B68CA97940CE}" srcOrd="0" destOrd="0" presId="urn:microsoft.com/office/officeart/2005/8/layout/hList3"/>
    <dgm:cxn modelId="{7D34C429-5F43-4D1F-B865-70D1B9EA82C1}" srcId="{B8050EAD-9532-413E-B1DA-776AAE48CC20}" destId="{60C30F00-1615-4BAD-B1BA-BDC85F8B9D4E}" srcOrd="0" destOrd="0" parTransId="{E388A7C1-0504-4FC6-A385-7C7851217778}" sibTransId="{33607979-C771-41E3-8734-AB122342B7EB}"/>
    <dgm:cxn modelId="{8EFD270B-55B7-4315-962C-AD0B431C74BE}" type="presOf" srcId="{B8050EAD-9532-413E-B1DA-776AAE48CC20}" destId="{BC368A50-3343-4987-AE98-C491DA9070AD}" srcOrd="0" destOrd="0" presId="urn:microsoft.com/office/officeart/2005/8/layout/hList3"/>
    <dgm:cxn modelId="{C1D7F5F7-CA25-4E56-9AA6-41D80413FE2C}" type="presOf" srcId="{93FCE665-157C-4490-A624-F4B704DFFE51}" destId="{9EEE3BBC-3496-4410-99A9-BF33889FC420}" srcOrd="0" destOrd="0" presId="urn:microsoft.com/office/officeart/2005/8/layout/hList3"/>
    <dgm:cxn modelId="{9B589638-EBAF-499D-BD2C-142EA646DA15}" srcId="{B8050EAD-9532-413E-B1DA-776AAE48CC20}" destId="{B33C67A1-E8CD-4465-90BE-A144EFAB5D7A}" srcOrd="2" destOrd="0" parTransId="{3DE66E85-AC7A-4B4D-BF79-0D42B2C555DD}" sibTransId="{E7479D77-79D3-4491-8A71-98CC7F0E560D}"/>
    <dgm:cxn modelId="{AB0DED14-A1CB-4FB8-9635-F168DBD789C3}" type="presParOf" srcId="{9EEE3BBC-3496-4410-99A9-BF33889FC420}" destId="{BC368A50-3343-4987-AE98-C491DA9070AD}" srcOrd="0" destOrd="0" presId="urn:microsoft.com/office/officeart/2005/8/layout/hList3"/>
    <dgm:cxn modelId="{AD2AE9D6-D11D-446C-AF4E-FD76C02B2D5E}" type="presParOf" srcId="{9EEE3BBC-3496-4410-99A9-BF33889FC420}" destId="{FA0D8737-6AEB-4083-8203-24B8CDEE96F0}" srcOrd="1" destOrd="0" presId="urn:microsoft.com/office/officeart/2005/8/layout/hList3"/>
    <dgm:cxn modelId="{B0E3039B-5AF0-40B3-9928-1A5BADCCC475}" type="presParOf" srcId="{FA0D8737-6AEB-4083-8203-24B8CDEE96F0}" destId="{49E59B29-38BE-4956-A83B-B68CA97940CE}" srcOrd="0" destOrd="0" presId="urn:microsoft.com/office/officeart/2005/8/layout/hList3"/>
    <dgm:cxn modelId="{330807B3-FD33-44AF-A41E-AFC29A4E86C9}" type="presParOf" srcId="{FA0D8737-6AEB-4083-8203-24B8CDEE96F0}" destId="{E0865579-AB80-46BB-9898-3B7BBDCF001A}" srcOrd="1" destOrd="0" presId="urn:microsoft.com/office/officeart/2005/8/layout/hList3"/>
    <dgm:cxn modelId="{844BD277-7069-4A36-8FA2-4AC74D39D55B}" type="presParOf" srcId="{FA0D8737-6AEB-4083-8203-24B8CDEE96F0}" destId="{E1BBB23D-B02D-48BF-9D94-6FE7E5E62489}" srcOrd="2" destOrd="0" presId="urn:microsoft.com/office/officeart/2005/8/layout/hList3"/>
    <dgm:cxn modelId="{3C4312AA-CAC1-473B-8061-1514B580B57E}" type="presParOf" srcId="{9EEE3BBC-3496-4410-99A9-BF33889FC420}" destId="{A2877B1B-7C4D-4FD9-B23E-4D56A93EF545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560727-0CDC-4146-8B88-879EFC011948}" type="doc">
      <dgm:prSet loTypeId="urn:microsoft.com/office/officeart/2005/8/layout/process4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0A3F5B3-3148-442B-81FE-1CD25619E271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Принцип доступности: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053D6443-3A1B-4994-96D0-C68575B8AD96}" type="parTrans" cxnId="{E2D316BA-1C13-48CD-981D-89C1A8BDA514}">
      <dgm:prSet/>
      <dgm:spPr/>
      <dgm:t>
        <a:bodyPr/>
        <a:lstStyle/>
        <a:p>
          <a:endParaRPr lang="ru-RU"/>
        </a:p>
      </dgm:t>
    </dgm:pt>
    <dgm:pt modelId="{46E75DDE-8530-4730-A6D9-74A80D1EF252}" type="sibTrans" cxnId="{E2D316BA-1C13-48CD-981D-89C1A8BDA514}">
      <dgm:prSet/>
      <dgm:spPr/>
      <dgm:t>
        <a:bodyPr/>
        <a:lstStyle/>
        <a:p>
          <a:endParaRPr lang="ru-RU"/>
        </a:p>
      </dgm:t>
    </dgm:pt>
    <dgm:pt modelId="{5435FCF7-FD67-482C-9A9E-CE68C835A66E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простое</a:t>
          </a:r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BA73BB4-430A-43A1-BE11-A4B111730C58}" type="parTrans" cxnId="{7C3ACED2-38A5-436E-944C-FB5AF79D193C}">
      <dgm:prSet/>
      <dgm:spPr/>
      <dgm:t>
        <a:bodyPr/>
        <a:lstStyle/>
        <a:p>
          <a:endParaRPr lang="ru-RU"/>
        </a:p>
      </dgm:t>
    </dgm:pt>
    <dgm:pt modelId="{C2A490EC-9CED-4B6D-BAC1-41855B539C4F}" type="sibTrans" cxnId="{7C3ACED2-38A5-436E-944C-FB5AF79D193C}">
      <dgm:prSet/>
      <dgm:spPr/>
      <dgm:t>
        <a:bodyPr/>
        <a:lstStyle/>
        <a:p>
          <a:endParaRPr lang="ru-RU"/>
        </a:p>
      </dgm:t>
    </dgm:pt>
    <dgm:pt modelId="{D96D2737-8F67-404B-915A-3EA5729ADFAB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сложное</a:t>
          </a:r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F565894-0426-46C9-8759-73312EBE0D98}" type="parTrans" cxnId="{F0CD462A-16E1-4E3D-839F-E7E1291BEFDC}">
      <dgm:prSet/>
      <dgm:spPr/>
      <dgm:t>
        <a:bodyPr/>
        <a:lstStyle/>
        <a:p>
          <a:endParaRPr lang="ru-RU"/>
        </a:p>
      </dgm:t>
    </dgm:pt>
    <dgm:pt modelId="{2690AB8D-D61D-4A84-A01B-C3DC59059D1F}" type="sibTrans" cxnId="{F0CD462A-16E1-4E3D-839F-E7E1291BEFDC}">
      <dgm:prSet/>
      <dgm:spPr/>
      <dgm:t>
        <a:bodyPr/>
        <a:lstStyle/>
        <a:p>
          <a:endParaRPr lang="ru-RU"/>
        </a:p>
      </dgm:t>
    </dgm:pt>
    <dgm:pt modelId="{37FEDB7E-A9D8-4B0E-A2C1-88E22DFAF92E}">
      <dgm:prSet custT="1"/>
      <dgm:spPr/>
      <dgm:t>
        <a:bodyPr/>
        <a:lstStyle/>
        <a:p>
          <a:r>
            <a: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неизведанное</a:t>
          </a:r>
          <a:endParaRPr lang="ru-RU" sz="3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54F85A8-3EA1-4147-B44E-304A751C3ECB}" type="parTrans" cxnId="{5E0B709A-4F9F-4B18-9142-CD34052D0950}">
      <dgm:prSet/>
      <dgm:spPr/>
      <dgm:t>
        <a:bodyPr/>
        <a:lstStyle/>
        <a:p>
          <a:endParaRPr lang="ru-RU"/>
        </a:p>
      </dgm:t>
    </dgm:pt>
    <dgm:pt modelId="{7FDDD311-D558-479B-A154-338CFF6CA1F8}" type="sibTrans" cxnId="{5E0B709A-4F9F-4B18-9142-CD34052D0950}">
      <dgm:prSet/>
      <dgm:spPr/>
      <dgm:t>
        <a:bodyPr/>
        <a:lstStyle/>
        <a:p>
          <a:endParaRPr lang="ru-RU"/>
        </a:p>
      </dgm:t>
    </dgm:pt>
    <dgm:pt modelId="{C06B73C3-3FC8-482E-AAA2-42BAF1B15F3B}" type="pres">
      <dgm:prSet presAssocID="{6C560727-0CDC-4146-8B88-879EFC01194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C09748-5164-4613-B2E3-5A8E2F4D75FA}" type="pres">
      <dgm:prSet presAssocID="{37FEDB7E-A9D8-4B0E-A2C1-88E22DFAF92E}" presName="boxAndChildren" presStyleCnt="0"/>
      <dgm:spPr/>
    </dgm:pt>
    <dgm:pt modelId="{6676CBA5-BEED-40BD-8643-CD85E2255E1A}" type="pres">
      <dgm:prSet presAssocID="{37FEDB7E-A9D8-4B0E-A2C1-88E22DFAF92E}" presName="parentTextBox" presStyleLbl="node1" presStyleIdx="0" presStyleCnt="4"/>
      <dgm:spPr/>
      <dgm:t>
        <a:bodyPr/>
        <a:lstStyle/>
        <a:p>
          <a:endParaRPr lang="ru-RU"/>
        </a:p>
      </dgm:t>
    </dgm:pt>
    <dgm:pt modelId="{EF2E9D98-459D-499E-BDF5-8C75EA78624A}" type="pres">
      <dgm:prSet presAssocID="{2690AB8D-D61D-4A84-A01B-C3DC59059D1F}" presName="sp" presStyleCnt="0"/>
      <dgm:spPr/>
    </dgm:pt>
    <dgm:pt modelId="{FA0615FC-A473-4F29-94C8-2C4D11977526}" type="pres">
      <dgm:prSet presAssocID="{D96D2737-8F67-404B-915A-3EA5729ADFAB}" presName="arrowAndChildren" presStyleCnt="0"/>
      <dgm:spPr/>
    </dgm:pt>
    <dgm:pt modelId="{2FEA1691-CBD1-4915-8E98-EE3EDDDFA08D}" type="pres">
      <dgm:prSet presAssocID="{D96D2737-8F67-404B-915A-3EA5729ADFAB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2BC13D72-249A-45F6-900D-77E5CA2B45B8}" type="pres">
      <dgm:prSet presAssocID="{C2A490EC-9CED-4B6D-BAC1-41855B539C4F}" presName="sp" presStyleCnt="0"/>
      <dgm:spPr/>
    </dgm:pt>
    <dgm:pt modelId="{DDC27E96-9EDF-49A3-9D60-335DDBC49B3C}" type="pres">
      <dgm:prSet presAssocID="{5435FCF7-FD67-482C-9A9E-CE68C835A66E}" presName="arrowAndChildren" presStyleCnt="0"/>
      <dgm:spPr/>
    </dgm:pt>
    <dgm:pt modelId="{9DE556DC-935B-4D50-A9A0-A2ED701075DF}" type="pres">
      <dgm:prSet presAssocID="{5435FCF7-FD67-482C-9A9E-CE68C835A66E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DFDD68BB-8FEA-41BD-AC79-9285697ECD63}" type="pres">
      <dgm:prSet presAssocID="{46E75DDE-8530-4730-A6D9-74A80D1EF252}" presName="sp" presStyleCnt="0"/>
      <dgm:spPr/>
    </dgm:pt>
    <dgm:pt modelId="{3660DB34-A159-469A-880F-F2B38DFFBDD8}" type="pres">
      <dgm:prSet presAssocID="{20A3F5B3-3148-442B-81FE-1CD25619E271}" presName="arrowAndChildren" presStyleCnt="0"/>
      <dgm:spPr/>
    </dgm:pt>
    <dgm:pt modelId="{54E3EE9A-0A36-4DE5-8637-2872AADD2525}" type="pres">
      <dgm:prSet presAssocID="{20A3F5B3-3148-442B-81FE-1CD25619E271}" presName="parentTextArrow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F0CD462A-16E1-4E3D-839F-E7E1291BEFDC}" srcId="{6C560727-0CDC-4146-8B88-879EFC011948}" destId="{D96D2737-8F67-404B-915A-3EA5729ADFAB}" srcOrd="2" destOrd="0" parTransId="{6F565894-0426-46C9-8759-73312EBE0D98}" sibTransId="{2690AB8D-D61D-4A84-A01B-C3DC59059D1F}"/>
    <dgm:cxn modelId="{39F20643-2387-4867-978B-7156BAD559C6}" type="presOf" srcId="{37FEDB7E-A9D8-4B0E-A2C1-88E22DFAF92E}" destId="{6676CBA5-BEED-40BD-8643-CD85E2255E1A}" srcOrd="0" destOrd="0" presId="urn:microsoft.com/office/officeart/2005/8/layout/process4"/>
    <dgm:cxn modelId="{4E2A8D9A-7CAB-482A-8E91-9CD4597D69D1}" type="presOf" srcId="{6C560727-0CDC-4146-8B88-879EFC011948}" destId="{C06B73C3-3FC8-482E-AAA2-42BAF1B15F3B}" srcOrd="0" destOrd="0" presId="urn:microsoft.com/office/officeart/2005/8/layout/process4"/>
    <dgm:cxn modelId="{F2507C7F-2CD6-4130-8CA7-F8036C7DC815}" type="presOf" srcId="{5435FCF7-FD67-482C-9A9E-CE68C835A66E}" destId="{9DE556DC-935B-4D50-A9A0-A2ED701075DF}" srcOrd="0" destOrd="0" presId="urn:microsoft.com/office/officeart/2005/8/layout/process4"/>
    <dgm:cxn modelId="{7C3ACED2-38A5-436E-944C-FB5AF79D193C}" srcId="{6C560727-0CDC-4146-8B88-879EFC011948}" destId="{5435FCF7-FD67-482C-9A9E-CE68C835A66E}" srcOrd="1" destOrd="0" parTransId="{DBA73BB4-430A-43A1-BE11-A4B111730C58}" sibTransId="{C2A490EC-9CED-4B6D-BAC1-41855B539C4F}"/>
    <dgm:cxn modelId="{7BC05444-015A-4893-8B15-7EFA178F9D73}" type="presOf" srcId="{20A3F5B3-3148-442B-81FE-1CD25619E271}" destId="{54E3EE9A-0A36-4DE5-8637-2872AADD2525}" srcOrd="0" destOrd="0" presId="urn:microsoft.com/office/officeart/2005/8/layout/process4"/>
    <dgm:cxn modelId="{52C06957-762B-4154-97D5-BC4A079B11DB}" type="presOf" srcId="{D96D2737-8F67-404B-915A-3EA5729ADFAB}" destId="{2FEA1691-CBD1-4915-8E98-EE3EDDDFA08D}" srcOrd="0" destOrd="0" presId="urn:microsoft.com/office/officeart/2005/8/layout/process4"/>
    <dgm:cxn modelId="{E2D316BA-1C13-48CD-981D-89C1A8BDA514}" srcId="{6C560727-0CDC-4146-8B88-879EFC011948}" destId="{20A3F5B3-3148-442B-81FE-1CD25619E271}" srcOrd="0" destOrd="0" parTransId="{053D6443-3A1B-4994-96D0-C68575B8AD96}" sibTransId="{46E75DDE-8530-4730-A6D9-74A80D1EF252}"/>
    <dgm:cxn modelId="{5E0B709A-4F9F-4B18-9142-CD34052D0950}" srcId="{6C560727-0CDC-4146-8B88-879EFC011948}" destId="{37FEDB7E-A9D8-4B0E-A2C1-88E22DFAF92E}" srcOrd="3" destOrd="0" parTransId="{354F85A8-3EA1-4147-B44E-304A751C3ECB}" sibTransId="{7FDDD311-D558-479B-A154-338CFF6CA1F8}"/>
    <dgm:cxn modelId="{313E77D5-B4B1-4E23-A005-67D5CA6EBAAA}" type="presParOf" srcId="{C06B73C3-3FC8-482E-AAA2-42BAF1B15F3B}" destId="{DEC09748-5164-4613-B2E3-5A8E2F4D75FA}" srcOrd="0" destOrd="0" presId="urn:microsoft.com/office/officeart/2005/8/layout/process4"/>
    <dgm:cxn modelId="{C31E74A5-7BC6-4655-81E9-D902B73F6860}" type="presParOf" srcId="{DEC09748-5164-4613-B2E3-5A8E2F4D75FA}" destId="{6676CBA5-BEED-40BD-8643-CD85E2255E1A}" srcOrd="0" destOrd="0" presId="urn:microsoft.com/office/officeart/2005/8/layout/process4"/>
    <dgm:cxn modelId="{207FD925-C045-4078-89D5-8E2B1DBBD08E}" type="presParOf" srcId="{C06B73C3-3FC8-482E-AAA2-42BAF1B15F3B}" destId="{EF2E9D98-459D-499E-BDF5-8C75EA78624A}" srcOrd="1" destOrd="0" presId="urn:microsoft.com/office/officeart/2005/8/layout/process4"/>
    <dgm:cxn modelId="{5118F4A5-931F-4C57-8558-0C30388840B9}" type="presParOf" srcId="{C06B73C3-3FC8-482E-AAA2-42BAF1B15F3B}" destId="{FA0615FC-A473-4F29-94C8-2C4D11977526}" srcOrd="2" destOrd="0" presId="urn:microsoft.com/office/officeart/2005/8/layout/process4"/>
    <dgm:cxn modelId="{9801BB05-3A6C-4971-BB56-CC33B8ED4FBC}" type="presParOf" srcId="{FA0615FC-A473-4F29-94C8-2C4D11977526}" destId="{2FEA1691-CBD1-4915-8E98-EE3EDDDFA08D}" srcOrd="0" destOrd="0" presId="urn:microsoft.com/office/officeart/2005/8/layout/process4"/>
    <dgm:cxn modelId="{855EBF9D-A59D-43E5-B307-BF436FD1E307}" type="presParOf" srcId="{C06B73C3-3FC8-482E-AAA2-42BAF1B15F3B}" destId="{2BC13D72-249A-45F6-900D-77E5CA2B45B8}" srcOrd="3" destOrd="0" presId="urn:microsoft.com/office/officeart/2005/8/layout/process4"/>
    <dgm:cxn modelId="{DDD03DCB-B5C0-4DAF-8EA8-E9BEDCC8D356}" type="presParOf" srcId="{C06B73C3-3FC8-482E-AAA2-42BAF1B15F3B}" destId="{DDC27E96-9EDF-49A3-9D60-335DDBC49B3C}" srcOrd="4" destOrd="0" presId="urn:microsoft.com/office/officeart/2005/8/layout/process4"/>
    <dgm:cxn modelId="{A9E7D9E6-7942-492E-9449-5D611E490149}" type="presParOf" srcId="{DDC27E96-9EDF-49A3-9D60-335DDBC49B3C}" destId="{9DE556DC-935B-4D50-A9A0-A2ED701075DF}" srcOrd="0" destOrd="0" presId="urn:microsoft.com/office/officeart/2005/8/layout/process4"/>
    <dgm:cxn modelId="{510A9BDB-002C-42A3-B4B4-7290B1933DCE}" type="presParOf" srcId="{C06B73C3-3FC8-482E-AAA2-42BAF1B15F3B}" destId="{DFDD68BB-8FEA-41BD-AC79-9285697ECD63}" srcOrd="5" destOrd="0" presId="urn:microsoft.com/office/officeart/2005/8/layout/process4"/>
    <dgm:cxn modelId="{FD528631-33A8-444C-A994-F88DC0BD2187}" type="presParOf" srcId="{C06B73C3-3FC8-482E-AAA2-42BAF1B15F3B}" destId="{3660DB34-A159-469A-880F-F2B38DFFBDD8}" srcOrd="6" destOrd="0" presId="urn:microsoft.com/office/officeart/2005/8/layout/process4"/>
    <dgm:cxn modelId="{B5198B7F-ED53-4D23-ACA9-14922877FDA7}" type="presParOf" srcId="{3660DB34-A159-469A-880F-F2B38DFFBDD8}" destId="{54E3EE9A-0A36-4DE5-8637-2872AADD252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3D2CC9-AFFD-4314-8BC8-9375EF784CB3}">
      <dsp:nvSpPr>
        <dsp:cNvPr id="0" name=""/>
        <dsp:cNvSpPr/>
      </dsp:nvSpPr>
      <dsp:spPr>
        <a:xfrm rot="16200000">
          <a:off x="524" y="378819"/>
          <a:ext cx="3620518" cy="3620518"/>
        </a:xfrm>
        <a:prstGeom prst="downArrow">
          <a:avLst>
            <a:gd name="adj1" fmla="val 50000"/>
            <a:gd name="adj2" fmla="val 35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Музейная педагогика</a:t>
          </a:r>
          <a:endParaRPr lang="ru-RU" sz="3800" kern="1200" dirty="0"/>
        </a:p>
      </dsp:txBody>
      <dsp:txXfrm rot="5400000">
        <a:off x="524" y="1283948"/>
        <a:ext cx="2986927" cy="1810259"/>
      </dsp:txXfrm>
    </dsp:sp>
    <dsp:sp modelId="{4DC01ACA-65E5-4772-B25E-6E22FB39C0FE}">
      <dsp:nvSpPr>
        <dsp:cNvPr id="0" name=""/>
        <dsp:cNvSpPr/>
      </dsp:nvSpPr>
      <dsp:spPr>
        <a:xfrm rot="5400000">
          <a:off x="3838536" y="378819"/>
          <a:ext cx="3620518" cy="3620518"/>
        </a:xfrm>
        <a:prstGeom prst="downArrow">
          <a:avLst>
            <a:gd name="adj1" fmla="val 50000"/>
            <a:gd name="adj2" fmla="val 35000"/>
          </a:avLst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ДОО</a:t>
          </a:r>
          <a:endParaRPr lang="ru-RU" sz="3800" kern="1200" dirty="0"/>
        </a:p>
      </dsp:txBody>
      <dsp:txXfrm rot="-5400000">
        <a:off x="4472127" y="1283949"/>
        <a:ext cx="2986927" cy="18102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68A50-3343-4987-AE98-C491DA9070AD}">
      <dsp:nvSpPr>
        <dsp:cNvPr id="0" name=""/>
        <dsp:cNvSpPr/>
      </dsp:nvSpPr>
      <dsp:spPr>
        <a:xfrm>
          <a:off x="0" y="36100"/>
          <a:ext cx="8410073" cy="1219200"/>
        </a:xfrm>
        <a:prstGeom prst="rect">
          <a:avLst/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latin typeface="Times New Roman" pitchFamily="18" charset="0"/>
              <a:cs typeface="Times New Roman" pitchFamily="18" charset="0"/>
            </a:rPr>
            <a:t>Принципы работы мини-музея</a:t>
          </a:r>
          <a:endParaRPr lang="ru-RU" sz="4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6100"/>
        <a:ext cx="8410073" cy="1219200"/>
      </dsp:txXfrm>
    </dsp:sp>
    <dsp:sp modelId="{49E59B29-38BE-4956-A83B-B68CA97940CE}">
      <dsp:nvSpPr>
        <dsp:cNvPr id="0" name=""/>
        <dsp:cNvSpPr/>
      </dsp:nvSpPr>
      <dsp:spPr>
        <a:xfrm>
          <a:off x="4106" y="1219200"/>
          <a:ext cx="2800620" cy="25603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интерактивность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06" y="1219200"/>
        <a:ext cx="2800620" cy="2560320"/>
      </dsp:txXfrm>
    </dsp:sp>
    <dsp:sp modelId="{E0865579-AB80-46BB-9898-3B7BBDCF001A}">
      <dsp:nvSpPr>
        <dsp:cNvPr id="0" name=""/>
        <dsp:cNvSpPr/>
      </dsp:nvSpPr>
      <dsp:spPr>
        <a:xfrm>
          <a:off x="2792711" y="1231233"/>
          <a:ext cx="2800620" cy="2560320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доступность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92711" y="1231233"/>
        <a:ext cx="2800620" cy="2560320"/>
      </dsp:txXfrm>
    </dsp:sp>
    <dsp:sp modelId="{E1BBB23D-B02D-48BF-9D94-6FE7E5E62489}">
      <dsp:nvSpPr>
        <dsp:cNvPr id="0" name=""/>
        <dsp:cNvSpPr/>
      </dsp:nvSpPr>
      <dsp:spPr>
        <a:xfrm>
          <a:off x="5605346" y="1219200"/>
          <a:ext cx="2800620" cy="2560320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latin typeface="Times New Roman" pitchFamily="18" charset="0"/>
              <a:cs typeface="Times New Roman" pitchFamily="18" charset="0"/>
            </a:rPr>
            <a:t>постепенность</a:t>
          </a:r>
          <a:endParaRPr lang="ru-RU" sz="3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05346" y="1219200"/>
        <a:ext cx="2800620" cy="2560320"/>
      </dsp:txXfrm>
    </dsp:sp>
    <dsp:sp modelId="{A2877B1B-7C4D-4FD9-B23E-4D56A93EF545}">
      <dsp:nvSpPr>
        <dsp:cNvPr id="0" name=""/>
        <dsp:cNvSpPr/>
      </dsp:nvSpPr>
      <dsp:spPr>
        <a:xfrm>
          <a:off x="0" y="3779520"/>
          <a:ext cx="8410073" cy="284480"/>
        </a:xfrm>
        <a:prstGeom prst="rect">
          <a:avLst/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76CBA5-BEED-40BD-8643-CD85E2255E1A}">
      <dsp:nvSpPr>
        <dsp:cNvPr id="0" name=""/>
        <dsp:cNvSpPr/>
      </dsp:nvSpPr>
      <dsp:spPr>
        <a:xfrm>
          <a:off x="0" y="4500036"/>
          <a:ext cx="8241631" cy="98449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неизведанное</a:t>
          </a:r>
          <a:endParaRPr lang="ru-RU" sz="3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4500036"/>
        <a:ext cx="8241631" cy="984498"/>
      </dsp:txXfrm>
    </dsp:sp>
    <dsp:sp modelId="{2FEA1691-CBD1-4915-8E98-EE3EDDDFA08D}">
      <dsp:nvSpPr>
        <dsp:cNvPr id="0" name=""/>
        <dsp:cNvSpPr/>
      </dsp:nvSpPr>
      <dsp:spPr>
        <a:xfrm rot="10800000">
          <a:off x="0" y="3000646"/>
          <a:ext cx="8241631" cy="1514157"/>
        </a:xfrm>
        <a:prstGeom prst="upArrowCallout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сложное</a:t>
          </a:r>
          <a:endParaRPr lang="ru-RU" sz="35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3000646"/>
        <a:ext cx="8241631" cy="983854"/>
      </dsp:txXfrm>
    </dsp:sp>
    <dsp:sp modelId="{9DE556DC-935B-4D50-A9A0-A2ED701075DF}">
      <dsp:nvSpPr>
        <dsp:cNvPr id="0" name=""/>
        <dsp:cNvSpPr/>
      </dsp:nvSpPr>
      <dsp:spPr>
        <a:xfrm rot="10800000">
          <a:off x="0" y="1501255"/>
          <a:ext cx="8241631" cy="1514157"/>
        </a:xfrm>
        <a:prstGeom prst="upArrowCallout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простое</a:t>
          </a:r>
          <a:endParaRPr lang="ru-RU" sz="35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1501255"/>
        <a:ext cx="8241631" cy="983854"/>
      </dsp:txXfrm>
    </dsp:sp>
    <dsp:sp modelId="{54E3EE9A-0A36-4DE5-8637-2872AADD2525}">
      <dsp:nvSpPr>
        <dsp:cNvPr id="0" name=""/>
        <dsp:cNvSpPr/>
      </dsp:nvSpPr>
      <dsp:spPr>
        <a:xfrm rot="10800000">
          <a:off x="0" y="1865"/>
          <a:ext cx="8241631" cy="1514157"/>
        </a:xfrm>
        <a:prstGeom prst="upArrowCallou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latin typeface="Times New Roman" pitchFamily="18" charset="0"/>
              <a:cs typeface="Times New Roman" pitchFamily="18" charset="0"/>
            </a:rPr>
            <a:t>Принцип доступности:</a:t>
          </a:r>
          <a:endParaRPr lang="ru-RU" sz="3500" b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0" y="1865"/>
        <a:ext cx="8241631" cy="9838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7;&#1077;&#1076;%20&#1084;&#1072;&#1089;&#1090;&#1077;&#1088;&#1089;&#1090;&#1074;&#1086;\paul_mauriat_-_odinokiy_pastukh_(zaycev.net).mp3" TargetMode="Externa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90015" y="3847281"/>
            <a:ext cx="3517612" cy="485870"/>
          </a:xfrm>
        </p:spPr>
        <p:txBody>
          <a:bodyPr>
            <a:noAutofit/>
          </a:bodyPr>
          <a:lstStyle/>
          <a:p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5" name="Рисунок 4" descr="04-07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2253" y="1275348"/>
            <a:ext cx="4860757" cy="41508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029200" y="5510464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Карпова Е.А. 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–воспитатель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0021" y="0"/>
            <a:ext cx="8373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«Детский сад № 23»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6432" y="4199022"/>
            <a:ext cx="7676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Музейная педагогика. </a:t>
            </a:r>
          </a:p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мини-музеев в ДОО.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12820"/>
            <a:ext cx="822959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Построение работы с воспитателями всех возрастных групп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Этапы создания мини-музеев: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Выбор места в групповом помещении;</a:t>
            </a:r>
          </a:p>
          <a:p>
            <a:pPr lvl="0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Постановка целей и задач; </a:t>
            </a:r>
          </a:p>
          <a:p>
            <a:pPr lvl="0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Сбор экспонатов, оформление мини-музея;</a:t>
            </a:r>
          </a:p>
          <a:p>
            <a:pPr lvl="0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Разработка тематики и содержания экскурсий и занятий для ознакомления детей с экспонатами; </a:t>
            </a:r>
          </a:p>
          <a:p>
            <a:pPr lvl="0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Разработка перспективно-тематического плана работы;</a:t>
            </a:r>
          </a:p>
          <a:p>
            <a:pPr lvl="0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Открытие мини-музея с приглашением детей, родителей.</a:t>
            </a:r>
          </a:p>
          <a:p>
            <a:pPr algn="ctr"/>
            <a:endParaRPr lang="ru-RU" sz="32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6769" y="1116995"/>
            <a:ext cx="70745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Средства музейной педагогики: </a:t>
            </a:r>
          </a:p>
          <a:p>
            <a:pPr>
              <a:buFont typeface="Arial" pitchFamily="34" charset="0"/>
              <a:buChar char="•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Художественные,</a:t>
            </a:r>
          </a:p>
          <a:p>
            <a:pPr>
              <a:buFont typeface="Arial" pitchFamily="34" charset="0"/>
              <a:buChar char="•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Социально – средовые, </a:t>
            </a:r>
          </a:p>
          <a:p>
            <a:pPr>
              <a:buFont typeface="Arial" pitchFamily="34" charset="0"/>
              <a:buChar char="•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Деятельностные.</a:t>
            </a:r>
          </a:p>
        </p:txBody>
      </p:sp>
      <p:pic>
        <p:nvPicPr>
          <p:cNvPr id="3" name="Рисунок 2" descr="ruka1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8253" y="2600882"/>
            <a:ext cx="3994484" cy="407405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33138" y="1553411"/>
          <a:ext cx="841007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601579" y="409074"/>
          <a:ext cx="8241631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tsad-559387-14583772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4658" y="1043239"/>
            <a:ext cx="5349342" cy="4010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JFHkRnXu6Q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99417">
            <a:off x="255063" y="631899"/>
            <a:ext cx="4529889" cy="6039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twRsFbt2L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433168">
            <a:off x="894348" y="2586790"/>
            <a:ext cx="5614737" cy="4211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BLzTnXHUni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7759" y="0"/>
            <a:ext cx="4860757" cy="3645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455821" y="2522167"/>
            <a:ext cx="4653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Коллекции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rgbClr val="F000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Принятие роли - экскурсовод</a:t>
            </a:r>
            <a:endParaRPr lang="ru-RU" sz="3200" b="1" dirty="0">
              <a:solidFill>
                <a:srgbClr val="F000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bP8JfXi_3P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81349" y="1500771"/>
            <a:ext cx="6391840" cy="4830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j1UDNAAPh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458" y="1275347"/>
            <a:ext cx="3952374" cy="5317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UoTKBEXC1R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52930">
            <a:off x="3545196" y="334535"/>
            <a:ext cx="5358062" cy="4018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283243" y="4776537"/>
            <a:ext cx="465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Средняя группа</a:t>
            </a:r>
            <a:endParaRPr lang="ru-RU" sz="4800" b="1" dirty="0">
              <a:solidFill>
                <a:srgbClr val="FF00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81011_101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1316" y="276727"/>
            <a:ext cx="4973052" cy="3729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vWXibOYGO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199" y="2923674"/>
            <a:ext cx="4672263" cy="3504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7557" y="156410"/>
            <a:ext cx="7026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Мини-музеи нашего ДОО</a:t>
            </a:r>
            <a:endParaRPr lang="ru-RU" sz="4400" b="1" dirty="0">
              <a:solidFill>
                <a:srgbClr val="FF00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973832"/>
            <a:ext cx="3119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младшая группа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WFO6w3EmNV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7484" y="914401"/>
            <a:ext cx="7130716" cy="534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23634" y="1090465"/>
            <a:ext cx="8275535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Продемонстрировать практику, создания в группах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ДОО «Мини-музеев».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2400" b="0" i="0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Показать разработку новых форм взаимодействия педагогов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ДОО с детьми и родителями.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Рассказать   об инновационных  методах и приёмах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воспитания гармоничной и всесторонне развитой личности.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Повысить  методическую компетентность воспитателей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 организации педагогического процесса.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Отметить, что работа по данному вопросу ёмка,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содержательна и функциональна.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Продолжать вести актуальную педагогическую систему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9295" y="144379"/>
            <a:ext cx="5245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3200" b="1" dirty="0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младшая группа</a:t>
            </a:r>
            <a:endParaRPr lang="ru-RU" sz="3200" b="1" dirty="0">
              <a:solidFill>
                <a:srgbClr val="FF00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tTBccHKYSl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14181">
            <a:off x="252663" y="1744579"/>
            <a:ext cx="5293895" cy="3970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zrhPQCENEP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89867">
            <a:off x="4719387" y="733927"/>
            <a:ext cx="4349416" cy="5799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IO6i8z1g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3220" y="0"/>
            <a:ext cx="5630779" cy="4223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TcFMHgrIi-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85691">
            <a:off x="514037" y="516764"/>
            <a:ext cx="3374334" cy="6003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126832" y="4668252"/>
            <a:ext cx="4834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Старшая группа</a:t>
            </a:r>
            <a:endParaRPr lang="ru-RU" sz="4800" b="1" dirty="0">
              <a:solidFill>
                <a:srgbClr val="FF00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VtU0-MsXc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386" y="0"/>
            <a:ext cx="2652963" cy="3537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BMQLaxxBoY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137" y="3809461"/>
            <a:ext cx="8337884" cy="3048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xl0qpQeTmu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13421">
            <a:off x="2131503" y="1208515"/>
            <a:ext cx="2069707" cy="2759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eY2_ax-607Q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5274" y="350225"/>
            <a:ext cx="4848725" cy="3265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6112" y="0"/>
            <a:ext cx="4247888" cy="2125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40033417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08377">
            <a:off x="2530141" y="532146"/>
            <a:ext cx="3409950" cy="418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nabor_otkrytok_murmansk_1966_tir150tys_15sht_iz_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113" y="3258434"/>
            <a:ext cx="5374855" cy="3382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ygCPnn2XA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0284" y="1323473"/>
            <a:ext cx="6994358" cy="5245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20517" y="0"/>
            <a:ext cx="7832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Подготовительная группа № 1</a:t>
            </a:r>
            <a:endParaRPr lang="ru-RU" sz="4000" b="1" dirty="0">
              <a:solidFill>
                <a:srgbClr val="FF00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Мини-музей русско-народного быта, ярмарка изделий народных мастеров </a:t>
            </a:r>
            <a:endParaRPr lang="ru-RU" sz="3600" b="1" dirty="0">
              <a:solidFill>
                <a:srgbClr val="FF00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SBMyPkUaGOk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49121" y="1543719"/>
            <a:ext cx="5694879" cy="3461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vk7Ip2LMhzU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4011357"/>
            <a:ext cx="4923924" cy="2846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9294" y="216568"/>
            <a:ext cx="6434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Подготовительная группа №2</a:t>
            </a:r>
            <a:endParaRPr lang="ru-RU" sz="3600" b="1" dirty="0">
              <a:solidFill>
                <a:srgbClr val="FF00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FWKdAWgYrx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411" y="902369"/>
            <a:ext cx="5245768" cy="3934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XDHGTRO6avr1Knb8CdDl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74039">
            <a:off x="3699529" y="2442410"/>
            <a:ext cx="5103676" cy="4066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ANj_BdevQ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67226"/>
            <a:ext cx="7132222" cy="4390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UNlPu_tnRB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1548" y="0"/>
            <a:ext cx="3982452" cy="2986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Gjp2GFhL8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51684" y="348916"/>
            <a:ext cx="4692316" cy="6256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1g-9mkKpf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534527" cy="4150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XxDwg4vBzp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369047">
            <a:off x="1335505" y="3344779"/>
            <a:ext cx="2463466" cy="3284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0832" y="228599"/>
            <a:ext cx="7303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родителями при создании мини-музеев</a:t>
            </a:r>
            <a:endParaRPr lang="ru-RU" sz="36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" name="Рисунок 2" descr="0JptAuiAOy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2074"/>
            <a:ext cx="3979445" cy="530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gtUsyt-8p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6960" y="1515979"/>
            <a:ext cx="3898232" cy="5197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 возникновения                    мини-музеев в нашем детском саду </a:t>
            </a:r>
            <a:endParaRPr lang="ru-RU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181011_1027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119377">
            <a:off x="601938" y="1984978"/>
            <a:ext cx="4520320" cy="339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81011_1055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83234">
            <a:off x="5078190" y="1571215"/>
            <a:ext cx="3622677" cy="4830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62FnNhjLI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479" y="1471863"/>
            <a:ext cx="4039603" cy="5386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_11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193308"/>
            <a:ext cx="6400800" cy="3703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m_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151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etsad-43340-13969548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63245">
            <a:off x="1582402" y="2607880"/>
            <a:ext cx="5305425" cy="3981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1011_1102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0" y="0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0181011_1102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99601">
            <a:off x="1275347" y="803080"/>
            <a:ext cx="4232108" cy="5642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5230" y="0"/>
            <a:ext cx="739877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Перспектива развития мини-музеев в ДОО</a:t>
            </a:r>
          </a:p>
          <a:p>
            <a:pPr marL="514350" indent="-514350" algn="just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Организация и проведение  конкурса по созданию мини-музеев среди воспитателей.</a:t>
            </a:r>
          </a:p>
          <a:p>
            <a:pPr marL="514350" indent="-514350" algn="just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Разработка и  работа над совместный проектом педагогов, родителей и детей «Большая книга маленьких путешественников».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Создание мини-музея, посвященный воинской славе нашего народа,       оформлением мини-музея «Моя мама – мастерица»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Разработка и проведение мониторинга.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Регистрация на официальном сайте посткроссинга и разработка проектной деятельности по данной теме.</a:t>
            </a:r>
          </a:p>
          <a:p>
            <a:pPr marL="342900" indent="-34290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endParaRPr lang="ru-RU" sz="3200" dirty="0" smtClean="0"/>
          </a:p>
          <a:p>
            <a:pPr marL="514350" indent="-514350">
              <a:buFont typeface="+mj-lt"/>
              <a:buAutoNum type="arabicPeriod"/>
            </a:pPr>
            <a:endParaRPr lang="ru-RU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aduga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4852" y="-643615"/>
            <a:ext cx="7049148" cy="6469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402179"/>
            <a:ext cx="68825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5400" b="1" dirty="0">
              <a:solidFill>
                <a:srgbClr val="FF00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aul_mauriat_-_odinokiy_pastukh_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80737" y="25667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30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90401_0744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7840" y="0"/>
            <a:ext cx="4846160" cy="3348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0401_0746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09489">
            <a:off x="613831" y="1965059"/>
            <a:ext cx="5630214" cy="4135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295" y="721896"/>
            <a:ext cx="865070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этапов по созданию мини-музеев в группах.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1.Изучение литературы по музейной педагогике.</a:t>
            </a:r>
          </a:p>
          <a:p>
            <a:pPr lvl="0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2.Актуальность включения музейной педагогики в работу ДОО.</a:t>
            </a:r>
          </a:p>
          <a:p>
            <a:pPr lvl="0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3.Работа ДОО над мини-музеями в рамках музейной педагогики.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Проведение деловой игры среди воспитателей ДОО «В мире прекрасного».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Построение  работы с воспитателями всех возрастных групп.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Выбор содержания мини-музея воспитателями ДОО и работа над его оформлением.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Включение в создание мини-музеев  работу с родителями.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4.Перспектива развития мини-музеев в ДОО.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1168" y="240632"/>
            <a:ext cx="6412832" cy="16002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А. </a:t>
            </a:r>
            <a:r>
              <a:rPr lang="ru-RU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Лихтварк</a:t>
            </a: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основоположник музейной педагогики</a:t>
            </a: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1893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5838" b="5838"/>
          <a:stretch>
            <a:fillRect/>
          </a:stretch>
        </p:blipFill>
        <p:spPr>
          <a:xfrm>
            <a:off x="4354582" y="1913021"/>
            <a:ext cx="4378528" cy="4609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4380" y="2057400"/>
            <a:ext cx="4150894" cy="4235116"/>
          </a:xfrm>
        </p:spPr>
        <p:txBody>
          <a:bodyPr/>
          <a:lstStyle/>
          <a:p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Музейная педагогика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— это научно-практическая дисциплина на стыке музееведения, педагогики и психологии, рассматривающая музей как образовательную систему и направленная на оптимизацию взаимодействия музея и посетителя.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215190" y="1084179"/>
          <a:ext cx="7459579" cy="4378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 включения музейной педагогики в работу ДОО</a:t>
            </a:r>
            <a:endParaRPr lang="ru-RU" sz="2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Screenshot_1.jpg.090003fe12fb93aa999136bb27b1957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1196482">
            <a:off x="454847" y="1713878"/>
            <a:ext cx="4252569" cy="4239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12961480_1202962766382958_6506585695063222441_n.jpg.2138aac7a123480370c0dd4209ee93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284954">
            <a:off x="5222200" y="1681245"/>
            <a:ext cx="3296158" cy="4957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работы ДОО над мини-музеями в рамках музейной педагогики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7130526" cy="544679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Деловая игра «В мире прекрасного»</a:t>
            </a:r>
            <a:endParaRPr lang="ru-RU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436</Words>
  <Application>Microsoft Office PowerPoint</Application>
  <PresentationFormat>Экран (4:3)</PresentationFormat>
  <Paragraphs>78</Paragraphs>
  <Slides>34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                  История возникновения                    мини-музеев в нашем детском саду </vt:lpstr>
      <vt:lpstr>Презентация PowerPoint</vt:lpstr>
      <vt:lpstr>Презентация PowerPoint</vt:lpstr>
      <vt:lpstr>А. Лихтварк – основоположник музейной педагогики</vt:lpstr>
      <vt:lpstr>Презентация PowerPoint</vt:lpstr>
      <vt:lpstr>Актуальность включения музейной педагогики в работу ДОО</vt:lpstr>
      <vt:lpstr>Этапы работы ДОО над мини-музеями в рамках музейной педагогики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Принятие роли - экскурсовод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Мини-музей русско-народного быта, ярмарка изделий народных мастеров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Детсад</cp:lastModifiedBy>
  <cp:revision>137</cp:revision>
  <dcterms:created xsi:type="dcterms:W3CDTF">2014-11-21T11:00:06Z</dcterms:created>
  <dcterms:modified xsi:type="dcterms:W3CDTF">2023-02-28T07:37:11Z</dcterms:modified>
</cp:coreProperties>
</file>