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8" r:id="rId2"/>
    <p:sldId id="259" r:id="rId3"/>
    <p:sldId id="260" r:id="rId4"/>
    <p:sldId id="261" r:id="rId5"/>
    <p:sldId id="262" r:id="rId6"/>
    <p:sldId id="263" r:id="rId7"/>
    <p:sldId id="278" r:id="rId8"/>
    <p:sldId id="266" r:id="rId9"/>
    <p:sldId id="279" r:id="rId10"/>
    <p:sldId id="269" r:id="rId11"/>
    <p:sldId id="270" r:id="rId12"/>
    <p:sldId id="280" r:id="rId13"/>
    <p:sldId id="272" r:id="rId14"/>
    <p:sldId id="277" r:id="rId15"/>
    <p:sldId id="281" r:id="rId16"/>
    <p:sldId id="282" r:id="rId17"/>
    <p:sldId id="283" r:id="rId18"/>
    <p:sldId id="28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61" autoAdjust="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A4D87F92-B47A-417F-8869-41CB745BD43D}"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97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33251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08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019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20409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535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80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78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40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412233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4D87F92-B47A-417F-8869-41CB745BD43D}"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8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402809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4D87F92-B47A-417F-8869-41CB745BD43D}"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38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4D87F92-B47A-417F-8869-41CB745BD43D}"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38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178776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87F92-B47A-417F-8869-41CB745BD43D}"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8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3902C4-1344-4334-B79A-6365EC5ACD6A}" type="datetimeFigureOut">
              <a:rPr lang="ru-RU" smtClean="0"/>
              <a:pPr/>
              <a:t>29.10.2025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4D87F92-B47A-417F-8869-41CB745BD43D}" type="slidenum">
              <a:rPr lang="ru-RU" smtClean="0"/>
              <a:pPr/>
              <a:t>‹#›</a:t>
            </a:fld>
            <a:endParaRPr lang="ru-RU"/>
          </a:p>
        </p:txBody>
      </p:sp>
    </p:spTree>
    <p:extLst>
      <p:ext uri="{BB962C8B-B14F-4D97-AF65-F5344CB8AC3E}">
        <p14:creationId xmlns:p14="http://schemas.microsoft.com/office/powerpoint/2010/main" val="379700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3902C4-1344-4334-B79A-6365EC5ACD6A}" type="datetimeFigureOut">
              <a:rPr lang="ru-RU" smtClean="0"/>
              <a:pPr/>
              <a:t>29.10.2025</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D87F92-B47A-417F-8869-41CB745BD43D}" type="slidenum">
              <a:rPr lang="ru-RU" smtClean="0"/>
              <a:pPr/>
              <a:t>‹#›</a:t>
            </a:fld>
            <a:endParaRPr lang="ru-RU"/>
          </a:p>
        </p:txBody>
      </p:sp>
    </p:spTree>
    <p:extLst>
      <p:ext uri="{BB962C8B-B14F-4D97-AF65-F5344CB8AC3E}">
        <p14:creationId xmlns:p14="http://schemas.microsoft.com/office/powerpoint/2010/main" val="219969913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825" y="836712"/>
            <a:ext cx="7344816" cy="720080"/>
          </a:xfrm>
          <a:ln>
            <a:solidFill>
              <a:srgbClr val="92D05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ru-RU" sz="1600" b="1" dirty="0" smtClean="0">
                <a:solidFill>
                  <a:schemeClr val="tx1"/>
                </a:solidFill>
                <a:latin typeface="Times New Roman" pitchFamily="18" charset="0"/>
                <a:cs typeface="Times New Roman" pitchFamily="18" charset="0"/>
              </a:rPr>
              <a:t>муниципальное бюджетное дошкольное  образовательное учреждение </a:t>
            </a:r>
            <a:br>
              <a:rPr lang="ru-RU" sz="1600" b="1"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«Детский сад № 23»</a:t>
            </a:r>
            <a:endParaRPr lang="ru-RU" sz="16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lgn="ctr">
              <a:buNone/>
            </a:pPr>
            <a:r>
              <a:rPr lang="ru-RU" sz="3600" b="1" dirty="0" smtClean="0">
                <a:solidFill>
                  <a:schemeClr val="accent1">
                    <a:lumMod val="75000"/>
                  </a:schemeClr>
                </a:solidFill>
                <a:effectLst>
                  <a:outerShdw blurRad="38100" dist="38100" dir="2700000" algn="tl">
                    <a:srgbClr val="000000">
                      <a:alpha val="43137"/>
                    </a:srgbClr>
                  </a:outerShdw>
                </a:effectLst>
              </a:rPr>
              <a:t>Ознакомление с образовательной программой </a:t>
            </a:r>
          </a:p>
          <a:p>
            <a:pPr algn="ctr">
              <a:buNone/>
            </a:pPr>
            <a:r>
              <a:rPr lang="ru-RU" sz="3600" b="1" dirty="0">
                <a:solidFill>
                  <a:schemeClr val="accent1">
                    <a:lumMod val="75000"/>
                  </a:schemeClr>
                </a:solidFill>
                <a:effectLst>
                  <a:outerShdw blurRad="38100" dist="38100" dir="2700000" algn="tl">
                    <a:srgbClr val="000000">
                      <a:alpha val="43137"/>
                    </a:srgbClr>
                  </a:outerShdw>
                </a:effectLst>
              </a:rPr>
              <a:t>м</a:t>
            </a:r>
            <a:r>
              <a:rPr lang="ru-RU" sz="3600" b="1" dirty="0" smtClean="0">
                <a:solidFill>
                  <a:schemeClr val="accent1">
                    <a:lumMod val="75000"/>
                  </a:schemeClr>
                </a:solidFill>
                <a:effectLst>
                  <a:outerShdw blurRad="38100" dist="38100" dir="2700000" algn="tl">
                    <a:srgbClr val="000000">
                      <a:alpha val="43137"/>
                    </a:srgbClr>
                  </a:outerShdw>
                </a:effectLst>
              </a:rPr>
              <a:t>униципального бюджетного дошкольного образовательного учреждения </a:t>
            </a:r>
          </a:p>
          <a:p>
            <a:pPr algn="ctr">
              <a:buNone/>
            </a:pPr>
            <a:r>
              <a:rPr lang="ru-RU" sz="3600" b="1" dirty="0" smtClean="0">
                <a:solidFill>
                  <a:schemeClr val="accent1">
                    <a:lumMod val="75000"/>
                  </a:schemeClr>
                </a:solidFill>
                <a:effectLst>
                  <a:outerShdw blurRad="38100" dist="38100" dir="2700000" algn="tl">
                    <a:srgbClr val="000000">
                      <a:alpha val="43137"/>
                    </a:srgbClr>
                  </a:outerShdw>
                </a:effectLst>
              </a:rPr>
              <a:t> «Детский сад № 23»</a:t>
            </a:r>
            <a:endParaRPr lang="ru-RU" sz="36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288032"/>
          </a:xfrm>
        </p:spPr>
        <p:txBody>
          <a:bodyPr>
            <a:normAutofit fontScale="90000"/>
          </a:bodyPr>
          <a:lstStyle/>
          <a:p>
            <a:pPr algn="ctr"/>
            <a:r>
              <a:rPr lang="ru-RU" sz="2400" b="1" dirty="0" smtClean="0">
                <a:solidFill>
                  <a:srgbClr val="C00000"/>
                </a:solidFill>
              </a:rPr>
              <a:t/>
            </a:r>
            <a:br>
              <a:rPr lang="ru-RU" sz="2400" b="1" dirty="0" smtClean="0">
                <a:solidFill>
                  <a:srgbClr val="C00000"/>
                </a:solidFill>
              </a:rPr>
            </a:br>
            <a:r>
              <a:rPr lang="ru-RU" sz="2400" b="1" dirty="0" smtClean="0">
                <a:solidFill>
                  <a:schemeClr val="accent2">
                    <a:lumMod val="75000"/>
                  </a:schemeClr>
                </a:solidFill>
              </a:rPr>
              <a:t>Образовательные области</a:t>
            </a:r>
            <a:endParaRPr lang="ru-RU" sz="2400" b="1" dirty="0">
              <a:solidFill>
                <a:schemeClr val="accent2">
                  <a:lumMod val="75000"/>
                </a:schemeClr>
              </a:solidFill>
            </a:endParaRPr>
          </a:p>
        </p:txBody>
      </p:sp>
      <p:sp>
        <p:nvSpPr>
          <p:cNvPr id="3" name="Содержимое 2"/>
          <p:cNvSpPr>
            <a:spLocks noGrp="1"/>
          </p:cNvSpPr>
          <p:nvPr>
            <p:ph idx="1"/>
          </p:nvPr>
        </p:nvSpPr>
        <p:spPr>
          <a:xfrm>
            <a:off x="539552" y="1052736"/>
            <a:ext cx="7848872" cy="5256584"/>
          </a:xfrm>
        </p:spPr>
        <p:txBody>
          <a:bodyPr>
            <a:normAutofit lnSpcReduction="10000"/>
          </a:bodyPr>
          <a:lstStyle/>
          <a:p>
            <a:pPr>
              <a:buNone/>
            </a:pPr>
            <a:r>
              <a:rPr lang="ru-RU" sz="1400" b="1" dirty="0" smtClean="0">
                <a:solidFill>
                  <a:schemeClr val="accent2">
                    <a:lumMod val="75000"/>
                  </a:schemeClr>
                </a:solidFill>
              </a:rPr>
              <a:t>Социально-коммуникативное</a:t>
            </a:r>
            <a:r>
              <a:rPr lang="ru-RU" sz="1400" b="1" dirty="0" smtClean="0">
                <a:solidFill>
                  <a:schemeClr val="tx1"/>
                </a:solidFill>
              </a:rPr>
              <a:t> </a:t>
            </a:r>
            <a:r>
              <a:rPr lang="ru-RU" sz="1400" dirty="0" smtClean="0">
                <a:solidFill>
                  <a:schemeClr val="tx1"/>
                </a:solidFill>
              </a:rPr>
              <a:t>развитие направлено на усвоение норм и ценностей, принятых в обществе, включая моральные и нравственные ценности; развитие общения и взаимодействия ребенка со взрослыми и сверстниками; становление самостоятельности, целенаправленности и </a:t>
            </a:r>
            <a:r>
              <a:rPr lang="ru-RU" sz="1400" dirty="0" err="1" smtClean="0">
                <a:solidFill>
                  <a:schemeClr val="tx1"/>
                </a:solidFill>
              </a:rPr>
              <a:t>саморегуляции</a:t>
            </a:r>
            <a:r>
              <a:rPr lang="ru-RU" sz="1400" dirty="0" smtClean="0">
                <a:solidFill>
                  <a:schemeClr val="tx1"/>
                </a:solidFill>
              </a:rPr>
              <a:t> собственных действий; развитие социального и эмоционального интеллекта, эмоциональной отзывчивости, сопереживания, формирование готовности к совместной деятельности со сверстниками, формирование уважительного отношения и чувства принадлежности к своей семье и к сообществу детей и взрослых в Организации; формирование позитивных установок к различным видам труда и творчества; формирование основ безопасного поведения в быту, социуме, природе.</a:t>
            </a:r>
          </a:p>
          <a:p>
            <a:pPr algn="just">
              <a:buNone/>
            </a:pPr>
            <a:r>
              <a:rPr lang="ru-RU" sz="1400" b="1" dirty="0" smtClean="0">
                <a:solidFill>
                  <a:schemeClr val="accent2">
                    <a:lumMod val="75000"/>
                  </a:schemeClr>
                </a:solidFill>
              </a:rPr>
              <a:t>Познавательное развитие </a:t>
            </a:r>
            <a:r>
              <a:rPr lang="ru-RU" sz="1400" dirty="0" smtClean="0">
                <a:solidFill>
                  <a:schemeClr val="tx1"/>
                </a:solidFill>
              </a:rPr>
              <a:t>предполагает развитие интересов детей, любознательности и познавательной мотивации; формирование познавательных действий, становление сознания; развитие воображения и творческой активности; формирование 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 о малой родине и Отечестве, представлений о </a:t>
            </a:r>
            <a:r>
              <a:rPr lang="ru-RU" sz="1400" dirty="0" err="1" smtClean="0">
                <a:solidFill>
                  <a:schemeClr val="tx1"/>
                </a:solidFill>
              </a:rPr>
              <a:t>социокультурных</a:t>
            </a:r>
            <a:r>
              <a:rPr lang="ru-RU" sz="1400" dirty="0" smtClean="0">
                <a:solidFill>
                  <a:schemeClr val="tx1"/>
                </a:solidFill>
              </a:rPr>
              <a:t> ценностях нашего народа, об отечественных традициях и праздниках, о планете Земля как общем доме людей, об особенностях ее природы, многообразии стран и народов мира.</a:t>
            </a:r>
          </a:p>
          <a:p>
            <a:pPr algn="just">
              <a:buNone/>
            </a:pPr>
            <a:r>
              <a:rPr lang="ru-RU" sz="1400" b="1" dirty="0" smtClean="0">
                <a:solidFill>
                  <a:schemeClr val="accent2">
                    <a:lumMod val="75000"/>
                  </a:schemeClr>
                </a:solidFill>
              </a:rPr>
              <a:t>Речевое развитие </a:t>
            </a:r>
            <a:r>
              <a:rPr lang="ru-RU" sz="1400" dirty="0" smtClean="0">
                <a:solidFill>
                  <a:schemeClr val="tx1"/>
                </a:solidFill>
              </a:rPr>
              <a:t>включает владение речью как средством общения и культуры; обогащение активного словаря; развитие связной, грамматически правильной диалогической и монологической речи; развитие речевого творчества; развитие звуковой и интонационной культуры речи, фонематического слуха; знакомство с книжной культурой, детской литературой, понимание на слух текстов различных жанров детской литературы; формирование звуковой аналитико-синтетической активности как предпосылки обучения грамоте.</a:t>
            </a:r>
          </a:p>
          <a:p>
            <a:pPr>
              <a:buNone/>
            </a:pPr>
            <a:endParaRPr lang="ru-RU" sz="12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352928"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827584" y="980728"/>
            <a:ext cx="7704856" cy="3970318"/>
          </a:xfrm>
          <a:prstGeom prst="rect">
            <a:avLst/>
          </a:prstGeom>
          <a:noFill/>
        </p:spPr>
        <p:txBody>
          <a:bodyPr wrap="square" rtlCol="0">
            <a:spAutoFit/>
          </a:bodyPr>
          <a:lstStyle/>
          <a:p>
            <a:pPr algn="just"/>
            <a:r>
              <a:rPr lang="ru-RU" sz="1400" b="1" dirty="0" smtClean="0">
                <a:solidFill>
                  <a:schemeClr val="accent2">
                    <a:lumMod val="75000"/>
                  </a:schemeClr>
                </a:solidFill>
              </a:rPr>
              <a:t>Художественно-эстетическое развитие </a:t>
            </a:r>
            <a:r>
              <a:rPr lang="ru-RU" sz="1400" dirty="0" smtClean="0"/>
              <a:t>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 становление эстетического отношения к окружающему миру; формирование элементарных представлений о видах искусства; восприятие музыки, художественной литературы, фольклора; стимулирование сопереживания персонажам художественных произведений; реализацию самостоятельной творческой деятельности детей (изобразительной, конструктивно-модельной, музыкальной и др.).</a:t>
            </a:r>
          </a:p>
          <a:p>
            <a:pPr marL="109728" indent="0" algn="just">
              <a:buNone/>
            </a:pPr>
            <a:endParaRPr lang="ru-RU" sz="1400" dirty="0" smtClean="0"/>
          </a:p>
          <a:p>
            <a:pPr algn="just"/>
            <a:r>
              <a:rPr lang="ru-RU" sz="1400" b="1" dirty="0" smtClean="0">
                <a:solidFill>
                  <a:schemeClr val="accent2">
                    <a:lumMod val="75000"/>
                  </a:schemeClr>
                </a:solidFill>
              </a:rPr>
              <a:t>Физическое развитие включает </a:t>
            </a:r>
            <a:r>
              <a:rPr lang="ru-RU" sz="1400" dirty="0" smtClean="0"/>
              <a:t>приобретение опыта в следующих видах деятельности детей: двигательной, в том числе связанной с выполнением упражнений, направленных на развитие таких физических качеств, как координация и гибкость; способствующих правильному формированию опорно-двигательной системы организма, развитию равновесия, координации движения, крупной и мелкой моторики обеих рук, а также с правильным, не наносящем ущерба организму, выполнением основных движений (ходьба, бег, мягкие прыжки, повороты в обе стороны), формирование начальных представлений о некоторых видах спорта, овладение подвижными играми с правилами; становление целенаправленности и </a:t>
            </a:r>
            <a:r>
              <a:rPr lang="ru-RU" sz="1400" dirty="0" err="1" smtClean="0"/>
              <a:t>саморегуляции</a:t>
            </a:r>
            <a:r>
              <a:rPr lang="ru-RU" sz="1400" dirty="0" smtClean="0"/>
              <a:t> в двигательной сфере; становление ценностей здорового образа жизни, овладение его элементарными нормами и правилами (в питании, двигательном режиме, закаливании, при формировании полезных привычек и др.).</a:t>
            </a: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88961" y="678195"/>
            <a:ext cx="6092232" cy="4452607"/>
          </a:xfrm>
          <a:prstGeom prst="rect">
            <a:avLst/>
          </a:prstGeom>
        </p:spPr>
      </p:pic>
      <p:grpSp>
        <p:nvGrpSpPr>
          <p:cNvPr id="3" name="Группа 24"/>
          <p:cNvGrpSpPr>
            <a:grpSpLocks/>
          </p:cNvGrpSpPr>
          <p:nvPr/>
        </p:nvGrpSpPr>
        <p:grpSpPr bwMode="auto">
          <a:xfrm>
            <a:off x="5292080" y="3501008"/>
            <a:ext cx="3232150" cy="2179637"/>
            <a:chOff x="5660061" y="3789040"/>
            <a:chExt cx="3232219" cy="2179673"/>
          </a:xfrm>
        </p:grpSpPr>
        <p:sp>
          <p:nvSpPr>
            <p:cNvPr id="4" name="Стрелка влево 3"/>
            <p:cNvSpPr/>
            <p:nvPr/>
          </p:nvSpPr>
          <p:spPr>
            <a:xfrm>
              <a:off x="5660061" y="4816169"/>
              <a:ext cx="1820901" cy="628660"/>
            </a:xfrm>
            <a:prstGeom prst="leftArrow">
              <a:avLst>
                <a:gd name="adj1" fmla="val 60000"/>
                <a:gd name="adj2" fmla="val 50000"/>
              </a:avLst>
            </a:prstGeom>
            <a:solidFill>
              <a:schemeClr val="bg1">
                <a:lumMod val="65000"/>
              </a:schemeClr>
            </a:solidFill>
            <a:effectLst>
              <a:outerShdw blurRad="50800" dist="38100" dir="5400000" algn="t" rotWithShape="0">
                <a:prstClr val="black">
                  <a:alpha val="40000"/>
                </a:prstClr>
              </a:outerShdw>
            </a:effectLst>
          </p:spPr>
          <p:style>
            <a:lnRef idx="0">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5" name="Полилиния 4"/>
            <p:cNvSpPr/>
            <p:nvPr/>
          </p:nvSpPr>
          <p:spPr>
            <a:xfrm>
              <a:off x="6191884" y="4292285"/>
              <a:ext cx="2578155" cy="1676428"/>
            </a:xfrm>
            <a:custGeom>
              <a:avLst/>
              <a:gdLst>
                <a:gd name="connsiteX0" fmla="*/ 0 w 2577163"/>
                <a:gd name="connsiteY0" fmla="*/ 167600 h 1675999"/>
                <a:gd name="connsiteX1" fmla="*/ 49089 w 2577163"/>
                <a:gd name="connsiteY1" fmla="*/ 49089 h 1675999"/>
                <a:gd name="connsiteX2" fmla="*/ 167600 w 2577163"/>
                <a:gd name="connsiteY2" fmla="*/ 0 h 1675999"/>
                <a:gd name="connsiteX3" fmla="*/ 2409563 w 2577163"/>
                <a:gd name="connsiteY3" fmla="*/ 0 h 1675999"/>
                <a:gd name="connsiteX4" fmla="*/ 2528074 w 2577163"/>
                <a:gd name="connsiteY4" fmla="*/ 49089 h 1675999"/>
                <a:gd name="connsiteX5" fmla="*/ 2577163 w 2577163"/>
                <a:gd name="connsiteY5" fmla="*/ 167600 h 1675999"/>
                <a:gd name="connsiteX6" fmla="*/ 2577163 w 2577163"/>
                <a:gd name="connsiteY6" fmla="*/ 1508399 h 1675999"/>
                <a:gd name="connsiteX7" fmla="*/ 2528074 w 2577163"/>
                <a:gd name="connsiteY7" fmla="*/ 1626910 h 1675999"/>
                <a:gd name="connsiteX8" fmla="*/ 2409563 w 2577163"/>
                <a:gd name="connsiteY8" fmla="*/ 1675999 h 1675999"/>
                <a:gd name="connsiteX9" fmla="*/ 167600 w 2577163"/>
                <a:gd name="connsiteY9" fmla="*/ 1675999 h 1675999"/>
                <a:gd name="connsiteX10" fmla="*/ 49089 w 2577163"/>
                <a:gd name="connsiteY10" fmla="*/ 1626910 h 1675999"/>
                <a:gd name="connsiteX11" fmla="*/ 0 w 2577163"/>
                <a:gd name="connsiteY11" fmla="*/ 1508399 h 1675999"/>
                <a:gd name="connsiteX12" fmla="*/ 0 w 2577163"/>
                <a:gd name="connsiteY12" fmla="*/ 167600 h 167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7163" h="1675999">
                  <a:moveTo>
                    <a:pt x="0" y="167600"/>
                  </a:moveTo>
                  <a:cubicBezTo>
                    <a:pt x="0" y="123150"/>
                    <a:pt x="17658" y="80520"/>
                    <a:pt x="49089" y="49089"/>
                  </a:cubicBezTo>
                  <a:cubicBezTo>
                    <a:pt x="80520" y="17658"/>
                    <a:pt x="123150" y="0"/>
                    <a:pt x="167600" y="0"/>
                  </a:cubicBezTo>
                  <a:lnTo>
                    <a:pt x="2409563" y="0"/>
                  </a:lnTo>
                  <a:cubicBezTo>
                    <a:pt x="2454013" y="0"/>
                    <a:pt x="2496643" y="17658"/>
                    <a:pt x="2528074" y="49089"/>
                  </a:cubicBezTo>
                  <a:cubicBezTo>
                    <a:pt x="2559505" y="80520"/>
                    <a:pt x="2577163" y="123150"/>
                    <a:pt x="2577163" y="167600"/>
                  </a:cubicBezTo>
                  <a:lnTo>
                    <a:pt x="2577163" y="1508399"/>
                  </a:lnTo>
                  <a:cubicBezTo>
                    <a:pt x="2577163" y="1552849"/>
                    <a:pt x="2559505" y="1595479"/>
                    <a:pt x="2528074" y="1626910"/>
                  </a:cubicBezTo>
                  <a:cubicBezTo>
                    <a:pt x="2496643" y="1658341"/>
                    <a:pt x="2454013" y="1675999"/>
                    <a:pt x="2409563" y="1675999"/>
                  </a:cubicBezTo>
                  <a:lnTo>
                    <a:pt x="167600" y="1675999"/>
                  </a:lnTo>
                  <a:cubicBezTo>
                    <a:pt x="123150" y="1675999"/>
                    <a:pt x="80520" y="1658341"/>
                    <a:pt x="49089" y="1626910"/>
                  </a:cubicBezTo>
                  <a:cubicBezTo>
                    <a:pt x="17658" y="1595479"/>
                    <a:pt x="0" y="1552849"/>
                    <a:pt x="0" y="1508399"/>
                  </a:cubicBezTo>
                  <a:lnTo>
                    <a:pt x="0" y="16760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79568" tIns="79568" rIns="79568" bIns="79568" spcCol="1270" anchor="b"/>
            <a:lstStyle/>
            <a:p>
              <a:pPr defTabSz="711200">
                <a:lnSpc>
                  <a:spcPct val="90000"/>
                </a:lnSpc>
                <a:defRPr/>
              </a:pPr>
              <a:r>
                <a:rPr lang="ru-RU" sz="1600" b="1" dirty="0">
                  <a:latin typeface="Arial" pitchFamily="34" charset="0"/>
                  <a:cs typeface="Arial" pitchFamily="34" charset="0"/>
                </a:rPr>
                <a:t>развивающая </a:t>
              </a:r>
              <a:r>
                <a:rPr lang="ru-RU" sz="1600" b="1" dirty="0" err="1">
                  <a:latin typeface="Arial" pitchFamily="34" charset="0"/>
                  <a:cs typeface="Arial" pitchFamily="34" charset="0"/>
                </a:rPr>
                <a:t>предметно-простран-ственная</a:t>
              </a:r>
              <a:r>
                <a:rPr lang="ru-RU" sz="1600" b="1" dirty="0">
                  <a:latin typeface="Arial" pitchFamily="34" charset="0"/>
                  <a:cs typeface="Arial" pitchFamily="34" charset="0"/>
                </a:rPr>
                <a:t> среда</a:t>
              </a:r>
            </a:p>
          </p:txBody>
        </p:sp>
        <p:pic>
          <p:nvPicPr>
            <p:cNvPr id="6" name="Picture 2" descr="D:\ПРОСВЕЩЕНИЕ\Картинки разные\Детские_помещения\01.jpg"/>
            <p:cNvPicPr>
              <a:picLocks noChangeAspect="1" noChangeArrowheads="1"/>
            </p:cNvPicPr>
            <p:nvPr/>
          </p:nvPicPr>
          <p:blipFill>
            <a:blip r:embed="rId3" cstate="print"/>
            <a:srcRect/>
            <a:stretch>
              <a:fillRect/>
            </a:stretch>
          </p:blipFill>
          <p:spPr bwMode="auto">
            <a:xfrm>
              <a:off x="7092280" y="3789040"/>
              <a:ext cx="1800000" cy="1355960"/>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7" name="Группа 21"/>
          <p:cNvGrpSpPr>
            <a:grpSpLocks/>
          </p:cNvGrpSpPr>
          <p:nvPr/>
        </p:nvGrpSpPr>
        <p:grpSpPr bwMode="auto">
          <a:xfrm>
            <a:off x="824030" y="3501008"/>
            <a:ext cx="3006725" cy="2179637"/>
            <a:chOff x="251520" y="3789040"/>
            <a:chExt cx="3005974" cy="2179673"/>
          </a:xfrm>
        </p:grpSpPr>
        <p:sp>
          <p:nvSpPr>
            <p:cNvPr id="8" name="Стрелка влево 7"/>
            <p:cNvSpPr/>
            <p:nvPr/>
          </p:nvSpPr>
          <p:spPr>
            <a:xfrm rot="10800000">
              <a:off x="1687849" y="4816169"/>
              <a:ext cx="1569645" cy="628660"/>
            </a:xfrm>
            <a:prstGeom prst="leftArrow">
              <a:avLst>
                <a:gd name="adj1" fmla="val 60000"/>
                <a:gd name="adj2" fmla="val 50000"/>
              </a:avLst>
            </a:prstGeom>
            <a:solidFill>
              <a:schemeClr val="bg1">
                <a:lumMod val="65000"/>
              </a:schemeClr>
            </a:solidFill>
            <a:effectLst>
              <a:outerShdw blurRad="50800" dist="38100" dir="5400000" algn="t" rotWithShape="0">
                <a:prstClr val="black">
                  <a:alpha val="40000"/>
                </a:prstClr>
              </a:outerShdw>
            </a:effectLst>
          </p:spPr>
          <p:style>
            <a:lnRef idx="0">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9" name="Полилиния 8"/>
            <p:cNvSpPr/>
            <p:nvPr/>
          </p:nvSpPr>
          <p:spPr>
            <a:xfrm>
              <a:off x="640361" y="4292285"/>
              <a:ext cx="2094977" cy="1676428"/>
            </a:xfrm>
            <a:custGeom>
              <a:avLst/>
              <a:gdLst>
                <a:gd name="connsiteX0" fmla="*/ 0 w 2094999"/>
                <a:gd name="connsiteY0" fmla="*/ 167600 h 1675999"/>
                <a:gd name="connsiteX1" fmla="*/ 49089 w 2094999"/>
                <a:gd name="connsiteY1" fmla="*/ 49089 h 1675999"/>
                <a:gd name="connsiteX2" fmla="*/ 167600 w 2094999"/>
                <a:gd name="connsiteY2" fmla="*/ 0 h 1675999"/>
                <a:gd name="connsiteX3" fmla="*/ 1927399 w 2094999"/>
                <a:gd name="connsiteY3" fmla="*/ 0 h 1675999"/>
                <a:gd name="connsiteX4" fmla="*/ 2045910 w 2094999"/>
                <a:gd name="connsiteY4" fmla="*/ 49089 h 1675999"/>
                <a:gd name="connsiteX5" fmla="*/ 2094999 w 2094999"/>
                <a:gd name="connsiteY5" fmla="*/ 167600 h 1675999"/>
                <a:gd name="connsiteX6" fmla="*/ 2094999 w 2094999"/>
                <a:gd name="connsiteY6" fmla="*/ 1508399 h 1675999"/>
                <a:gd name="connsiteX7" fmla="*/ 2045910 w 2094999"/>
                <a:gd name="connsiteY7" fmla="*/ 1626910 h 1675999"/>
                <a:gd name="connsiteX8" fmla="*/ 1927399 w 2094999"/>
                <a:gd name="connsiteY8" fmla="*/ 1675999 h 1675999"/>
                <a:gd name="connsiteX9" fmla="*/ 167600 w 2094999"/>
                <a:gd name="connsiteY9" fmla="*/ 1675999 h 1675999"/>
                <a:gd name="connsiteX10" fmla="*/ 49089 w 2094999"/>
                <a:gd name="connsiteY10" fmla="*/ 1626910 h 1675999"/>
                <a:gd name="connsiteX11" fmla="*/ 0 w 2094999"/>
                <a:gd name="connsiteY11" fmla="*/ 1508399 h 1675999"/>
                <a:gd name="connsiteX12" fmla="*/ 0 w 2094999"/>
                <a:gd name="connsiteY12" fmla="*/ 167600 h 167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999" h="1675999">
                  <a:moveTo>
                    <a:pt x="0" y="167600"/>
                  </a:moveTo>
                  <a:cubicBezTo>
                    <a:pt x="0" y="123150"/>
                    <a:pt x="17658" y="80520"/>
                    <a:pt x="49089" y="49089"/>
                  </a:cubicBezTo>
                  <a:cubicBezTo>
                    <a:pt x="80520" y="17658"/>
                    <a:pt x="123150" y="0"/>
                    <a:pt x="167600" y="0"/>
                  </a:cubicBezTo>
                  <a:lnTo>
                    <a:pt x="1927399" y="0"/>
                  </a:lnTo>
                  <a:cubicBezTo>
                    <a:pt x="1971849" y="0"/>
                    <a:pt x="2014479" y="17658"/>
                    <a:pt x="2045910" y="49089"/>
                  </a:cubicBezTo>
                  <a:cubicBezTo>
                    <a:pt x="2077341" y="80520"/>
                    <a:pt x="2094999" y="123150"/>
                    <a:pt x="2094999" y="167600"/>
                  </a:cubicBezTo>
                  <a:lnTo>
                    <a:pt x="2094999" y="1508399"/>
                  </a:lnTo>
                  <a:cubicBezTo>
                    <a:pt x="2094999" y="1552849"/>
                    <a:pt x="2077341" y="1595479"/>
                    <a:pt x="2045910" y="1626910"/>
                  </a:cubicBezTo>
                  <a:cubicBezTo>
                    <a:pt x="2014479" y="1658341"/>
                    <a:pt x="1971849" y="1675999"/>
                    <a:pt x="1927399" y="1675999"/>
                  </a:cubicBezTo>
                  <a:lnTo>
                    <a:pt x="167600" y="1675999"/>
                  </a:lnTo>
                  <a:cubicBezTo>
                    <a:pt x="123150" y="1675999"/>
                    <a:pt x="80520" y="1658341"/>
                    <a:pt x="49089" y="1626910"/>
                  </a:cubicBezTo>
                  <a:cubicBezTo>
                    <a:pt x="17658" y="1595479"/>
                    <a:pt x="0" y="1552849"/>
                    <a:pt x="0" y="1508399"/>
                  </a:cubicBezTo>
                  <a:lnTo>
                    <a:pt x="0" y="1676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83378" tIns="83378" rIns="83378" bIns="83378" spcCol="1270" anchor="b"/>
            <a:lstStyle/>
            <a:p>
              <a:pPr algn="r" defTabSz="800100">
                <a:lnSpc>
                  <a:spcPct val="90000"/>
                </a:lnSpc>
                <a:spcAft>
                  <a:spcPct val="35000"/>
                </a:spcAft>
                <a:defRPr/>
              </a:pPr>
              <a:r>
                <a:rPr lang="ru-RU" b="1" dirty="0">
                  <a:latin typeface="Arial" pitchFamily="34" charset="0"/>
                  <a:cs typeface="Arial" pitchFamily="34" charset="0"/>
                </a:rPr>
                <a:t>психолого-педагогические</a:t>
              </a:r>
            </a:p>
          </p:txBody>
        </p:sp>
        <p:pic>
          <p:nvPicPr>
            <p:cNvPr id="10" name="Picture 9" descr="D:\ПРОСВЕЩЕНИЕ\Картинки разные\Эмоции\050.jpg"/>
            <p:cNvPicPr>
              <a:picLocks noChangeAspect="1" noChangeArrowheads="1"/>
            </p:cNvPicPr>
            <p:nvPr/>
          </p:nvPicPr>
          <p:blipFill>
            <a:blip r:embed="rId4" cstate="print"/>
            <a:srcRect l="8001" t="5041" r="7990"/>
            <a:stretch>
              <a:fillRect/>
            </a:stretch>
          </p:blipFill>
          <p:spPr bwMode="auto">
            <a:xfrm>
              <a:off x="251520" y="3789040"/>
              <a:ext cx="1800000" cy="135640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78929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915337"/>
            <a:ext cx="6798734" cy="497439"/>
          </a:xfrm>
        </p:spPr>
        <p:txBody>
          <a:bodyPr>
            <a:normAutofit/>
          </a:bodyPr>
          <a:lstStyle/>
          <a:p>
            <a:pPr algn="ctr"/>
            <a:r>
              <a:rPr lang="ru-RU" sz="2000" b="1" dirty="0" smtClean="0">
                <a:solidFill>
                  <a:schemeClr val="accent1">
                    <a:lumMod val="75000"/>
                  </a:schemeClr>
                </a:solidFill>
              </a:rPr>
              <a:t>О требованиях к результатам освоения программы</a:t>
            </a:r>
            <a:endParaRPr lang="ru-RU" sz="2000" b="1" dirty="0">
              <a:solidFill>
                <a:schemeClr val="accent1">
                  <a:lumMod val="75000"/>
                </a:schemeClr>
              </a:solidFill>
            </a:endParaRPr>
          </a:p>
        </p:txBody>
      </p:sp>
      <p:sp>
        <p:nvSpPr>
          <p:cNvPr id="3" name="Содержимое 2"/>
          <p:cNvSpPr>
            <a:spLocks noGrp="1"/>
          </p:cNvSpPr>
          <p:nvPr>
            <p:ph idx="1"/>
          </p:nvPr>
        </p:nvSpPr>
        <p:spPr>
          <a:xfrm>
            <a:off x="827584" y="1412776"/>
            <a:ext cx="7632847" cy="4968551"/>
          </a:xfrm>
        </p:spPr>
        <p:txBody>
          <a:bodyPr>
            <a:normAutofit fontScale="62500" lnSpcReduction="20000"/>
          </a:bodyPr>
          <a:lstStyle/>
          <a:p>
            <a:pPr algn="just"/>
            <a:r>
              <a:rPr lang="ru-RU" sz="2300" dirty="0">
                <a:solidFill>
                  <a:schemeClr val="tx1"/>
                </a:solidFill>
              </a:rPr>
              <a:t>В соответствии с ФГОС ДО специфика дошкольного возраста и системные особенности ДОО делают неправомерными требования от ребёнка дошкольного возраста конкретных образовательных достижений. Поэтому планируемые результаты освоения Федеральной программы представляют собой возрастные характеристики возможных достижений ребёнка дошкольного возраста на разных возрастных этапах и к завершению ДО.</a:t>
            </a:r>
          </a:p>
          <a:p>
            <a:pPr algn="just"/>
            <a:r>
              <a:rPr lang="ru-RU" sz="2300" dirty="0">
                <a:solidFill>
                  <a:schemeClr val="tx1"/>
                </a:solidFill>
              </a:rPr>
              <a:t>В соответствии с периодизацией психического развития ребёнка согласно культурно-исторической психологии, дошкольное детство подразделяется на три возраста: младенческий (первое и второе полугодия жизни), ранний (от одного года до трех лет) и дошкольный возраст (от трех до семи лет).</a:t>
            </a:r>
          </a:p>
          <a:p>
            <a:pPr algn="just"/>
            <a:r>
              <a:rPr lang="ru-RU" sz="2300" dirty="0">
                <a:solidFill>
                  <a:schemeClr val="tx1"/>
                </a:solidFill>
              </a:rPr>
              <a:t>Обозначенные в Федеральной программе возрастные ориентиры «к одному году», «к трем годам» и так далее имеют условный характер, что предполагает широкий возрастной диапазон для достижения ребёнком планируемых результатов. Это связано с неустойчивостью, </a:t>
            </a:r>
            <a:r>
              <a:rPr lang="ru-RU" sz="2300" dirty="0" err="1">
                <a:solidFill>
                  <a:schemeClr val="tx1"/>
                </a:solidFill>
              </a:rPr>
              <a:t>гетерохронностью</a:t>
            </a:r>
            <a:r>
              <a:rPr lang="ru-RU" sz="2300" dirty="0">
                <a:solidFill>
                  <a:schemeClr val="tx1"/>
                </a:solidFill>
              </a:rPr>
              <a:t> и индивидуальным темпом психического развития детей в дошкольном детстве, особенно при прохождении критических периодов. По этой причине ребёнок может продемонстрировать обозначенные в планируемых результатах возрастные характеристики развития раньше или позже заданных возрастных ориентиров.</a:t>
            </a:r>
          </a:p>
          <a:p>
            <a:pPr algn="just"/>
            <a:r>
              <a:rPr lang="ru-RU" sz="2300" dirty="0">
                <a:solidFill>
                  <a:schemeClr val="tx1"/>
                </a:solidFill>
              </a:rPr>
              <a:t>Степень выраженности возрастных характеристик возможных достижений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 Обозначенные различия не должны быть констатированы как трудности ребёнка в освоении образовательной программы ДОО и не подразумевают его включения в соответствующую целевую </a:t>
            </a:r>
            <a:r>
              <a:rPr lang="ru-RU" sz="2300" dirty="0" smtClean="0">
                <a:solidFill>
                  <a:schemeClr val="tx1"/>
                </a:solidFill>
              </a:rPr>
              <a:t>группу.</a:t>
            </a:r>
          </a:p>
          <a:p>
            <a:pPr algn="just"/>
            <a:r>
              <a:rPr lang="ru-RU" sz="2300" dirty="0" smtClean="0">
                <a:solidFill>
                  <a:schemeClr val="tx1"/>
                </a:solidFill>
                <a:latin typeface="Times New Roman" pitchFamily="18" charset="0"/>
                <a:cs typeface="Times New Roman" pitchFamily="18" charset="0"/>
              </a:rPr>
              <a:t>В то же время целевые ориентиры не предусматривают требования от ребёнка дошкольного возраста конкретных образовательных достижений, не подлежат непосредственной оценке,  в   том числе в виде педагогической диагностики  (мониторинга).</a:t>
            </a:r>
          </a:p>
          <a:p>
            <a:pPr eaLnBrk="0" hangingPunct="0">
              <a:tabLst>
                <a:tab pos="457200" algn="l"/>
              </a:tabLst>
            </a:pPr>
            <a:endParaRPr lang="ru-RU" sz="1400" b="1" dirty="0" smtClean="0">
              <a:solidFill>
                <a:schemeClr val="tx1"/>
              </a:solidFill>
              <a:latin typeface="Times New Roman" pitchFamily="18" charset="0"/>
              <a:cs typeface="Times New Roman" pitchFamily="18" charset="0"/>
            </a:endParaRPr>
          </a:p>
        </p:txBody>
      </p:sp>
      <p:sp>
        <p:nvSpPr>
          <p:cNvPr id="4" name="Прямоугольник 3"/>
          <p:cNvSpPr/>
          <p:nvPr/>
        </p:nvSpPr>
        <p:spPr>
          <a:xfrm>
            <a:off x="179512" y="1412776"/>
            <a:ext cx="8712968"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31838"/>
            <a:ext cx="6696744" cy="1284993"/>
          </a:xfrm>
        </p:spPr>
        <p:txBody>
          <a:bodyPr>
            <a:noAutofit/>
          </a:bodyPr>
          <a:lstStyle/>
          <a:p>
            <a:r>
              <a:rPr lang="ru-RU" sz="2000" b="1" dirty="0">
                <a:solidFill>
                  <a:schemeClr val="accent1"/>
                </a:solidFill>
              </a:rPr>
              <a:t>Главными </a:t>
            </a:r>
            <a:r>
              <a:rPr lang="ru-RU" sz="2000" b="1" i="1" dirty="0">
                <a:solidFill>
                  <a:schemeClr val="accent1"/>
                </a:solidFill>
              </a:rPr>
              <a:t>целями</a:t>
            </a:r>
            <a:r>
              <a:rPr lang="ru-RU" sz="2000" b="1" dirty="0">
                <a:solidFill>
                  <a:schemeClr val="accent1"/>
                </a:solidFill>
              </a:rPr>
              <a:t> взаимодействия педагогического коллектива ДОО с семьями обучающихся дошкольного возраста являются:</a:t>
            </a:r>
            <a:r>
              <a:rPr lang="ru-RU" sz="2000" dirty="0"/>
              <a:t/>
            </a:r>
            <a:br>
              <a:rPr lang="ru-RU" sz="2000" dirty="0"/>
            </a:br>
            <a:endParaRPr lang="ru-RU" sz="2000" b="1" dirty="0">
              <a:solidFill>
                <a:schemeClr val="accent1">
                  <a:lumMod val="75000"/>
                </a:schemeClr>
              </a:solidFill>
            </a:endParaRPr>
          </a:p>
        </p:txBody>
      </p:sp>
      <p:sp>
        <p:nvSpPr>
          <p:cNvPr id="3" name="Прямоугольник 2"/>
          <p:cNvSpPr/>
          <p:nvPr/>
        </p:nvSpPr>
        <p:spPr>
          <a:xfrm>
            <a:off x="179512" y="1268760"/>
            <a:ext cx="8712968"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11560" y="2348880"/>
            <a:ext cx="7992888" cy="3277820"/>
          </a:xfrm>
          <a:prstGeom prst="rect">
            <a:avLst/>
          </a:prstGeom>
          <a:noFill/>
        </p:spPr>
        <p:txBody>
          <a:bodyPr wrap="square" rtlCol="0">
            <a:spAutoFit/>
          </a:bodyPr>
          <a:lstStyle/>
          <a:p>
            <a:pPr marL="342900" indent="-342900">
              <a:buFont typeface="Arial" panose="020B0604020202020204" pitchFamily="34" charset="0"/>
              <a:buChar char="•"/>
            </a:pPr>
            <a:r>
              <a:rPr lang="ru-RU" sz="2300" dirty="0" smtClean="0"/>
              <a:t>обеспечение </a:t>
            </a:r>
            <a:r>
              <a:rPr lang="ru-RU" sz="2300" dirty="0"/>
              <a:t>психолого-педагогической поддержки семьи и повышение компетентности родителей (законных представителей) в вопросах образования, охраны и укрепления здоровья детей младенческого, раннего и дошкольного </a:t>
            </a:r>
            <a:r>
              <a:rPr lang="ru-RU" sz="2300" dirty="0" smtClean="0"/>
              <a:t>возрастов;</a:t>
            </a:r>
          </a:p>
          <a:p>
            <a:pPr marL="342900" indent="-342900">
              <a:buFont typeface="Arial" panose="020B0604020202020204" pitchFamily="34" charset="0"/>
              <a:buChar char="•"/>
            </a:pPr>
            <a:r>
              <a:rPr lang="ru-RU" sz="2300" dirty="0" smtClean="0"/>
              <a:t>обеспечение </a:t>
            </a:r>
            <a:r>
              <a:rPr lang="ru-RU" sz="2300" dirty="0"/>
              <a:t>единства подходов к воспитанию и обучению детей в условиях ДОО и семьи; повышение воспитательного потенциала </a:t>
            </a:r>
            <a:r>
              <a:rPr lang="ru-RU" sz="2300" dirty="0" smtClean="0"/>
              <a:t>семьи в рамках реализации Программы Просвещения родителей.</a:t>
            </a:r>
            <a:endParaRPr lang="ru-RU"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798735" cy="1303867"/>
          </a:xfrm>
        </p:spPr>
        <p:txBody>
          <a:bodyPr>
            <a:normAutofit fontScale="90000"/>
          </a:bodyPr>
          <a:lstStyle/>
          <a:p>
            <a:r>
              <a:rPr lang="ru-RU" altLang="ru-RU" b="1" dirty="0">
                <a:solidFill>
                  <a:srgbClr val="92D050"/>
                </a:solidFill>
                <a:effectLst>
                  <a:outerShdw blurRad="38100" dist="38100" dir="2700000" algn="tl">
                    <a:srgbClr val="000000">
                      <a:alpha val="43137"/>
                    </a:srgbClr>
                  </a:outerShdw>
                </a:effectLst>
                <a:cs typeface="Times New Roman" panose="02020603050405020304" pitchFamily="18" charset="0"/>
              </a:rPr>
              <a:t>Формы работы по взаимодействию с родителями</a:t>
            </a:r>
            <a:endParaRPr lang="ru-RU" dirty="0">
              <a:solidFill>
                <a:srgbClr val="92D050"/>
              </a:solidFill>
              <a:effectLst>
                <a:outerShdw blurRad="38100" dist="38100" dir="2700000" algn="tl">
                  <a:srgbClr val="000000">
                    <a:alpha val="43137"/>
                  </a:srgbClr>
                </a:outerShdw>
              </a:effectLst>
            </a:endParaRPr>
          </a:p>
        </p:txBody>
      </p:sp>
      <p:sp>
        <p:nvSpPr>
          <p:cNvPr id="3" name="Прямоугольник 2"/>
          <p:cNvSpPr/>
          <p:nvPr/>
        </p:nvSpPr>
        <p:spPr>
          <a:xfrm>
            <a:off x="755576" y="2420888"/>
            <a:ext cx="7776864" cy="3416320"/>
          </a:xfrm>
          <a:prstGeom prst="rect">
            <a:avLst/>
          </a:prstGeom>
        </p:spPr>
        <p:txBody>
          <a:bodyPr wrap="square">
            <a:spAutoFit/>
          </a:bodyPr>
          <a:lstStyle/>
          <a:p>
            <a:pPr>
              <a:buFont typeface="Wingdings" panose="05000000000000000000" pitchFamily="2" charset="2"/>
              <a:buChar char="Ø"/>
            </a:pPr>
            <a:r>
              <a:rPr lang="ru-RU" altLang="ru-RU" dirty="0">
                <a:cs typeface="Times New Roman" panose="02020603050405020304" pitchFamily="18" charset="0"/>
              </a:rPr>
              <a:t>Анкетирование</a:t>
            </a:r>
          </a:p>
          <a:p>
            <a:pPr>
              <a:buFont typeface="Wingdings" panose="05000000000000000000" pitchFamily="2" charset="2"/>
              <a:buChar char="Ø"/>
            </a:pPr>
            <a:r>
              <a:rPr lang="ru-RU" altLang="ru-RU" dirty="0">
                <a:cs typeface="Times New Roman" panose="02020603050405020304" pitchFamily="18" charset="0"/>
              </a:rPr>
              <a:t>Родительские собрания, конференции, мастер-классы</a:t>
            </a:r>
          </a:p>
          <a:p>
            <a:pPr>
              <a:buFont typeface="Wingdings" panose="05000000000000000000" pitchFamily="2" charset="2"/>
              <a:buChar char="Ø"/>
            </a:pPr>
            <a:r>
              <a:rPr lang="ru-RU" altLang="ru-RU" dirty="0" smtClean="0">
                <a:cs typeface="Times New Roman" panose="02020603050405020304" pitchFamily="18" charset="0"/>
              </a:rPr>
              <a:t>Консультирование</a:t>
            </a:r>
            <a:endParaRPr lang="ru-RU" altLang="ru-RU" dirty="0">
              <a:cs typeface="Times New Roman" panose="02020603050405020304" pitchFamily="18" charset="0"/>
            </a:endParaRPr>
          </a:p>
          <a:p>
            <a:pPr>
              <a:buFont typeface="Wingdings" panose="05000000000000000000" pitchFamily="2" charset="2"/>
              <a:buChar char="Ø"/>
            </a:pPr>
            <a:r>
              <a:rPr lang="ru-RU" altLang="ru-RU" dirty="0">
                <a:cs typeface="Times New Roman" panose="02020603050405020304" pitchFamily="18" charset="0"/>
              </a:rPr>
              <a:t>Родительские уголки и информационные стенды</a:t>
            </a:r>
          </a:p>
          <a:p>
            <a:pPr>
              <a:buFont typeface="Wingdings" panose="05000000000000000000" pitchFamily="2" charset="2"/>
              <a:buChar char="Ø"/>
            </a:pPr>
            <a:r>
              <a:rPr lang="ru-RU" altLang="ru-RU" dirty="0">
                <a:cs typeface="Times New Roman" panose="02020603050405020304" pitchFamily="18" charset="0"/>
              </a:rPr>
              <a:t>Дни открытых дверей</a:t>
            </a:r>
          </a:p>
          <a:p>
            <a:pPr>
              <a:buFont typeface="Wingdings" panose="05000000000000000000" pitchFamily="2" charset="2"/>
              <a:buChar char="Ø"/>
            </a:pPr>
            <a:r>
              <a:rPr lang="ru-RU" altLang="ru-RU" dirty="0">
                <a:cs typeface="Times New Roman" panose="02020603050405020304" pitchFamily="18" charset="0"/>
              </a:rPr>
              <a:t>Экскурсии по </a:t>
            </a:r>
            <a:r>
              <a:rPr lang="ru-RU" altLang="ru-RU" dirty="0" smtClean="0">
                <a:cs typeface="Times New Roman" panose="02020603050405020304" pitchFamily="18" charset="0"/>
              </a:rPr>
              <a:t>ДОО</a:t>
            </a:r>
            <a:endParaRPr lang="ru-RU" altLang="ru-RU" dirty="0">
              <a:cs typeface="Times New Roman" panose="02020603050405020304" pitchFamily="18" charset="0"/>
            </a:endParaRPr>
          </a:p>
          <a:p>
            <a:pPr>
              <a:buFont typeface="Wingdings" panose="05000000000000000000" pitchFamily="2" charset="2"/>
              <a:buChar char="Ø"/>
            </a:pPr>
            <a:r>
              <a:rPr lang="ru-RU" altLang="ru-RU" dirty="0">
                <a:cs typeface="Times New Roman" panose="02020603050405020304" pitchFamily="18" charset="0"/>
              </a:rPr>
              <a:t>Участие в создании развивающей среды</a:t>
            </a:r>
          </a:p>
          <a:p>
            <a:pPr>
              <a:buFont typeface="Wingdings" panose="05000000000000000000" pitchFamily="2" charset="2"/>
              <a:buChar char="Ø"/>
            </a:pPr>
            <a:r>
              <a:rPr lang="ru-RU" altLang="ru-RU" dirty="0">
                <a:cs typeface="Times New Roman" panose="02020603050405020304" pitchFamily="18" charset="0"/>
              </a:rPr>
              <a:t>Участие в педагогическом процессе (открытые просмотры, проекты, акции, привлечение родителей к подготовке </a:t>
            </a:r>
            <a:r>
              <a:rPr lang="ru-RU" altLang="ru-RU" dirty="0" smtClean="0">
                <a:cs typeface="Times New Roman" panose="02020603050405020304" pitchFamily="18" charset="0"/>
              </a:rPr>
              <a:t>праздников, совместные туристические походы, работа с социальными партнёрами)</a:t>
            </a:r>
            <a:endParaRPr lang="ru-RU" altLang="ru-RU" dirty="0">
              <a:cs typeface="Times New Roman" panose="02020603050405020304" pitchFamily="18" charset="0"/>
            </a:endParaRPr>
          </a:p>
          <a:p>
            <a:pPr>
              <a:buFont typeface="Wingdings" panose="05000000000000000000" pitchFamily="2" charset="2"/>
              <a:buChar char="Ø"/>
            </a:pPr>
            <a:r>
              <a:rPr lang="ru-RU" altLang="ru-RU" dirty="0">
                <a:cs typeface="Times New Roman" panose="02020603050405020304" pitchFamily="18" charset="0"/>
              </a:rPr>
              <a:t>Совместные мероприятия с участием воспитанников, педагогов, </a:t>
            </a:r>
            <a:r>
              <a:rPr lang="ru-RU" altLang="ru-RU" dirty="0" smtClean="0">
                <a:cs typeface="Times New Roman" panose="02020603050405020304" pitchFamily="18" charset="0"/>
              </a:rPr>
              <a:t>родителей</a:t>
            </a:r>
          </a:p>
          <a:p>
            <a:pPr>
              <a:buFont typeface="Wingdings" panose="05000000000000000000" pitchFamily="2" charset="2"/>
              <a:buChar char="Ø"/>
            </a:pPr>
            <a:r>
              <a:rPr lang="ru-RU" altLang="ru-RU" dirty="0" smtClean="0">
                <a:cs typeface="Times New Roman" panose="02020603050405020304" pitchFamily="18" charset="0"/>
              </a:rPr>
              <a:t>Консультационный пункт</a:t>
            </a:r>
            <a:endParaRPr lang="ru-RU" altLang="ru-RU" dirty="0">
              <a:cs typeface="Times New Roman" panose="02020603050405020304" pitchFamily="18" charset="0"/>
            </a:endParaRPr>
          </a:p>
        </p:txBody>
      </p:sp>
    </p:spTree>
    <p:extLst>
      <p:ext uri="{BB962C8B-B14F-4D97-AF65-F5344CB8AC3E}">
        <p14:creationId xmlns:p14="http://schemas.microsoft.com/office/powerpoint/2010/main" val="182798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1"/>
                </a:solidFill>
                <a:effectLst>
                  <a:outerShdw blurRad="38100" dist="38100" dir="2700000" algn="tl">
                    <a:srgbClr val="000000">
                      <a:alpha val="43137"/>
                    </a:srgbClr>
                  </a:outerShdw>
                </a:effectLst>
                <a:ea typeface="Times New Roman" panose="02020603050405020304" pitchFamily="18" charset="0"/>
              </a:rPr>
              <a:t>Программа воспитания</a:t>
            </a:r>
            <a:r>
              <a:rPr lang="ru-RU" dirty="0">
                <a:solidFill>
                  <a:srgbClr val="FF0000"/>
                </a:solidFill>
                <a:latin typeface="Arial" panose="020B0604020202020204" pitchFamily="34" charset="0"/>
                <a:ea typeface="Times New Roman" panose="02020603050405020304" pitchFamily="18" charset="0"/>
              </a:rPr>
              <a:t/>
            </a:r>
            <a:br>
              <a:rPr lang="ru-RU" dirty="0">
                <a:solidFill>
                  <a:srgbClr val="FF0000"/>
                </a:solidFill>
                <a:latin typeface="Arial" panose="020B0604020202020204" pitchFamily="34" charset="0"/>
                <a:ea typeface="Times New Roman" panose="02020603050405020304" pitchFamily="18" charset="0"/>
              </a:rPr>
            </a:br>
            <a:endParaRPr lang="ru-RU" dirty="0"/>
          </a:p>
        </p:txBody>
      </p:sp>
      <p:sp>
        <p:nvSpPr>
          <p:cNvPr id="3" name="Прямоугольник 2"/>
          <p:cNvSpPr/>
          <p:nvPr/>
        </p:nvSpPr>
        <p:spPr>
          <a:xfrm>
            <a:off x="323528" y="1916833"/>
            <a:ext cx="8280920" cy="4431983"/>
          </a:xfrm>
          <a:prstGeom prst="rect">
            <a:avLst/>
          </a:prstGeom>
        </p:spPr>
        <p:txBody>
          <a:bodyPr wrap="square">
            <a:spAutoFit/>
          </a:bodyPr>
          <a:lstStyle/>
          <a:p>
            <a:pPr indent="342900" algn="ctr">
              <a:spcAft>
                <a:spcPts val="0"/>
              </a:spcAft>
            </a:pPr>
            <a:r>
              <a:rPr lang="ru-RU" sz="2000" b="1" dirty="0" smtClean="0">
                <a:solidFill>
                  <a:srgbClr val="00B050"/>
                </a:solidFill>
                <a:latin typeface="+mj-lt"/>
                <a:ea typeface="Times New Roman" panose="02020603050405020304" pitchFamily="18" charset="0"/>
              </a:rPr>
              <a:t>Разработана</a:t>
            </a:r>
          </a:p>
          <a:p>
            <a:pPr indent="342900" algn="ctr">
              <a:spcAft>
                <a:spcPts val="0"/>
              </a:spcAft>
            </a:pPr>
            <a:endParaRPr lang="ru-RU" sz="1200" dirty="0">
              <a:latin typeface="Arial" panose="020B0604020202020204" pitchFamily="34" charset="0"/>
              <a:ea typeface="Times New Roman" panose="02020603050405020304" pitchFamily="18" charset="0"/>
            </a:endParaRP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на основе ФОП </a:t>
            </a:r>
            <a:r>
              <a:rPr lang="ru-RU" dirty="0" smtClean="0">
                <a:latin typeface="+mj-lt"/>
                <a:ea typeface="Times New Roman" panose="02020603050405020304" pitchFamily="18" charset="0"/>
              </a:rPr>
              <a:t>ДО и Программы МБДОУ «Детский сад № 23» </a:t>
            </a:r>
            <a:endParaRPr lang="ru-RU" dirty="0">
              <a:latin typeface="+mj-lt"/>
              <a:ea typeface="Times New Roman" panose="02020603050405020304" pitchFamily="18" charset="0"/>
            </a:endParaRP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требований Федерального закона № 304-ФЗ от 31.07.2020 «О внесении изменений в Федеральный закон «Об образовании в Российской Федерации» по вопросам воспитания обучающихся», </a:t>
            </a: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с учетом Плана мероприятий по реализации в 2021-2025 годах Стратегии развития воспитания в Российской Федерации на период до 2025 года.</a:t>
            </a: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с учетом региональной специфики реализации Стратегии развития воспитания в </a:t>
            </a:r>
            <a:r>
              <a:rPr lang="ru-RU" dirty="0" smtClean="0">
                <a:latin typeface="+mj-lt"/>
                <a:ea typeface="Times New Roman" panose="02020603050405020304" pitchFamily="18" charset="0"/>
              </a:rPr>
              <a:t>Тверской области.  </a:t>
            </a:r>
            <a:endParaRPr lang="ru-RU" dirty="0">
              <a:latin typeface="+mj-lt"/>
              <a:ea typeface="Times New Roman" panose="02020603050405020304" pitchFamily="18" charset="0"/>
            </a:endParaRPr>
          </a:p>
          <a:p>
            <a:pPr indent="342900" algn="just">
              <a:spcAft>
                <a:spcPts val="0"/>
              </a:spcAft>
            </a:pPr>
            <a:r>
              <a:rPr lang="ru-RU" b="1" dirty="0">
                <a:latin typeface="+mj-lt"/>
                <a:ea typeface="Times New Roman" panose="02020603050405020304" pitchFamily="18" charset="0"/>
              </a:rPr>
              <a:t>Программа отражает интересы и запросы участников образовательных отношений:</a:t>
            </a: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ребенка, признавая приоритетную роль его личностного развития на основе возрастных и индивидуальных особенностей, интересов и потребностей; </a:t>
            </a: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родителей ребенка (законных представителей) и значимых для ребенка взрослых; </a:t>
            </a:r>
          </a:p>
          <a:p>
            <a:pPr marL="285750" indent="-285750" algn="just">
              <a:spcAft>
                <a:spcPts val="0"/>
              </a:spcAft>
              <a:buFont typeface="Arial" panose="020B0604020202020204" pitchFamily="34" charset="0"/>
              <a:buChar char="•"/>
            </a:pPr>
            <a:r>
              <a:rPr lang="ru-RU" dirty="0">
                <a:latin typeface="+mj-lt"/>
                <a:ea typeface="Times New Roman" panose="02020603050405020304" pitchFamily="18" charset="0"/>
              </a:rPr>
              <a:t>государства и общества. </a:t>
            </a:r>
          </a:p>
        </p:txBody>
      </p:sp>
    </p:spTree>
    <p:extLst>
      <p:ext uri="{BB962C8B-B14F-4D97-AF65-F5344CB8AC3E}">
        <p14:creationId xmlns:p14="http://schemas.microsoft.com/office/powerpoint/2010/main" val="151247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136903" cy="2304255"/>
          </a:xfrm>
        </p:spPr>
        <p:txBody>
          <a:bodyPr>
            <a:noAutofit/>
          </a:bodyPr>
          <a:lstStyle/>
          <a:p>
            <a:pPr algn="just">
              <a:spcAft>
                <a:spcPts val="0"/>
              </a:spcAft>
            </a:pPr>
            <a:r>
              <a:rPr lang="ru-RU" sz="1400" b="1"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Общая цель воспитания  в ДОУ</a:t>
            </a:r>
            <a:r>
              <a:rPr lang="ru-RU" sz="1400"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 </a:t>
            </a:r>
            <a:r>
              <a:rPr lang="ru-RU" sz="1400" kern="50" dirty="0">
                <a:latin typeface="Times New Roman" panose="02020603050405020304" pitchFamily="18" charset="0"/>
                <a:ea typeface="SimSun" panose="02010600030101010101" pitchFamily="2" charset="-122"/>
                <a:cs typeface="Mangal"/>
              </a:rPr>
              <a:t>-  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 что предполагает:</a:t>
            </a:r>
            <a:r>
              <a:rPr lang="ru-RU" sz="1400" kern="50" dirty="0">
                <a:latin typeface="Arial" panose="020B0604020202020204" pitchFamily="34" charset="0"/>
                <a:ea typeface="SimSun" panose="02010600030101010101" pitchFamily="2" charset="-122"/>
                <a:cs typeface="Mangal"/>
              </a:rPr>
              <a:t/>
            </a:r>
            <a:br>
              <a:rPr lang="ru-RU" sz="1400" kern="50" dirty="0">
                <a:latin typeface="Arial" panose="020B0604020202020204" pitchFamily="34" charset="0"/>
                <a:ea typeface="SimSun" panose="02010600030101010101" pitchFamily="2" charset="-122"/>
                <a:cs typeface="Mangal"/>
              </a:rPr>
            </a:br>
            <a:r>
              <a:rPr lang="ru-RU" sz="1400" kern="50" dirty="0">
                <a:latin typeface="Times New Roman" panose="02020603050405020304" pitchFamily="18" charset="0"/>
                <a:ea typeface="SimSun" panose="02010600030101010101" pitchFamily="2" charset="-122"/>
                <a:cs typeface="Mangal"/>
              </a:rPr>
              <a:t>- формирование первоначальных представлений о традиционных ценностях российского народа, социально приемлемых нормах и правилах поведения;</a:t>
            </a:r>
            <a:r>
              <a:rPr lang="ru-RU" sz="1400" kern="50" dirty="0">
                <a:latin typeface="Arial" panose="020B0604020202020204" pitchFamily="34" charset="0"/>
                <a:ea typeface="SimSun" panose="02010600030101010101" pitchFamily="2" charset="-122"/>
                <a:cs typeface="Mangal"/>
              </a:rPr>
              <a:t/>
            </a:r>
            <a:br>
              <a:rPr lang="ru-RU" sz="1400" kern="50" dirty="0">
                <a:latin typeface="Arial" panose="020B0604020202020204" pitchFamily="34" charset="0"/>
                <a:ea typeface="SimSun" panose="02010600030101010101" pitchFamily="2" charset="-122"/>
                <a:cs typeface="Mangal"/>
              </a:rPr>
            </a:br>
            <a:r>
              <a:rPr lang="ru-RU" sz="1400" kern="50" dirty="0">
                <a:latin typeface="Times New Roman" panose="02020603050405020304" pitchFamily="18" charset="0"/>
                <a:ea typeface="SimSun" panose="02010600030101010101" pitchFamily="2" charset="-122"/>
                <a:cs typeface="Mangal"/>
              </a:rPr>
              <a:t>- формирование ценностного отношения к окружающему миру (природному и социокультурному), другим людям, себе;</a:t>
            </a:r>
            <a:r>
              <a:rPr lang="ru-RU" sz="1400" kern="50" dirty="0">
                <a:latin typeface="Arial" panose="020B0604020202020204" pitchFamily="34" charset="0"/>
                <a:ea typeface="SimSun" panose="02010600030101010101" pitchFamily="2" charset="-122"/>
                <a:cs typeface="Mangal"/>
              </a:rPr>
              <a:t/>
            </a:r>
            <a:br>
              <a:rPr lang="ru-RU" sz="1400" kern="50" dirty="0">
                <a:latin typeface="Arial" panose="020B0604020202020204" pitchFamily="34" charset="0"/>
                <a:ea typeface="SimSun" panose="02010600030101010101" pitchFamily="2" charset="-122"/>
                <a:cs typeface="Mangal"/>
              </a:rPr>
            </a:br>
            <a:r>
              <a:rPr lang="ru-RU" sz="1400" kern="50" dirty="0">
                <a:latin typeface="Times New Roman" panose="02020603050405020304" pitchFamily="18" charset="0"/>
                <a:ea typeface="SimSun" panose="02010600030101010101" pitchFamily="2" charset="-122"/>
                <a:cs typeface="Mangal"/>
              </a:rPr>
              <a:t>становление первичного опыта деятельности и поведения в соответствии с традиционными ценностями, принятыми в обществе нормами и правилами  (п..29.2.1.1 ФОП ДО)</a:t>
            </a:r>
            <a:br>
              <a:rPr lang="ru-RU" sz="1400" kern="50" dirty="0">
                <a:latin typeface="Times New Roman" panose="02020603050405020304" pitchFamily="18" charset="0"/>
                <a:ea typeface="SimSun" panose="02010600030101010101" pitchFamily="2" charset="-122"/>
                <a:cs typeface="Mangal"/>
              </a:rPr>
            </a:br>
            <a:endParaRPr lang="ru-RU" sz="1400" dirty="0"/>
          </a:p>
        </p:txBody>
      </p:sp>
      <p:sp>
        <p:nvSpPr>
          <p:cNvPr id="3" name="Прямоугольник 2"/>
          <p:cNvSpPr/>
          <p:nvPr/>
        </p:nvSpPr>
        <p:spPr>
          <a:xfrm>
            <a:off x="683568" y="2708920"/>
            <a:ext cx="7488832" cy="3534109"/>
          </a:xfrm>
          <a:prstGeom prst="rect">
            <a:avLst/>
          </a:prstGeom>
        </p:spPr>
        <p:txBody>
          <a:bodyPr wrap="square">
            <a:spAutoFit/>
          </a:bodyPr>
          <a:lstStyle/>
          <a:p>
            <a:pPr>
              <a:spcAft>
                <a:spcPts val="0"/>
              </a:spcAft>
            </a:pPr>
            <a:r>
              <a:rPr lang="ru-RU" sz="1600" b="1"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Общие задачи воспитания</a:t>
            </a:r>
            <a:r>
              <a:rPr lang="ru-RU" sz="1600"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 </a:t>
            </a:r>
            <a:r>
              <a:rPr lang="en-US" sz="1600"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a:t>
            </a:r>
            <a:endParaRPr lang="ru-RU" sz="1600" kern="50" dirty="0">
              <a:solidFill>
                <a:schemeClr val="accent1"/>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cs typeface="Mangal"/>
            </a:endParaRPr>
          </a:p>
          <a:p>
            <a:pPr marL="342900" lvl="0" indent="-342900" algn="just">
              <a:lnSpc>
                <a:spcPct val="107000"/>
              </a:lnSpc>
              <a:spcAft>
                <a:spcPts val="800"/>
              </a:spcAft>
              <a:buFont typeface="+mj-lt"/>
              <a:buAutoNum type="arabicPeriod"/>
            </a:pPr>
            <a:r>
              <a:rPr lang="ru-RU" sz="1600" dirty="0">
                <a:latin typeface="Times New Roman" panose="02020603050405020304" pitchFamily="18" charset="0"/>
              </a:rPr>
              <a:t>содействовать развитию личности , основанному на принятых в обществе представлениях о добре и зле, должном и недопустимом:</a:t>
            </a:r>
            <a:endParaRPr lang="ru-RU" sz="1600" dirty="0"/>
          </a:p>
          <a:p>
            <a:pPr marL="342900" lvl="0" indent="-342900" algn="just">
              <a:lnSpc>
                <a:spcPct val="107000"/>
              </a:lnSpc>
              <a:spcAft>
                <a:spcPts val="800"/>
              </a:spcAft>
              <a:buFont typeface="+mj-lt"/>
              <a:buAutoNum type="arabicPeriod"/>
            </a:pPr>
            <a:r>
              <a:rPr lang="ru-RU" sz="1600" dirty="0">
                <a:latin typeface="Times New Roman" panose="02020603050405020304" pitchFamily="18" charset="0"/>
              </a:rPr>
              <a:t>способствовать становлению нравственности , основанной на духовных отечественных традициях, внутренней установке личности поступать согласно своей совести:</a:t>
            </a:r>
            <a:endParaRPr lang="ru-RU" sz="1600" dirty="0"/>
          </a:p>
          <a:p>
            <a:pPr marL="342900" lvl="0" indent="-342900" algn="just">
              <a:lnSpc>
                <a:spcPct val="107000"/>
              </a:lnSpc>
              <a:spcAft>
                <a:spcPts val="800"/>
              </a:spcAft>
              <a:buFont typeface="+mj-lt"/>
              <a:buAutoNum type="arabicPeriod"/>
            </a:pPr>
            <a:r>
              <a:rPr lang="ru-RU" sz="1600" dirty="0">
                <a:latin typeface="Times New Roman" panose="02020603050405020304" pitchFamily="18" charset="0"/>
              </a:rPr>
              <a:t>создавать условия для развития и реализации личностного потенциала ребенка, его готовности  к творческому самовыражению и саморазвитию, самовоспитанию</a:t>
            </a:r>
            <a:endParaRPr lang="ru-RU" sz="1600" dirty="0"/>
          </a:p>
          <a:p>
            <a:pPr marL="342900" lvl="0" indent="-342900" algn="just">
              <a:lnSpc>
                <a:spcPct val="107000"/>
              </a:lnSpc>
              <a:spcAft>
                <a:spcPts val="800"/>
              </a:spcAft>
              <a:buFont typeface="+mj-lt"/>
              <a:buAutoNum type="arabicPeriod"/>
            </a:pPr>
            <a:r>
              <a:rPr lang="ru-RU" sz="1600" dirty="0">
                <a:latin typeface="Times New Roman" panose="02020603050405020304" pitchFamily="18" charset="0"/>
              </a:rPr>
              <a:t>осуществлять поддержку позитивной социализации ребенка посредством проектирования и принятия уклада, воспитывающей среды, создание воспитывающих общностей. (п.29.2.1.2 ФОП ДО).</a:t>
            </a:r>
            <a:endParaRPr lang="ru-RU" sz="1600" dirty="0"/>
          </a:p>
        </p:txBody>
      </p:sp>
    </p:spTree>
    <p:extLst>
      <p:ext uri="{BB962C8B-B14F-4D97-AF65-F5344CB8AC3E}">
        <p14:creationId xmlns:p14="http://schemas.microsoft.com/office/powerpoint/2010/main" val="427857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136904" cy="5832648"/>
          </a:xfrm>
        </p:spPr>
        <p:txBody>
          <a:bodyPr>
            <a:noAutofit/>
          </a:bodyPr>
          <a:lstStyle/>
          <a:p>
            <a:pPr marL="228600" algn="l">
              <a:lnSpc>
                <a:spcPct val="107000"/>
              </a:lnSpc>
              <a:spcAft>
                <a:spcPts val="800"/>
              </a:spcAft>
            </a:pPr>
            <a:r>
              <a:rPr lang="ru-RU" sz="1800" b="1" kern="50" dirty="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Направления </a:t>
            </a:r>
            <a:r>
              <a:rPr lang="ru-RU" sz="1800" b="1" kern="50" dirty="0" smtClean="0">
                <a:solidFill>
                  <a:schemeClr val="accent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Mangal"/>
              </a:rPr>
              <a:t>воспитания</a:t>
            </a:r>
            <a:r>
              <a:rPr lang="ru-RU" sz="1600" kern="50" dirty="0">
                <a:latin typeface="Arial" panose="020B0604020202020204" pitchFamily="34" charset="0"/>
                <a:ea typeface="SimSun" panose="02010600030101010101" pitchFamily="2" charset="-122"/>
                <a:cs typeface="Mangal"/>
              </a:rPr>
              <a:t/>
            </a:r>
            <a:br>
              <a:rPr lang="ru-RU" sz="1600" kern="50" dirty="0">
                <a:latin typeface="Arial" panose="020B0604020202020204" pitchFamily="34" charset="0"/>
                <a:ea typeface="SimSun" panose="02010600030101010101" pitchFamily="2" charset="-122"/>
                <a:cs typeface="Mangal"/>
              </a:rPr>
            </a:br>
            <a:r>
              <a:rPr lang="ru-RU" sz="1800" kern="50" dirty="0" smtClean="0">
                <a:latin typeface="Times New Roman" panose="02020603050405020304" pitchFamily="18" charset="0"/>
                <a:ea typeface="SimSun" panose="02010600030101010101" pitchFamily="2" charset="-122"/>
                <a:cs typeface="Mangal"/>
              </a:rPr>
              <a:t>Патриотическое </a:t>
            </a:r>
            <a:r>
              <a:rPr lang="ru-RU" sz="1800" kern="50" dirty="0">
                <a:latin typeface="Times New Roman" panose="02020603050405020304" pitchFamily="18" charset="0"/>
                <a:ea typeface="SimSun" panose="02010600030101010101" pitchFamily="2" charset="-122"/>
                <a:cs typeface="Mangal"/>
              </a:rPr>
              <a:t>направление </a:t>
            </a:r>
            <a:r>
              <a:rPr lang="ru-RU" sz="1800" kern="50" dirty="0" smtClean="0">
                <a:latin typeface="Times New Roman" panose="02020603050405020304" pitchFamily="18" charset="0"/>
                <a:ea typeface="SimSun" panose="02010600030101010101" pitchFamily="2" charset="-122"/>
                <a:cs typeface="Mangal"/>
              </a:rPr>
              <a:t>воспитания</a:t>
            </a:r>
            <a:r>
              <a:rPr lang="ru-RU" sz="1800" kern="50" dirty="0" smtClean="0">
                <a:latin typeface="Arial" panose="020B0604020202020204" pitchFamily="34" charset="0"/>
                <a:ea typeface="SimSun" panose="02010600030101010101" pitchFamily="2" charset="-122"/>
                <a:cs typeface="Mangal"/>
              </a:rPr>
              <a:t/>
            </a:r>
            <a:br>
              <a:rPr lang="ru-RU" sz="1800" kern="50" dirty="0" smtClean="0">
                <a:latin typeface="Arial" panose="020B0604020202020204" pitchFamily="34" charset="0"/>
                <a:ea typeface="SimSun" panose="02010600030101010101" pitchFamily="2" charset="-122"/>
                <a:cs typeface="Mangal"/>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Духовно-нравственное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направление воспитания</a:t>
            </a:r>
            <a:r>
              <a:rPr lang="ru-RU" sz="1800" dirty="0">
                <a:latin typeface="Calibri" panose="020F0502020204030204" pitchFamily="34" charset="0"/>
                <a:ea typeface="Times New Roman" panose="02020603050405020304" pitchFamily="18" charset="0"/>
                <a:cs typeface="Times New Roman" panose="02020603050405020304" pitchFamily="18" charset="0"/>
              </a:rPr>
              <a:t/>
            </a:r>
            <a:br>
              <a:rPr lang="ru-RU" sz="1800" dirty="0">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Социальное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направление воспитания</a:t>
            </a:r>
            <a:r>
              <a:rPr lang="ru-RU" sz="1800" dirty="0">
                <a:latin typeface="Calibri" panose="020F0502020204030204" pitchFamily="34" charset="0"/>
                <a:ea typeface="Times New Roman" panose="02020603050405020304" pitchFamily="18" charset="0"/>
                <a:cs typeface="Times New Roman" panose="02020603050405020304" pitchFamily="18" charset="0"/>
              </a:rPr>
              <a:t/>
            </a:r>
            <a:br>
              <a:rPr lang="ru-RU" sz="1800" dirty="0">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Познавательное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направление воспитания</a:t>
            </a:r>
            <a:r>
              <a:rPr lang="ru-RU" sz="1800" dirty="0">
                <a:latin typeface="Calibri" panose="020F0502020204030204" pitchFamily="34" charset="0"/>
                <a:ea typeface="Times New Roman" panose="02020603050405020304" pitchFamily="18" charset="0"/>
                <a:cs typeface="Times New Roman" panose="02020603050405020304" pitchFamily="18" charset="0"/>
              </a:rPr>
              <a:t/>
            </a:r>
            <a:br>
              <a:rPr lang="ru-RU" sz="1800" dirty="0">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Физическое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и оздоровительное направление воспитания</a:t>
            </a:r>
            <a:r>
              <a:rPr lang="ru-RU" sz="1800" dirty="0">
                <a:latin typeface="Calibri" panose="020F0502020204030204" pitchFamily="34" charset="0"/>
                <a:ea typeface="Times New Roman" panose="02020603050405020304" pitchFamily="18" charset="0"/>
                <a:cs typeface="Times New Roman" panose="02020603050405020304" pitchFamily="18" charset="0"/>
              </a:rPr>
              <a:t/>
            </a:r>
            <a:br>
              <a:rPr lang="ru-RU" sz="1800" dirty="0">
                <a:latin typeface="Calibri" panose="020F0502020204030204" pitchFamily="34" charset="0"/>
                <a:ea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Трудовое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направление </a:t>
            </a: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воспитания</a:t>
            </a:r>
            <a:b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Эстетическое </a:t>
            </a:r>
            <a:r>
              <a:rPr lang="ru-RU" sz="1800" dirty="0">
                <a:latin typeface="Times New Roman" panose="02020603050405020304" pitchFamily="18" charset="0"/>
                <a:ea typeface="Times New Roman" panose="02020603050405020304" pitchFamily="18" charset="0"/>
                <a:cs typeface="Times New Roman" panose="02020603050405020304" pitchFamily="18" charset="0"/>
              </a:rPr>
              <a:t>направление </a:t>
            </a:r>
            <a:r>
              <a:rPr lang="ru-RU" sz="1800" dirty="0" smtClean="0">
                <a:latin typeface="Times New Roman" panose="02020603050405020304" pitchFamily="18" charset="0"/>
                <a:ea typeface="Times New Roman" panose="02020603050405020304" pitchFamily="18" charset="0"/>
                <a:cs typeface="Times New Roman" panose="02020603050405020304" pitchFamily="18" charset="0"/>
              </a:rPr>
              <a:t>воспитания</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1800" b="1" dirty="0" smtClean="0">
                <a:solidFill>
                  <a:schemeClr val="accent1"/>
                </a:solidFill>
                <a:effectLst>
                  <a:outerShdw blurRad="38100" dist="38100" dir="2700000" algn="tl">
                    <a:srgbClr val="000000">
                      <a:alpha val="43137"/>
                    </a:srgbClr>
                  </a:outerShdw>
                </a:effectLst>
                <a:latin typeface="Times New Roman" panose="02020603050405020304" pitchFamily="18" charset="0"/>
              </a:rPr>
              <a:t>Концептуальные </a:t>
            </a:r>
            <a:r>
              <a:rPr lang="ru-RU" sz="1800" b="1" dirty="0">
                <a:solidFill>
                  <a:schemeClr val="accent1"/>
                </a:solidFill>
                <a:effectLst>
                  <a:outerShdw blurRad="38100" dist="38100" dir="2700000" algn="tl">
                    <a:srgbClr val="000000">
                      <a:alpha val="43137"/>
                    </a:srgbClr>
                  </a:outerShdw>
                </a:effectLst>
                <a:latin typeface="Times New Roman" panose="02020603050405020304" pitchFamily="18" charset="0"/>
              </a:rPr>
              <a:t>положения воспитательной системы ДОУ</a:t>
            </a:r>
            <a:r>
              <a:rPr lang="ru-RU" sz="1600" dirty="0"/>
              <a:t/>
            </a:r>
            <a:br>
              <a:rPr lang="ru-RU" sz="1600" dirty="0"/>
            </a:br>
            <a:r>
              <a:rPr lang="ru-RU" sz="1600" dirty="0">
                <a:latin typeface="Times New Roman" panose="02020603050405020304" pitchFamily="18" charset="0"/>
                <a:ea typeface="Times New Roman" panose="02020603050405020304" pitchFamily="18" charset="0"/>
                <a:cs typeface="Times New Roman" panose="02020603050405020304" pitchFamily="18" charset="0"/>
              </a:rPr>
              <a:t>формирование общей культуры, духовно-нравственных ценностей, развитие физических, интеллектуальных, нравственных, эстетических и личностных качеств, формирование предпосылок учебной деятельности, сохранение и укрепление здоровья воспитанников,</a:t>
            </a:r>
            <a:r>
              <a:rPr lang="ru-RU" sz="1600" dirty="0">
                <a:latin typeface="Calibri" panose="020F0502020204030204" pitchFamily="34" charset="0"/>
                <a:ea typeface="Times New Roman" panose="02020603050405020304" pitchFamily="18" charset="0"/>
                <a:cs typeface="Times New Roman" panose="02020603050405020304" pitchFamily="18" charset="0"/>
              </a:rPr>
              <a:t/>
            </a:r>
            <a:br>
              <a:rPr lang="ru-RU" sz="1600" dirty="0">
                <a:latin typeface="Calibri" panose="020F0502020204030204" pitchFamily="34" charset="0"/>
                <a:ea typeface="Times New Roman" panose="02020603050405020304" pitchFamily="18" charset="0"/>
                <a:cs typeface="Times New Roman" panose="02020603050405020304" pitchFamily="18" charset="0"/>
              </a:rPr>
            </a:br>
            <a:r>
              <a:rPr lang="ru-RU" sz="1600" dirty="0">
                <a:latin typeface="Times New Roman" panose="02020603050405020304" pitchFamily="18" charset="0"/>
                <a:ea typeface="Times New Roman" panose="02020603050405020304" pitchFamily="18" charset="0"/>
                <a:cs typeface="Times New Roman" panose="02020603050405020304" pitchFamily="18" charset="0"/>
              </a:rPr>
              <a:t>создание комфортных, безопасных условий для  всестороннего развития, воспитания детей, их успешной социализации, </a:t>
            </a:r>
            <a:r>
              <a:rPr lang="ru-RU" sz="1600" dirty="0">
                <a:latin typeface="Calibri" panose="020F0502020204030204" pitchFamily="34" charset="0"/>
                <a:ea typeface="Times New Roman" panose="02020603050405020304" pitchFamily="18" charset="0"/>
                <a:cs typeface="Times New Roman" panose="02020603050405020304" pitchFamily="18" charset="0"/>
              </a:rPr>
              <a:t/>
            </a:r>
            <a:br>
              <a:rPr lang="ru-RU" sz="1600" dirty="0">
                <a:latin typeface="Calibri" panose="020F0502020204030204" pitchFamily="34" charset="0"/>
                <a:ea typeface="Times New Roman" panose="02020603050405020304" pitchFamily="18" charset="0"/>
                <a:cs typeface="Times New Roman" panose="02020603050405020304" pitchFamily="18" charset="0"/>
              </a:rPr>
            </a:br>
            <a:r>
              <a:rPr lang="ru-RU" sz="1600" dirty="0">
                <a:latin typeface="Times New Roman" panose="02020603050405020304" pitchFamily="18" charset="0"/>
                <a:ea typeface="Times New Roman" panose="02020603050405020304" pitchFamily="18" charset="0"/>
                <a:cs typeface="Times New Roman" panose="02020603050405020304" pitchFamily="18" charset="0"/>
              </a:rPr>
              <a:t>сплочение и консолидация коллектива </a:t>
            </a:r>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ДОО,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укрепление социальной солидарности, повышение доверия личности, к жизни в России, согражданам, коллегам, обществу, настоящему и будущему малой Родины, Российской Федерации, на основе базовых ценностей Российского гражданского общества и развитие у подрастающего поколения навыков позитивной социализации</a:t>
            </a:r>
            <a:r>
              <a:rPr lang="ru-RU" sz="1600" dirty="0">
                <a:latin typeface="Calibri" panose="020F0502020204030204" pitchFamily="34" charset="0"/>
                <a:ea typeface="Times New Roman" panose="02020603050405020304" pitchFamily="18" charset="0"/>
                <a:cs typeface="Times New Roman" panose="02020603050405020304" pitchFamily="18" charset="0"/>
              </a:rPr>
              <a:t/>
            </a:r>
            <a:br>
              <a:rPr lang="ru-RU" sz="1600" dirty="0">
                <a:latin typeface="Calibri" panose="020F0502020204030204" pitchFamily="34" charset="0"/>
                <a:ea typeface="Times New Roman" panose="02020603050405020304" pitchFamily="18" charset="0"/>
                <a:cs typeface="Times New Roman" panose="02020603050405020304" pitchFamily="18" charset="0"/>
              </a:rPr>
            </a:br>
            <a:endParaRPr lang="ru-RU" sz="1600" dirty="0"/>
          </a:p>
        </p:txBody>
      </p:sp>
    </p:spTree>
    <p:extLst>
      <p:ext uri="{BB962C8B-B14F-4D97-AF65-F5344CB8AC3E}">
        <p14:creationId xmlns:p14="http://schemas.microsoft.com/office/powerpoint/2010/main" val="61711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chemeClr val="accent1">
                    <a:lumMod val="75000"/>
                  </a:schemeClr>
                </a:solidFill>
              </a:rPr>
              <a:t>Уважаемые родители !</a:t>
            </a:r>
            <a:endParaRPr lang="ru-RU" sz="2800" b="1" dirty="0">
              <a:solidFill>
                <a:schemeClr val="accent1">
                  <a:lumMod val="75000"/>
                </a:schemeClr>
              </a:solidFill>
            </a:endParaRPr>
          </a:p>
        </p:txBody>
      </p:sp>
      <p:sp>
        <p:nvSpPr>
          <p:cNvPr id="3" name="Содержимое 2"/>
          <p:cNvSpPr>
            <a:spLocks noGrp="1"/>
          </p:cNvSpPr>
          <p:nvPr>
            <p:ph idx="1"/>
          </p:nvPr>
        </p:nvSpPr>
        <p:spPr/>
        <p:txBody>
          <a:bodyPr>
            <a:normAutofit fontScale="92500" lnSpcReduction="20000"/>
          </a:bodyPr>
          <a:lstStyle/>
          <a:p>
            <a:pPr marL="109728" indent="0" algn="ctr" fontAlgn="auto">
              <a:spcAft>
                <a:spcPts val="0"/>
              </a:spcAft>
              <a:buFont typeface="Wingdings 3"/>
              <a:buNone/>
              <a:defRPr/>
            </a:pPr>
            <a:r>
              <a:rPr lang="ru-RU" b="1" dirty="0" smtClean="0">
                <a:solidFill>
                  <a:schemeClr val="accent2">
                    <a:lumMod val="75000"/>
                  </a:schemeClr>
                </a:solidFill>
              </a:rPr>
              <a:t>В данной презентации мы познакомим Вас:</a:t>
            </a:r>
          </a:p>
          <a:p>
            <a:pPr marL="365760" indent="-256032" fontAlgn="auto">
              <a:spcAft>
                <a:spcPts val="0"/>
              </a:spcAft>
              <a:buFont typeface="Wingdings 3"/>
              <a:buChar char=""/>
              <a:defRPr/>
            </a:pPr>
            <a:r>
              <a:rPr lang="ru-RU" sz="2600" b="1" dirty="0" smtClean="0"/>
              <a:t>С понятием образовательная программа и для чего она необходима?</a:t>
            </a:r>
          </a:p>
          <a:p>
            <a:pPr marL="365760" indent="-256032" fontAlgn="auto">
              <a:spcAft>
                <a:spcPts val="0"/>
              </a:spcAft>
              <a:buFont typeface="Wingdings 3"/>
              <a:buChar char=""/>
              <a:defRPr/>
            </a:pPr>
            <a:r>
              <a:rPr lang="ru-RU" sz="2600" b="1" dirty="0" smtClean="0"/>
              <a:t>Моделью образовательной программы.</a:t>
            </a:r>
          </a:p>
          <a:p>
            <a:pPr marL="365760" indent="-256032" fontAlgn="auto">
              <a:spcAft>
                <a:spcPts val="0"/>
              </a:spcAft>
              <a:buFont typeface="Wingdings 3"/>
              <a:buChar char=""/>
              <a:defRPr/>
            </a:pPr>
            <a:r>
              <a:rPr lang="ru-RU" sz="2600" b="1" dirty="0" smtClean="0"/>
              <a:t>Основными направлениями развития детей и образовательными областями. </a:t>
            </a:r>
          </a:p>
          <a:p>
            <a:pPr marL="365760" indent="-256032" fontAlgn="auto">
              <a:spcAft>
                <a:spcPts val="0"/>
              </a:spcAft>
              <a:buFont typeface="Wingdings 3"/>
              <a:buChar char=""/>
              <a:defRPr/>
            </a:pPr>
            <a:r>
              <a:rPr lang="ru-RU" sz="2600" b="1" dirty="0" smtClean="0"/>
              <a:t>Разделами образовательной программы дошкольного образования</a:t>
            </a:r>
          </a:p>
          <a:p>
            <a:pPr marL="365760" indent="-256032" fontAlgn="auto">
              <a:spcAft>
                <a:spcPts val="0"/>
              </a:spcAft>
              <a:buFont typeface="Wingdings 3"/>
              <a:buChar char=""/>
              <a:defRPr/>
            </a:pPr>
            <a:r>
              <a:rPr lang="ru-RU" sz="2600" b="1" dirty="0" smtClean="0"/>
              <a:t>Целями взаимодействия педагогического коллектива с семьями детей.</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2490135"/>
            <a:ext cx="7632847" cy="3675169"/>
          </a:xfrm>
        </p:spPr>
        <p:txBody>
          <a:bodyPr>
            <a:normAutofit fontScale="70000" lnSpcReduction="20000"/>
          </a:bodyPr>
          <a:lstStyle/>
          <a:p>
            <a:pPr marL="0" indent="0" algn="just">
              <a:buNone/>
            </a:pPr>
            <a:r>
              <a:rPr lang="ru-RU" sz="2600" dirty="0" smtClean="0"/>
              <a:t>Образовательная </a:t>
            </a:r>
            <a:r>
              <a:rPr lang="ru-RU" sz="2600" dirty="0"/>
              <a:t>программа  МБДОУ «Детский сад № 23» (далее – </a:t>
            </a:r>
            <a:r>
              <a:rPr lang="ru-RU" sz="2600" dirty="0" smtClean="0"/>
              <a:t>ОП </a:t>
            </a:r>
            <a:r>
              <a:rPr lang="ru-RU" sz="2600" dirty="0"/>
              <a:t>ДО) является одним из основных нормативных документов, регламентирующих его жизнедеятельность. Она наряду с Уставом служит основой для лицензирования, </a:t>
            </a:r>
            <a:r>
              <a:rPr lang="ru-RU" sz="2600" dirty="0" smtClean="0"/>
              <a:t>аттестации, </a:t>
            </a:r>
            <a:r>
              <a:rPr lang="ru-RU" sz="2600" dirty="0"/>
              <a:t>организации </a:t>
            </a:r>
            <a:r>
              <a:rPr lang="ru-RU" sz="2600" dirty="0" smtClean="0"/>
              <a:t>образовательных </a:t>
            </a:r>
            <a:r>
              <a:rPr lang="ru-RU" sz="2600" dirty="0"/>
              <a:t>услуг в соответствии с социальным заказом родителей (законных представителей</a:t>
            </a:r>
            <a:r>
              <a:rPr lang="ru-RU" sz="2600" dirty="0" smtClean="0"/>
              <a:t>).</a:t>
            </a:r>
            <a:r>
              <a:rPr lang="ru-RU" sz="2600" dirty="0"/>
              <a:t> Программа отвечает образовательному запросу социума, обеспечивает развитие личности   детей дошкольного возраста в различных видах общения и деятельности с учетом их возрастных, индивидуальных, психологических и физиологических особенностей, в том числе достижение детьми дошкольного возраста уровня развития, необходимого и достаточного для успешного освоения ими образовательных программ начального общего образования, на основе индивидуального подхода к детям дошкольного возраста и специфичных для детей дошкольного возраста видов деятельности.</a:t>
            </a:r>
          </a:p>
          <a:p>
            <a:pPr marL="0" indent="0" algn="just">
              <a:buNone/>
            </a:pPr>
            <a:r>
              <a:rPr lang="ru-RU" dirty="0" smtClean="0"/>
              <a:t> </a:t>
            </a:r>
            <a:endParaRPr lang="ru-RU" sz="2400" b="1" dirty="0" smtClean="0">
              <a:latin typeface="Lucida Sans Unicode" pitchFamily="34" charset="0"/>
            </a:endParaRPr>
          </a:p>
        </p:txBody>
      </p:sp>
      <p:sp>
        <p:nvSpPr>
          <p:cNvPr id="5" name="Прямоугольник 4"/>
          <p:cNvSpPr/>
          <p:nvPr/>
        </p:nvSpPr>
        <p:spPr>
          <a:xfrm>
            <a:off x="1331640" y="1628800"/>
            <a:ext cx="4705134" cy="461665"/>
          </a:xfrm>
          <a:prstGeom prst="rect">
            <a:avLst/>
          </a:prstGeom>
        </p:spPr>
        <p:txBody>
          <a:bodyPr wrap="none">
            <a:spAutoFit/>
          </a:bodyPr>
          <a:lstStyle/>
          <a:p>
            <a:r>
              <a:rPr lang="ru-RU" sz="2400" b="1" dirty="0">
                <a:solidFill>
                  <a:schemeClr val="accent1">
                    <a:lumMod val="75000"/>
                  </a:schemeClr>
                </a:solidFill>
              </a:rPr>
              <a:t>О</a:t>
            </a:r>
            <a:r>
              <a:rPr lang="ru-RU" sz="2400" b="1" dirty="0" smtClean="0">
                <a:solidFill>
                  <a:schemeClr val="accent1">
                    <a:lumMod val="75000"/>
                  </a:schemeClr>
                </a:solidFill>
              </a:rPr>
              <a:t>бразовательная </a:t>
            </a:r>
            <a:r>
              <a:rPr lang="ru-RU" sz="2400" b="1" dirty="0">
                <a:solidFill>
                  <a:schemeClr val="accent1">
                    <a:lumMod val="75000"/>
                  </a:schemeClr>
                </a:solidFill>
              </a:rPr>
              <a:t>программа это</a:t>
            </a:r>
            <a:r>
              <a:rPr lang="ru-RU" b="1" dirty="0">
                <a:solidFill>
                  <a:schemeClr val="accent1">
                    <a:lumMod val="75000"/>
                  </a:schemeClr>
                </a:solidFill>
              </a:rPr>
              <a:t>:</a:t>
            </a:r>
            <a:endParaRPr lang="ru-RU"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848872" cy="1440160"/>
          </a:xfrm>
        </p:spPr>
        <p:txBody>
          <a:bodyPr>
            <a:normAutofit fontScale="90000"/>
          </a:bodyPr>
          <a:lstStyle/>
          <a:p>
            <a:pPr algn="ctr"/>
            <a:r>
              <a:rPr lang="ru-RU" sz="2000" b="1" dirty="0" smtClean="0">
                <a:solidFill>
                  <a:srgbClr val="C00000"/>
                </a:solidFill>
              </a:rPr>
              <a:t/>
            </a:r>
            <a:br>
              <a:rPr lang="ru-RU" sz="2000" b="1" dirty="0" smtClean="0">
                <a:solidFill>
                  <a:srgbClr val="C00000"/>
                </a:solidFill>
              </a:rPr>
            </a:br>
            <a:r>
              <a:rPr lang="ru-RU" sz="2000" b="1" dirty="0">
                <a:solidFill>
                  <a:srgbClr val="C00000"/>
                </a:solidFill>
              </a:rPr>
              <a:t/>
            </a:r>
            <a:br>
              <a:rPr lang="ru-RU" sz="2000" b="1" dirty="0">
                <a:solidFill>
                  <a:srgbClr val="C00000"/>
                </a:solidFill>
              </a:rPr>
            </a:br>
            <a:r>
              <a:rPr lang="ru-RU" sz="2000" b="1" dirty="0" smtClean="0">
                <a:solidFill>
                  <a:srgbClr val="C00000"/>
                </a:solidFill>
              </a:rPr>
              <a:t/>
            </a:r>
            <a:br>
              <a:rPr lang="ru-RU" sz="2000" b="1" dirty="0" smtClean="0">
                <a:solidFill>
                  <a:srgbClr val="C00000"/>
                </a:solidFill>
              </a:rPr>
            </a:br>
            <a:r>
              <a:rPr lang="ru-RU" sz="2400" b="1" dirty="0" smtClean="0">
                <a:solidFill>
                  <a:schemeClr val="accent1">
                    <a:lumMod val="75000"/>
                  </a:schemeClr>
                </a:solidFill>
              </a:rPr>
              <a:t>Программа разрабатывается, утверждается и реализуется в </a:t>
            </a:r>
            <a:br>
              <a:rPr lang="ru-RU" sz="2400" b="1" dirty="0" smtClean="0">
                <a:solidFill>
                  <a:schemeClr val="accent1">
                    <a:lumMod val="75000"/>
                  </a:schemeClr>
                </a:solidFill>
              </a:rPr>
            </a:br>
            <a:r>
              <a:rPr lang="ru-RU" sz="2400" b="1" dirty="0" smtClean="0">
                <a:solidFill>
                  <a:schemeClr val="accent1">
                    <a:lumMod val="75000"/>
                  </a:schemeClr>
                </a:solidFill>
              </a:rPr>
              <a:t>МБДОУ «Детский сад № 23»:</a:t>
            </a:r>
            <a:endParaRPr lang="ru-RU" sz="2400" b="1" dirty="0">
              <a:solidFill>
                <a:schemeClr val="accent1">
                  <a:lumMod val="75000"/>
                </a:schemeClr>
              </a:solidFill>
            </a:endParaRPr>
          </a:p>
        </p:txBody>
      </p:sp>
      <p:sp>
        <p:nvSpPr>
          <p:cNvPr id="3" name="Содержимое 2"/>
          <p:cNvSpPr>
            <a:spLocks noGrp="1"/>
          </p:cNvSpPr>
          <p:nvPr>
            <p:ph idx="1"/>
          </p:nvPr>
        </p:nvSpPr>
        <p:spPr>
          <a:xfrm>
            <a:off x="304800" y="1554163"/>
            <a:ext cx="8083624" cy="4323110"/>
          </a:xfrm>
        </p:spPr>
        <p:txBody>
          <a:bodyPr>
            <a:normAutofit fontScale="92500" lnSpcReduction="20000"/>
          </a:bodyPr>
          <a:lstStyle/>
          <a:p>
            <a:pPr marL="400050" lvl="1" indent="0" fontAlgn="auto">
              <a:spcBef>
                <a:spcPts val="324"/>
              </a:spcBef>
              <a:spcAft>
                <a:spcPts val="0"/>
              </a:spcAft>
              <a:buNone/>
              <a:defRPr/>
            </a:pPr>
            <a:endParaRPr lang="ru-RU" altLang="ru-RU" sz="3200" b="1" dirty="0" smtClean="0">
              <a:solidFill>
                <a:srgbClr val="002060"/>
              </a:solidFill>
              <a:cs typeface="Times New Roman" pitchFamily="18" charset="0"/>
            </a:endParaRPr>
          </a:p>
          <a:p>
            <a:pPr marL="400050" lvl="1" indent="0" fontAlgn="auto">
              <a:spcBef>
                <a:spcPts val="324"/>
              </a:spcBef>
              <a:spcAft>
                <a:spcPts val="0"/>
              </a:spcAft>
              <a:buNone/>
              <a:defRPr/>
            </a:pPr>
            <a:endParaRPr lang="ru-RU" altLang="ru-RU" sz="3200" b="1" dirty="0" smtClean="0">
              <a:solidFill>
                <a:srgbClr val="002060"/>
              </a:solidFill>
              <a:cs typeface="Times New Roman" pitchFamily="18" charset="0"/>
            </a:endParaRPr>
          </a:p>
          <a:p>
            <a:pPr marL="400050" lvl="1" indent="0" fontAlgn="auto">
              <a:spcBef>
                <a:spcPts val="324"/>
              </a:spcBef>
              <a:spcAft>
                <a:spcPts val="0"/>
              </a:spcAft>
              <a:buNone/>
              <a:defRPr/>
            </a:pPr>
            <a:endParaRPr lang="ru-RU" altLang="ru-RU" sz="2400" dirty="0">
              <a:solidFill>
                <a:schemeClr val="tx1"/>
              </a:solidFill>
              <a:latin typeface="Times New Roman" panose="02020603050405020304" pitchFamily="18" charset="0"/>
              <a:cs typeface="Times New Roman" panose="02020603050405020304" pitchFamily="18" charset="0"/>
            </a:endParaRPr>
          </a:p>
          <a:p>
            <a:pPr marL="685800" lvl="1" fontAlgn="auto">
              <a:spcBef>
                <a:spcPts val="324"/>
              </a:spcBef>
              <a:spcAft>
                <a:spcPts val="0"/>
              </a:spcAft>
              <a:buFontTx/>
              <a:buChar char="-"/>
              <a:defRPr/>
            </a:pPr>
            <a:r>
              <a:rPr lang="ru-RU" altLang="ru-RU" sz="1800" dirty="0" smtClean="0">
                <a:solidFill>
                  <a:schemeClr val="tx1"/>
                </a:solidFill>
                <a:latin typeface="+mj-lt"/>
                <a:cs typeface="Times New Roman" panose="02020603050405020304" pitchFamily="18" charset="0"/>
              </a:rPr>
              <a:t>в соответствии с федеральным государственным образовательным стандартом дошкольного образования</a:t>
            </a:r>
          </a:p>
          <a:p>
            <a:pPr marL="685800" lvl="1" fontAlgn="auto">
              <a:spcBef>
                <a:spcPts val="324"/>
              </a:spcBef>
              <a:spcAft>
                <a:spcPts val="0"/>
              </a:spcAft>
              <a:buFontTx/>
              <a:buChar char="-"/>
              <a:defRPr/>
            </a:pPr>
            <a:r>
              <a:rPr lang="ru-RU" altLang="ru-RU" sz="1800" dirty="0" smtClean="0">
                <a:solidFill>
                  <a:schemeClr val="tx1"/>
                </a:solidFill>
                <a:latin typeface="+mj-lt"/>
                <a:cs typeface="Times New Roman" panose="02020603050405020304" pitchFamily="18" charset="0"/>
              </a:rPr>
              <a:t>с учётом ФОП</a:t>
            </a:r>
          </a:p>
          <a:p>
            <a:pPr lvl="1" indent="-342900" algn="just">
              <a:spcBef>
                <a:spcPts val="324"/>
              </a:spcBef>
              <a:spcAft>
                <a:spcPts val="0"/>
              </a:spcAft>
              <a:buFontTx/>
              <a:buChar char="-"/>
              <a:defRPr/>
            </a:pPr>
            <a:r>
              <a:rPr lang="ru-RU" sz="1800" dirty="0" smtClean="0">
                <a:solidFill>
                  <a:schemeClr val="tx1"/>
                </a:solidFill>
                <a:latin typeface="+mj-lt"/>
              </a:rPr>
              <a:t>Программа состоит из обязательной части 60 % и части, формируемой участниками образовательных отношений 40 % и ориентирована на специфику сложившихся традициях МБДОУ «Детский сад № 23», таких как встреча с интересными людьми ВГО, детский туризм по городу Вышний </a:t>
            </a:r>
            <a:r>
              <a:rPr lang="ru-RU" sz="1800" dirty="0" err="1" smtClean="0">
                <a:solidFill>
                  <a:schemeClr val="tx1"/>
                </a:solidFill>
                <a:latin typeface="+mj-lt"/>
              </a:rPr>
              <a:t>Волочёк</a:t>
            </a:r>
            <a:r>
              <a:rPr lang="ru-RU" sz="1800" dirty="0" smtClean="0">
                <a:solidFill>
                  <a:schemeClr val="tx1"/>
                </a:solidFill>
                <a:latin typeface="+mj-lt"/>
              </a:rPr>
              <a:t>, создание </a:t>
            </a:r>
            <a:r>
              <a:rPr lang="ru-RU" sz="1800" dirty="0" smtClean="0">
                <a:solidFill>
                  <a:schemeClr val="tx1"/>
                </a:solidFill>
                <a:latin typeface="+mj-lt"/>
              </a:rPr>
              <a:t>мини-музеев и реализацию парциальной программы по духовно-нравственному воспитанию «</a:t>
            </a:r>
            <a:r>
              <a:rPr lang="ru-RU" sz="1800" dirty="0" err="1" smtClean="0">
                <a:solidFill>
                  <a:schemeClr val="tx1"/>
                </a:solidFill>
                <a:latin typeface="+mj-lt"/>
              </a:rPr>
              <a:t>СемьЯ</a:t>
            </a:r>
            <a:r>
              <a:rPr lang="ru-RU" sz="1800" dirty="0" smtClean="0">
                <a:solidFill>
                  <a:schemeClr val="tx1"/>
                </a:solidFill>
                <a:latin typeface="+mj-lt"/>
              </a:rPr>
              <a:t> – это Мы!». </a:t>
            </a:r>
            <a:r>
              <a:rPr lang="ru-RU" sz="1800" dirty="0" smtClean="0">
                <a:solidFill>
                  <a:schemeClr val="tx1"/>
                </a:solidFill>
                <a:latin typeface="+mj-lt"/>
              </a:rPr>
              <a:t>Обе части являются взаимодополняющими и необходимыми с точки зрения реализации требований ФГОС ДО. </a:t>
            </a:r>
          </a:p>
          <a:p>
            <a:pPr lvl="1" indent="-342900" fontAlgn="auto">
              <a:spcBef>
                <a:spcPts val="324"/>
              </a:spcBef>
              <a:spcAft>
                <a:spcPts val="0"/>
              </a:spcAft>
              <a:buFontTx/>
              <a:buChar char="-"/>
              <a:defRPr/>
            </a:pPr>
            <a:endParaRPr lang="ru-RU" altLang="ru-RU" sz="2400" dirty="0" smtClean="0">
              <a:solidFill>
                <a:schemeClr val="tx1"/>
              </a:solidFill>
              <a:latin typeface="Times New Roman" panose="02020603050405020304" pitchFamily="18" charset="0"/>
              <a:cs typeface="Times New Roman" panose="02020603050405020304" pitchFamily="18" charset="0"/>
            </a:endParaRPr>
          </a:p>
          <a:p>
            <a:pPr marL="400050" lvl="1" indent="0" fontAlgn="auto">
              <a:spcBef>
                <a:spcPts val="324"/>
              </a:spcBef>
              <a:spcAft>
                <a:spcPts val="0"/>
              </a:spcAft>
              <a:buNone/>
              <a:defRPr/>
            </a:pPr>
            <a:r>
              <a:rPr lang="ru-RU" altLang="ru-RU" sz="3200" b="1" dirty="0" smtClean="0">
                <a:solidFill>
                  <a:schemeClr val="tx1"/>
                </a:solidFill>
                <a:cs typeface="Times New Roman" pitchFamily="18" charset="0"/>
              </a:rPr>
              <a:t> </a:t>
            </a:r>
            <a:endParaRPr lang="ru-RU" altLang="ru-RU" sz="3200" b="1" dirty="0" smtClean="0">
              <a:solidFill>
                <a:srgbClr val="002060"/>
              </a:solidFill>
              <a:cs typeface="Times New Roman" pitchFamily="18" charset="0"/>
            </a:endParaRPr>
          </a:p>
          <a:p>
            <a:pPr marL="400050" lvl="1" indent="0" fontAlgn="auto">
              <a:spcBef>
                <a:spcPts val="324"/>
              </a:spcBef>
              <a:spcAft>
                <a:spcPts val="0"/>
              </a:spcAft>
              <a:buNone/>
              <a:defRPr/>
            </a:pPr>
            <a:endParaRPr lang="ru-RU" altLang="ru-RU" sz="1800" dirty="0" smtClean="0">
              <a:cs typeface="Times New Roman" pitchFamily="18" charset="0"/>
            </a:endParaRPr>
          </a:p>
          <a:p>
            <a:pPr marL="400050" lvl="1" indent="0" fontAlgn="auto">
              <a:spcBef>
                <a:spcPts val="324"/>
              </a:spcBef>
              <a:spcAft>
                <a:spcPts val="0"/>
              </a:spcAft>
              <a:buFont typeface="Arial" pitchFamily="34" charset="0"/>
              <a:buChar char="•"/>
              <a:defRPr/>
            </a:pPr>
            <a:endParaRPr lang="ru-RU" altLang="ru-RU" sz="3200" b="1" dirty="0" smtClean="0"/>
          </a:p>
          <a:p>
            <a:endParaRPr lang="ru-RU" dirty="0"/>
          </a:p>
        </p:txBody>
      </p:sp>
      <p:sp>
        <p:nvSpPr>
          <p:cNvPr id="4" name="Прямоугольник 3"/>
          <p:cNvSpPr/>
          <p:nvPr/>
        </p:nvSpPr>
        <p:spPr>
          <a:xfrm>
            <a:off x="395536" y="1412776"/>
            <a:ext cx="8352928" cy="43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chemeClr val="accent1">
                    <a:lumMod val="75000"/>
                  </a:schemeClr>
                </a:solidFill>
              </a:rPr>
              <a:t>Для чего нужна образовательная программа</a:t>
            </a:r>
            <a:endParaRPr lang="ru-RU" sz="2400" b="1" dirty="0">
              <a:solidFill>
                <a:schemeClr val="accent1">
                  <a:lumMod val="75000"/>
                </a:schemeClr>
              </a:solidFill>
            </a:endParaRPr>
          </a:p>
        </p:txBody>
      </p:sp>
      <p:sp>
        <p:nvSpPr>
          <p:cNvPr id="3" name="Содержимое 2"/>
          <p:cNvSpPr>
            <a:spLocks noGrp="1"/>
          </p:cNvSpPr>
          <p:nvPr>
            <p:ph idx="1"/>
          </p:nvPr>
        </p:nvSpPr>
        <p:spPr/>
        <p:txBody>
          <a:bodyPr>
            <a:normAutofit fontScale="77500" lnSpcReduction="20000"/>
          </a:bodyPr>
          <a:lstStyle/>
          <a:p>
            <a:pPr algn="just">
              <a:lnSpc>
                <a:spcPct val="120000"/>
              </a:lnSpc>
              <a:buNone/>
            </a:pPr>
            <a:r>
              <a:rPr lang="ru-RU" dirty="0" smtClean="0">
                <a:latin typeface="Times New Roman" panose="02020603050405020304" pitchFamily="18" charset="0"/>
                <a:cs typeface="Times New Roman" panose="02020603050405020304" pitchFamily="18" charset="0"/>
              </a:rPr>
              <a:t>-  </a:t>
            </a:r>
            <a:r>
              <a:rPr lang="ru-RU" dirty="0" smtClean="0"/>
              <a:t>Целью </a:t>
            </a:r>
            <a:r>
              <a:rPr lang="ru-RU" dirty="0"/>
              <a:t>Программы являются разностороннее развитие детей дошкольного возраста с учетом их возрастных и индивидуальных особенностей, в том числе достижение детьми дошкольного возраста уровня развития, необходимого и достаточного для успешного освоения ими образовательных программ начального общего образования, на основе индивидуального подхода к детям дошкольного возраста и специфичных для детей дошкольного возраста видов деятельности на основе духовно-нравственных ценностей российского народа, исторических и национально-культурных традиций.</a:t>
            </a:r>
          </a:p>
          <a:p>
            <a:pPr lvl="0" algn="just">
              <a:lnSpc>
                <a:spcPct val="120000"/>
              </a:lnSpc>
              <a:buNone/>
            </a:pPr>
            <a:endParaRPr lang="ru-RU" dirty="0"/>
          </a:p>
        </p:txBody>
      </p:sp>
      <p:sp>
        <p:nvSpPr>
          <p:cNvPr id="4" name="Прямоугольник 3"/>
          <p:cNvSpPr/>
          <p:nvPr/>
        </p:nvSpPr>
        <p:spPr>
          <a:xfrm>
            <a:off x="251520" y="1412776"/>
            <a:ext cx="8712968" cy="46805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bwMode="auto">
          <a:xfrm>
            <a:off x="611560" y="2171907"/>
            <a:ext cx="8064896" cy="428142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sz="1200" dirty="0">
                <a:latin typeface="+mn-lt"/>
              </a:rPr>
              <a:t>Основная общеобразовательная программа – образовательная программа дошкольного образования МБДОУ «Детский сад № 23</a:t>
            </a:r>
            <a:r>
              <a:rPr lang="ru-RU" sz="1200" dirty="0" smtClean="0">
                <a:latin typeface="+mn-lt"/>
              </a:rPr>
              <a:t>»(далее Программа)разработана в соответствии с федеральным государственным образовательным стандартом дошкольного образования (утвержден </a:t>
            </a:r>
            <a:r>
              <a:rPr lang="ru-RU" sz="1200" dirty="0">
                <a:latin typeface="+mn-lt"/>
              </a:rPr>
              <a:t>приказом </a:t>
            </a:r>
            <a:r>
              <a:rPr lang="ru-RU" sz="1200" dirty="0" err="1">
                <a:latin typeface="+mn-lt"/>
              </a:rPr>
              <a:t>Минобрнауки</a:t>
            </a:r>
            <a:r>
              <a:rPr lang="ru-RU" sz="1200" dirty="0">
                <a:latin typeface="+mn-lt"/>
              </a:rPr>
              <a:t> России от 17 октября 2013 г. № 1155, зарегистрировано в Минюсте России 14 ноября 2013 г., регистрационный № 30384; в редакции приказа </a:t>
            </a:r>
            <a:r>
              <a:rPr lang="ru-RU" sz="1200" dirty="0" err="1">
                <a:latin typeface="+mn-lt"/>
              </a:rPr>
              <a:t>Минпросвещения</a:t>
            </a:r>
            <a:r>
              <a:rPr lang="ru-RU" sz="1200" dirty="0">
                <a:latin typeface="+mn-lt"/>
              </a:rPr>
              <a:t> России от 8 ноября 2022 г. № 955, зарегистрировано в Минюсте России 6 февраля 2023 г., регистрационный № 72264) (далее –ФГОСДО)и федеральной образовательной программой дошкольного образования (утверждена приказом </a:t>
            </a:r>
            <a:r>
              <a:rPr lang="ru-RU" sz="1200" dirty="0" err="1">
                <a:latin typeface="+mn-lt"/>
              </a:rPr>
              <a:t>Минпросвещения</a:t>
            </a:r>
            <a:r>
              <a:rPr lang="ru-RU" sz="1200" dirty="0">
                <a:latin typeface="+mn-lt"/>
              </a:rPr>
              <a:t> России от 25 ноября 2022 г. № 1028, зарегистрировано в Минюсте России 28 декабря 2022 г., регистрационный № 71847) (далее – ФОП ДО).</a:t>
            </a:r>
          </a:p>
          <a:p>
            <a:r>
              <a:rPr lang="ru-RU" sz="1200" dirty="0">
                <a:latin typeface="+mn-lt"/>
              </a:rPr>
              <a:t>Нормативно-правовойосновойдляразработкиПрограммыявляютсяследующиенормативно-правовыедокументы:</a:t>
            </a:r>
          </a:p>
          <a:p>
            <a:pPr lvl="0"/>
            <a:r>
              <a:rPr lang="ru-RU" sz="1200" dirty="0">
                <a:latin typeface="+mn-lt"/>
              </a:rPr>
              <a:t>Указ Президента Российской Федерации от 7 мая 2018 г. № 204 «О национальных целях и стратегических задачах развития Российской Федерации на период до 2024 года»;</a:t>
            </a:r>
          </a:p>
          <a:p>
            <a:pPr lvl="0"/>
            <a:r>
              <a:rPr lang="ru-RU" sz="1200" dirty="0">
                <a:latin typeface="+mn-lt"/>
              </a:rPr>
              <a:t>Указ Президента Российской Федерации от 21 июля 2020 г. № 474 «О национальных целях развития Российской Федерации на период до 2030 года»;</a:t>
            </a:r>
          </a:p>
          <a:p>
            <a:pPr lvl="0"/>
            <a:r>
              <a:rPr lang="ru-RU" sz="1200" dirty="0">
                <a:latin typeface="+mn-lt"/>
              </a:rPr>
              <a:t>Указ Президента Российской Федерации от 9 ноября 2022 г. № 809 «Об утверждении основ государственной политики по сохранению и укреплению традиционных российских духовно-нравственных ценностей»</a:t>
            </a:r>
          </a:p>
          <a:p>
            <a:pPr lvl="0"/>
            <a:r>
              <a:rPr lang="ru-RU" sz="1200" dirty="0">
                <a:latin typeface="+mn-lt"/>
              </a:rPr>
              <a:t>Федеральный закон от 29декабря2012г.№273-ФЗ «Об образовании в Российской Федерации»;</a:t>
            </a:r>
          </a:p>
          <a:p>
            <a:pPr lvl="0"/>
            <a:r>
              <a:rPr lang="ru-RU" sz="1200" dirty="0">
                <a:latin typeface="+mn-lt"/>
              </a:rPr>
              <a:t>Федеральный закон от 31 июля 2020 г. № 304-ФЗ «О внесении изменений в Федеральный закон «Об образовании в Российской Федерации» по вопросам воспитания обучающихся»</a:t>
            </a:r>
          </a:p>
          <a:p>
            <a:pPr lvl="0"/>
            <a:r>
              <a:rPr lang="ru-RU" sz="1200" dirty="0">
                <a:latin typeface="+mn-lt"/>
              </a:rPr>
              <a:t>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a:p>
            <a:pPr lvl="0"/>
            <a:r>
              <a:rPr lang="ru-RU" sz="1200" dirty="0">
                <a:latin typeface="+mn-lt"/>
              </a:rPr>
              <a:t>распоряжение Правительства Российской Федерации от 29 мая 2015 г. №   999-р «Об утверждении Стратегии развития воспитания в Российской Федерации на период до 2025 года</a:t>
            </a:r>
            <a:r>
              <a:rPr lang="ru-RU" sz="1200" dirty="0" smtClean="0">
                <a:latin typeface="+mn-lt"/>
              </a:rPr>
              <a:t>»;</a:t>
            </a:r>
            <a:endParaRPr lang="ru-RU" sz="1200" dirty="0">
              <a:latin typeface="+mn-lt"/>
            </a:endParaRPr>
          </a:p>
        </p:txBody>
      </p:sp>
      <p:sp>
        <p:nvSpPr>
          <p:cNvPr id="7" name="Прямоугольник 6"/>
          <p:cNvSpPr/>
          <p:nvPr/>
        </p:nvSpPr>
        <p:spPr>
          <a:xfrm>
            <a:off x="683568" y="764704"/>
            <a:ext cx="7704856" cy="1200329"/>
          </a:xfrm>
          <a:prstGeom prst="rect">
            <a:avLst/>
          </a:prstGeom>
        </p:spPr>
        <p:txBody>
          <a:bodyPr wrap="square">
            <a:spAutoFit/>
          </a:bodyPr>
          <a:lstStyle/>
          <a:p>
            <a:pPr lvl="0" algn="ctr" eaLnBrk="0" fontAlgn="base" hangingPunct="0">
              <a:spcBef>
                <a:spcPct val="0"/>
              </a:spcBef>
              <a:spcAft>
                <a:spcPct val="0"/>
              </a:spcAft>
            </a:pPr>
            <a:r>
              <a:rPr lang="ru-RU" altLang="ru-RU" b="1" dirty="0" smtClean="0">
                <a:solidFill>
                  <a:schemeClr val="accent1">
                    <a:lumMod val="75000"/>
                  </a:schemeClr>
                </a:solidFill>
                <a:latin typeface="Times New Roman" panose="02020603050405020304" pitchFamily="18" charset="0"/>
                <a:cs typeface="Times New Roman" panose="02020603050405020304" pitchFamily="18" charset="0"/>
              </a:rPr>
              <a:t>Образовательная </a:t>
            </a:r>
            <a:r>
              <a:rPr lang="ru-RU" altLang="ru-RU" b="1" dirty="0">
                <a:solidFill>
                  <a:schemeClr val="accent1">
                    <a:lumMod val="75000"/>
                  </a:schemeClr>
                </a:solidFill>
                <a:latin typeface="Times New Roman" panose="02020603050405020304" pitchFamily="18" charset="0"/>
                <a:cs typeface="Times New Roman" panose="02020603050405020304" pitchFamily="18" charset="0"/>
              </a:rPr>
              <a:t>программа </a:t>
            </a:r>
            <a:endParaRPr lang="ru-RU" altLang="ru-RU" b="1"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ru-RU" altLang="ru-RU" b="1" dirty="0" smtClean="0">
                <a:solidFill>
                  <a:schemeClr val="accent1">
                    <a:lumMod val="75000"/>
                  </a:schemeClr>
                </a:solidFill>
                <a:latin typeface="Times New Roman" panose="02020603050405020304" pitchFamily="18" charset="0"/>
                <a:cs typeface="Times New Roman" panose="02020603050405020304" pitchFamily="18" charset="0"/>
              </a:rPr>
              <a:t>МБДОУ </a:t>
            </a:r>
            <a:r>
              <a:rPr lang="ru-RU" altLang="ru-RU" b="1" dirty="0">
                <a:solidFill>
                  <a:schemeClr val="accent1">
                    <a:lumMod val="75000"/>
                  </a:schemeClr>
                </a:solidFill>
                <a:latin typeface="Times New Roman" panose="02020603050405020304" pitchFamily="18" charset="0"/>
                <a:cs typeface="Times New Roman" panose="02020603050405020304" pitchFamily="18" charset="0"/>
              </a:rPr>
              <a:t>«Детский сад № 23» </a:t>
            </a:r>
            <a:endParaRPr lang="ru-RU" altLang="ru-RU" b="1"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ru-RU" altLang="ru-RU" b="1" dirty="0" smtClean="0">
                <a:solidFill>
                  <a:schemeClr val="accent1">
                    <a:lumMod val="75000"/>
                  </a:schemeClr>
                </a:solidFill>
                <a:latin typeface="Times New Roman" panose="02020603050405020304" pitchFamily="18" charset="0"/>
                <a:cs typeface="Times New Roman" panose="02020603050405020304" pitchFamily="18" charset="0"/>
              </a:rPr>
              <a:t>разработана </a:t>
            </a:r>
            <a:r>
              <a:rPr lang="ru-RU" altLang="ru-RU" b="1" dirty="0">
                <a:solidFill>
                  <a:schemeClr val="accent1">
                    <a:lumMod val="75000"/>
                  </a:schemeClr>
                </a:solidFill>
                <a:latin typeface="Times New Roman" panose="02020603050405020304" pitchFamily="18" charset="0"/>
                <a:cs typeface="Times New Roman" panose="02020603050405020304" pitchFamily="18" charset="0"/>
              </a:rPr>
              <a:t>в соответствии с основными нормативно-правовыми документами по дошкольному воспитанию:</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t>О</a:t>
            </a: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бразовательная </a:t>
            </a:r>
            <a: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t>программа </a:t>
            </a: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МБДОУ </a:t>
            </a:r>
            <a: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t>«Детский сад № 23» </a:t>
            </a: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
            </a:r>
            <a:b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b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разработана </a:t>
            </a:r>
            <a: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t>в соответствии с основными нормативно-правовыми документами по дошкольному воспитанию:</a:t>
            </a:r>
            <a:br>
              <a:rPr lang="ru-RU" altLang="ru-RU" sz="1800" b="1" dirty="0">
                <a:solidFill>
                  <a:schemeClr val="accent1">
                    <a:lumMod val="75000"/>
                  </a:schemeClr>
                </a:solidFill>
                <a:latin typeface="Times New Roman" panose="02020603050405020304" pitchFamily="18" charset="0"/>
                <a:cs typeface="Times New Roman" panose="02020603050405020304" pitchFamily="18" charset="0"/>
              </a:rPr>
            </a:br>
            <a:endParaRPr lang="ru-RU" sz="1800" dirty="0"/>
          </a:p>
        </p:txBody>
      </p:sp>
      <p:sp>
        <p:nvSpPr>
          <p:cNvPr id="3" name="Объект 2"/>
          <p:cNvSpPr>
            <a:spLocks noGrp="1"/>
          </p:cNvSpPr>
          <p:nvPr>
            <p:ph idx="1"/>
          </p:nvPr>
        </p:nvSpPr>
        <p:spPr>
          <a:xfrm>
            <a:off x="611560" y="2348880"/>
            <a:ext cx="8136904" cy="4392488"/>
          </a:xfrm>
        </p:spPr>
        <p:txBody>
          <a:bodyPr>
            <a:normAutofit fontScale="25000" lnSpcReduction="20000"/>
          </a:bodyPr>
          <a:lstStyle/>
          <a:p>
            <a:pPr lvl="0"/>
            <a:r>
              <a:rPr lang="ru-RU" sz="4200" dirty="0" smtClean="0">
                <a:solidFill>
                  <a:schemeClr val="tx1"/>
                </a:solidFill>
              </a:rPr>
              <a:t>Федеральный </a:t>
            </a:r>
            <a:r>
              <a:rPr lang="ru-RU" sz="4200" dirty="0">
                <a:solidFill>
                  <a:schemeClr val="tx1"/>
                </a:solidFill>
              </a:rPr>
              <a:t>государственный образовательный стандарт </a:t>
            </a:r>
            <a:r>
              <a:rPr lang="ru-RU" sz="4200" dirty="0" smtClean="0">
                <a:solidFill>
                  <a:schemeClr val="tx1"/>
                </a:solidFill>
              </a:rPr>
              <a:t>дошкольного образования(утвержден </a:t>
            </a:r>
            <a:r>
              <a:rPr lang="ru-RU" sz="4200" dirty="0">
                <a:solidFill>
                  <a:schemeClr val="tx1"/>
                </a:solidFill>
              </a:rPr>
              <a:t>приказом </a:t>
            </a:r>
            <a:r>
              <a:rPr lang="ru-RU" sz="4200" dirty="0" err="1">
                <a:solidFill>
                  <a:schemeClr val="tx1"/>
                </a:solidFill>
              </a:rPr>
              <a:t>Минобрнауки</a:t>
            </a:r>
            <a:r>
              <a:rPr lang="ru-RU" sz="4200" dirty="0">
                <a:solidFill>
                  <a:schemeClr val="tx1"/>
                </a:solidFill>
              </a:rPr>
              <a:t> России от 17 октября 2013 г. № 1155, зарегистрировано в Минюсте России 14 ноября 2013 г., регистрационный № 30384; в редакции приказа </a:t>
            </a:r>
            <a:r>
              <a:rPr lang="ru-RU" sz="4200" dirty="0" err="1">
                <a:solidFill>
                  <a:schemeClr val="tx1"/>
                </a:solidFill>
              </a:rPr>
              <a:t>Минпросвещения</a:t>
            </a:r>
            <a:r>
              <a:rPr lang="ru-RU" sz="4200" dirty="0">
                <a:solidFill>
                  <a:schemeClr val="tx1"/>
                </a:solidFill>
              </a:rPr>
              <a:t> России от 8 ноября 2022 г. № 955, зарегистрировано в Минюсте России 6 февраля 2023 г., регистрационный № 72264);</a:t>
            </a:r>
          </a:p>
          <a:p>
            <a:pPr lvl="0"/>
            <a:r>
              <a:rPr lang="ru-RU" sz="4200" dirty="0" smtClean="0">
                <a:solidFill>
                  <a:schemeClr val="tx1"/>
                </a:solidFill>
              </a:rPr>
              <a:t>федеральная </a:t>
            </a:r>
            <a:r>
              <a:rPr lang="ru-RU" sz="4200" dirty="0">
                <a:solidFill>
                  <a:schemeClr val="tx1"/>
                </a:solidFill>
              </a:rPr>
              <a:t>образовательная программа дошкольного образования (утверждена приказом </a:t>
            </a:r>
            <a:r>
              <a:rPr lang="ru-RU" sz="4200" dirty="0" err="1">
                <a:solidFill>
                  <a:schemeClr val="tx1"/>
                </a:solidFill>
              </a:rPr>
              <a:t>Минпросвещения</a:t>
            </a:r>
            <a:r>
              <a:rPr lang="ru-RU" sz="4200" dirty="0">
                <a:solidFill>
                  <a:schemeClr val="tx1"/>
                </a:solidFill>
              </a:rPr>
              <a:t> России от 25 ноября 2022 г. № 1028, зарегистрировано в Минюсте России 28 декабря 2022 г., регистрационный № 71847);</a:t>
            </a:r>
          </a:p>
          <a:p>
            <a:pPr lvl="0"/>
            <a:r>
              <a:rPr lang="ru-RU" sz="4200" dirty="0">
                <a:solidFill>
                  <a:schemeClr val="tx1"/>
                </a:solidFill>
              </a:rPr>
              <a:t>Порядок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 (утверждена приказом </a:t>
            </a:r>
            <a:r>
              <a:rPr lang="ru-RU" sz="4200" dirty="0" err="1">
                <a:solidFill>
                  <a:schemeClr val="tx1"/>
                </a:solidFill>
              </a:rPr>
              <a:t>Минпросвещения</a:t>
            </a:r>
            <a:r>
              <a:rPr lang="ru-RU" sz="4200" dirty="0">
                <a:solidFill>
                  <a:schemeClr val="tx1"/>
                </a:solidFill>
              </a:rPr>
              <a:t> России от 31 июля 2020 года № 373, зарегистрировано в Минюсте России 31 августа 2020 г., регистрационный № 59599);</a:t>
            </a:r>
          </a:p>
          <a:p>
            <a:pPr lvl="0"/>
            <a:r>
              <a:rPr lang="ru-RU" sz="4200" dirty="0">
                <a:solidFill>
                  <a:schemeClr val="tx1"/>
                </a:solidFill>
              </a:rPr>
              <a:t>Санитарные правила СП 2.4.3648-20 «Санитарно-эпидемиологические требования к организациям воспитания и обучения, отдыха и оздоровления детей и молодёжи (утверждены постановлением Главного государственного санитарного врача Российской Федерации от 28 сентября 2020 г. № 28, зарегистрировано в Минюсте России 18 декабря 2020 г., регистрационный № 61573);</a:t>
            </a:r>
          </a:p>
          <a:p>
            <a:pPr lvl="0"/>
            <a:r>
              <a:rPr lang="ru-RU" sz="4200" dirty="0">
                <a:solidFill>
                  <a:schemeClr val="tx1"/>
                </a:solidFill>
              </a:rPr>
              <a:t>Методические рекомендации по обеспечению санитарно-эпидемиологических требований к организациям, реализующим образовательные программы дошкольного образования, осуществляющим присмотр и уход за детьми, в том числе размещённых в жилых и нежилых помещениях жилищного фонда и нежилых зданий, а также детским центрам, центрам развития детей и иным хозяйствующим субъектам, реализующим образовательные программы дошкольного образования и (или) осуществляющим присмотр и уход за детьми, размещённых в нежилых помещениях (утверждены Руководителем Федеральной службы по надзору в сфере защиты прав потребителей и благополучия человека, Главным санитарным врачом РФ 28 сентября 2021 года).</a:t>
            </a:r>
          </a:p>
          <a:p>
            <a:r>
              <a:rPr lang="ru-RU" sz="4200" dirty="0" smtClean="0">
                <a:solidFill>
                  <a:schemeClr val="tx1"/>
                </a:solidFill>
              </a:rPr>
              <a:t>Распоряжение </a:t>
            </a:r>
            <a:r>
              <a:rPr lang="ru-RU" sz="4200" dirty="0">
                <a:solidFill>
                  <a:schemeClr val="tx1"/>
                </a:solidFill>
              </a:rPr>
              <a:t>от 5 февраля 2018 года N 28-рп О Стратегии духовно-нравственного воспитания детей в Тверской области на 2018 - 2027 годы</a:t>
            </a:r>
          </a:p>
          <a:p>
            <a:pPr lvl="0"/>
            <a:r>
              <a:rPr lang="ru-RU" sz="4200" dirty="0">
                <a:solidFill>
                  <a:schemeClr val="tx1"/>
                </a:solidFill>
              </a:rPr>
              <a:t>Устав МБДОУ «Детский сад № 23»;</a:t>
            </a:r>
          </a:p>
          <a:p>
            <a:pPr lvl="0"/>
            <a:r>
              <a:rPr lang="ru-RU" sz="4200" dirty="0">
                <a:solidFill>
                  <a:schemeClr val="tx1"/>
                </a:solidFill>
              </a:rPr>
              <a:t>Программа развития </a:t>
            </a:r>
            <a:r>
              <a:rPr lang="ru-RU" sz="4200" dirty="0" smtClean="0">
                <a:solidFill>
                  <a:schemeClr val="tx1"/>
                </a:solidFill>
              </a:rPr>
              <a:t>МБДОУ «Детский сад № 23»;</a:t>
            </a:r>
          </a:p>
          <a:p>
            <a:pPr lvl="0"/>
            <a:r>
              <a:rPr lang="ru-RU" altLang="ru-RU" sz="4200" dirty="0" smtClean="0">
                <a:solidFill>
                  <a:schemeClr val="tx1"/>
                </a:solidFill>
                <a:latin typeface="Times New Roman" panose="02020603050405020304" pitchFamily="18" charset="0"/>
                <a:cs typeface="Times New Roman" panose="02020603050405020304" pitchFamily="18" charset="0"/>
              </a:rPr>
              <a:t>Лицензия </a:t>
            </a:r>
            <a:endParaRPr lang="ru-RU" altLang="ru-RU" sz="42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325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67544"/>
          </a:xfrm>
        </p:spPr>
        <p:txBody>
          <a:bodyPr>
            <a:normAutofit/>
          </a:bodyPr>
          <a:lstStyle/>
          <a:p>
            <a:pPr algn="ctr"/>
            <a:r>
              <a:rPr lang="ru-RU" sz="1800" b="1" u="sng" dirty="0" smtClean="0">
                <a:solidFill>
                  <a:schemeClr val="accent2">
                    <a:lumMod val="75000"/>
                  </a:schemeClr>
                </a:solidFill>
              </a:rPr>
              <a:t>Разделы основной образовательной программы дошкольного образования</a:t>
            </a:r>
            <a:endParaRPr lang="ru-RU" sz="1800" b="1" u="sng" dirty="0">
              <a:solidFill>
                <a:schemeClr val="accent2">
                  <a:lumMod val="75000"/>
                </a:schemeClr>
              </a:solidFill>
            </a:endParaRPr>
          </a:p>
        </p:txBody>
      </p:sp>
      <p:sp>
        <p:nvSpPr>
          <p:cNvPr id="3" name="Содержимое 2"/>
          <p:cNvSpPr>
            <a:spLocks noGrp="1"/>
          </p:cNvSpPr>
          <p:nvPr>
            <p:ph sz="half" idx="1"/>
          </p:nvPr>
        </p:nvSpPr>
        <p:spPr>
          <a:xfrm>
            <a:off x="689536" y="1175172"/>
            <a:ext cx="2250976" cy="4695800"/>
          </a:xfrm>
          <a:ln w="28575">
            <a:solidFill>
              <a:schemeClr val="accent1">
                <a:lumMod val="60000"/>
                <a:lumOff val="40000"/>
              </a:schemeClr>
            </a:solidFill>
          </a:ln>
        </p:spPr>
        <p:txBody>
          <a:bodyPr>
            <a:normAutofit fontScale="55000" lnSpcReduction="20000"/>
          </a:bodyPr>
          <a:lstStyle/>
          <a:p>
            <a:pPr algn="just" fontAlgn="base">
              <a:spcBef>
                <a:spcPct val="0"/>
              </a:spcBef>
              <a:spcAft>
                <a:spcPct val="0"/>
              </a:spcAft>
              <a:buNone/>
            </a:pPr>
            <a:r>
              <a:rPr lang="ru-RU" altLang="ru-RU" sz="2200" b="1" dirty="0" smtClean="0">
                <a:solidFill>
                  <a:schemeClr val="accent1">
                    <a:lumMod val="75000"/>
                  </a:schemeClr>
                </a:solidFill>
                <a:latin typeface="Times New Roman" pitchFamily="18" charset="0"/>
                <a:cs typeface="Arial" pitchFamily="34" charset="0"/>
              </a:rPr>
              <a:t>  Целевой</a:t>
            </a:r>
          </a:p>
          <a:p>
            <a:pPr algn="just" fontAlgn="base">
              <a:spcBef>
                <a:spcPct val="0"/>
              </a:spcBef>
              <a:spcAft>
                <a:spcPct val="0"/>
              </a:spcAft>
              <a:buNone/>
            </a:pPr>
            <a:endParaRPr lang="ru-RU" sz="2200" dirty="0" smtClean="0"/>
          </a:p>
          <a:p>
            <a:pPr algn="just" fontAlgn="base">
              <a:spcBef>
                <a:spcPct val="0"/>
              </a:spcBef>
              <a:spcAft>
                <a:spcPct val="0"/>
              </a:spcAft>
              <a:buNone/>
            </a:pPr>
            <a:r>
              <a:rPr lang="ru-RU" sz="2200" dirty="0" smtClean="0">
                <a:solidFill>
                  <a:schemeClr val="tx1"/>
                </a:solidFill>
              </a:rPr>
              <a:t>В </a:t>
            </a:r>
            <a:r>
              <a:rPr lang="ru-RU" sz="2200" dirty="0">
                <a:solidFill>
                  <a:schemeClr val="tx1"/>
                </a:solidFill>
              </a:rPr>
              <a:t>целевом </a:t>
            </a:r>
            <a:r>
              <a:rPr lang="ru-RU" sz="2200" dirty="0" smtClean="0">
                <a:solidFill>
                  <a:schemeClr val="tx1"/>
                </a:solidFill>
              </a:rPr>
              <a:t>разделе </a:t>
            </a:r>
          </a:p>
          <a:p>
            <a:pPr algn="just" fontAlgn="base">
              <a:spcBef>
                <a:spcPct val="0"/>
              </a:spcBef>
              <a:spcAft>
                <a:spcPct val="0"/>
              </a:spcAft>
              <a:buNone/>
            </a:pPr>
            <a:r>
              <a:rPr lang="ru-RU" sz="2200" dirty="0" smtClean="0">
                <a:solidFill>
                  <a:schemeClr val="tx1"/>
                </a:solidFill>
              </a:rPr>
              <a:t>Программы представлены </a:t>
            </a:r>
          </a:p>
          <a:p>
            <a:pPr algn="just" fontAlgn="base">
              <a:spcBef>
                <a:spcPct val="0"/>
              </a:spcBef>
              <a:spcAft>
                <a:spcPct val="0"/>
              </a:spcAft>
              <a:buNone/>
            </a:pPr>
            <a:r>
              <a:rPr lang="ru-RU" sz="2200" dirty="0" smtClean="0">
                <a:solidFill>
                  <a:schemeClr val="tx1"/>
                </a:solidFill>
              </a:rPr>
              <a:t>цели</a:t>
            </a:r>
            <a:r>
              <a:rPr lang="ru-RU" sz="2200" dirty="0">
                <a:solidFill>
                  <a:schemeClr val="tx1"/>
                </a:solidFill>
              </a:rPr>
              <a:t>, задачи, принципы и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подходы </a:t>
            </a:r>
            <a:r>
              <a:rPr lang="ru-RU" sz="2200" dirty="0">
                <a:solidFill>
                  <a:schemeClr val="tx1"/>
                </a:solidFill>
              </a:rPr>
              <a:t>к ее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формированию</a:t>
            </a:r>
            <a:r>
              <a:rPr lang="ru-RU" sz="2200" dirty="0">
                <a:solidFill>
                  <a:schemeClr val="tx1"/>
                </a:solidFill>
              </a:rPr>
              <a:t>;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планируемые </a:t>
            </a:r>
            <a:r>
              <a:rPr lang="ru-RU" sz="2200" dirty="0">
                <a:solidFill>
                  <a:schemeClr val="tx1"/>
                </a:solidFill>
              </a:rPr>
              <a:t>результаты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освоения </a:t>
            </a:r>
            <a:r>
              <a:rPr lang="ru-RU" sz="2200" dirty="0">
                <a:solidFill>
                  <a:schemeClr val="tx1"/>
                </a:solidFill>
              </a:rPr>
              <a:t>Программы в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младенческом</a:t>
            </a:r>
            <a:r>
              <a:rPr lang="ru-RU" sz="2200" dirty="0">
                <a:solidFill>
                  <a:schemeClr val="tx1"/>
                </a:solidFill>
              </a:rPr>
              <a:t>, раннем,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дошкольном </a:t>
            </a:r>
            <a:r>
              <a:rPr lang="ru-RU" sz="2200" dirty="0">
                <a:solidFill>
                  <a:schemeClr val="tx1"/>
                </a:solidFill>
              </a:rPr>
              <a:t>возрастах, а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также </a:t>
            </a:r>
            <a:r>
              <a:rPr lang="ru-RU" sz="2200" dirty="0">
                <a:solidFill>
                  <a:schemeClr val="tx1"/>
                </a:solidFill>
              </a:rPr>
              <a:t>на этапе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завершения </a:t>
            </a:r>
            <a:r>
              <a:rPr lang="ru-RU" sz="2200" dirty="0">
                <a:solidFill>
                  <a:schemeClr val="tx1"/>
                </a:solidFill>
              </a:rPr>
              <a:t>освоения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Программы</a:t>
            </a:r>
            <a:r>
              <a:rPr lang="ru-RU" sz="2200" dirty="0">
                <a:solidFill>
                  <a:schemeClr val="tx1"/>
                </a:solidFill>
              </a:rPr>
              <a:t>;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характеристики </a:t>
            </a:r>
          </a:p>
          <a:p>
            <a:pPr algn="just" fontAlgn="base">
              <a:spcBef>
                <a:spcPct val="0"/>
              </a:spcBef>
              <a:spcAft>
                <a:spcPct val="0"/>
              </a:spcAft>
              <a:buNone/>
            </a:pPr>
            <a:r>
              <a:rPr lang="ru-RU" sz="2200" dirty="0" smtClean="0">
                <a:solidFill>
                  <a:schemeClr val="tx1"/>
                </a:solidFill>
              </a:rPr>
              <a:t>особенностей </a:t>
            </a:r>
            <a:r>
              <a:rPr lang="ru-RU" sz="2200" dirty="0">
                <a:solidFill>
                  <a:schemeClr val="tx1"/>
                </a:solidFill>
              </a:rPr>
              <a:t>развития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детей </a:t>
            </a:r>
            <a:r>
              <a:rPr lang="ru-RU" sz="2200" dirty="0">
                <a:solidFill>
                  <a:schemeClr val="tx1"/>
                </a:solidFill>
              </a:rPr>
              <a:t>младенческого,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раннего </a:t>
            </a:r>
            <a:r>
              <a:rPr lang="ru-RU" sz="2200" dirty="0">
                <a:solidFill>
                  <a:schemeClr val="tx1"/>
                </a:solidFill>
              </a:rPr>
              <a:t>и дошкольного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возрастов</a:t>
            </a:r>
            <a:r>
              <a:rPr lang="ru-RU" sz="2200" dirty="0">
                <a:solidFill>
                  <a:schemeClr val="tx1"/>
                </a:solidFill>
              </a:rPr>
              <a:t>, подходы к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педагогической </a:t>
            </a:r>
          </a:p>
          <a:p>
            <a:pPr algn="just" fontAlgn="base">
              <a:spcBef>
                <a:spcPct val="0"/>
              </a:spcBef>
              <a:spcAft>
                <a:spcPct val="0"/>
              </a:spcAft>
              <a:buNone/>
            </a:pPr>
            <a:r>
              <a:rPr lang="ru-RU" sz="2200" dirty="0" smtClean="0">
                <a:solidFill>
                  <a:schemeClr val="tx1"/>
                </a:solidFill>
              </a:rPr>
              <a:t>диагностике </a:t>
            </a:r>
            <a:r>
              <a:rPr lang="ru-RU" sz="2200" dirty="0">
                <a:solidFill>
                  <a:schemeClr val="tx1"/>
                </a:solidFill>
              </a:rPr>
              <a:t>планируемых </a:t>
            </a:r>
            <a:endParaRPr lang="ru-RU" sz="2200" dirty="0" smtClean="0">
              <a:solidFill>
                <a:schemeClr val="tx1"/>
              </a:solidFill>
            </a:endParaRPr>
          </a:p>
          <a:p>
            <a:pPr algn="just" fontAlgn="base">
              <a:spcBef>
                <a:spcPct val="0"/>
              </a:spcBef>
              <a:spcAft>
                <a:spcPct val="0"/>
              </a:spcAft>
              <a:buNone/>
            </a:pPr>
            <a:r>
              <a:rPr lang="ru-RU" sz="2200" dirty="0" smtClean="0">
                <a:solidFill>
                  <a:schemeClr val="tx1"/>
                </a:solidFill>
              </a:rPr>
              <a:t>результатов</a:t>
            </a:r>
            <a:r>
              <a:rPr lang="ru-RU" sz="2200" dirty="0">
                <a:solidFill>
                  <a:schemeClr val="tx1"/>
                </a:solidFill>
              </a:rPr>
              <a:t>.</a:t>
            </a:r>
          </a:p>
          <a:p>
            <a:pPr algn="just" fontAlgn="base">
              <a:spcBef>
                <a:spcPct val="0"/>
              </a:spcBef>
              <a:spcAft>
                <a:spcPct val="0"/>
              </a:spcAft>
              <a:buNone/>
            </a:pPr>
            <a:endParaRPr lang="ru-RU" altLang="ru-RU" sz="1200" b="1" dirty="0" smtClean="0">
              <a:solidFill>
                <a:schemeClr val="tx1"/>
              </a:solidFill>
              <a:latin typeface="Times New Roman" pitchFamily="18" charset="0"/>
              <a:cs typeface="Arial" pitchFamily="34" charset="0"/>
            </a:endParaRPr>
          </a:p>
        </p:txBody>
      </p:sp>
      <p:sp>
        <p:nvSpPr>
          <p:cNvPr id="4" name="Содержимое 3"/>
          <p:cNvSpPr>
            <a:spLocks noGrp="1"/>
          </p:cNvSpPr>
          <p:nvPr>
            <p:ph sz="half" idx="2"/>
          </p:nvPr>
        </p:nvSpPr>
        <p:spPr>
          <a:xfrm>
            <a:off x="6535191" y="1175172"/>
            <a:ext cx="2279313" cy="5178028"/>
          </a:xfrm>
          <a:ln w="28575">
            <a:solidFill>
              <a:schemeClr val="accent1">
                <a:lumMod val="60000"/>
                <a:lumOff val="40000"/>
              </a:schemeClr>
            </a:solidFill>
          </a:ln>
        </p:spPr>
        <p:txBody>
          <a:bodyPr>
            <a:normAutofit fontScale="55000" lnSpcReduction="20000"/>
          </a:bodyPr>
          <a:lstStyle/>
          <a:p>
            <a:pPr algn="ctr" fontAlgn="base">
              <a:spcBef>
                <a:spcPct val="0"/>
              </a:spcBef>
              <a:spcAft>
                <a:spcPct val="0"/>
              </a:spcAft>
              <a:buNone/>
            </a:pPr>
            <a:r>
              <a:rPr lang="ru-RU" altLang="ru-RU" sz="1600" b="1" dirty="0" smtClean="0">
                <a:solidFill>
                  <a:schemeClr val="accent1">
                    <a:lumMod val="75000"/>
                  </a:schemeClr>
                </a:solidFill>
                <a:latin typeface="Times New Roman" pitchFamily="18" charset="0"/>
                <a:cs typeface="Arial" pitchFamily="34" charset="0"/>
              </a:rPr>
              <a:t>Организационный </a:t>
            </a:r>
          </a:p>
          <a:p>
            <a:pPr marL="0" indent="0">
              <a:buNone/>
            </a:pPr>
            <a:r>
              <a:rPr lang="ru-RU" dirty="0">
                <a:solidFill>
                  <a:schemeClr val="tx1"/>
                </a:solidFill>
              </a:rPr>
              <a:t>Организационный раздел Программы включает описание: </a:t>
            </a:r>
            <a:endParaRPr lang="ru-RU" sz="1800" dirty="0">
              <a:solidFill>
                <a:schemeClr val="tx1"/>
              </a:solidFill>
            </a:endParaRPr>
          </a:p>
          <a:p>
            <a:pPr lvl="0"/>
            <a:r>
              <a:rPr lang="ru-RU" dirty="0">
                <a:solidFill>
                  <a:schemeClr val="tx1"/>
                </a:solidFill>
              </a:rPr>
              <a:t>психолого-педагогических и кадровых условий реализации Программы; </a:t>
            </a:r>
            <a:endParaRPr lang="ru-RU" sz="1800" dirty="0">
              <a:solidFill>
                <a:schemeClr val="tx1"/>
              </a:solidFill>
            </a:endParaRPr>
          </a:p>
          <a:p>
            <a:pPr lvl="0"/>
            <a:r>
              <a:rPr lang="ru-RU" dirty="0">
                <a:solidFill>
                  <a:schemeClr val="tx1"/>
                </a:solidFill>
              </a:rPr>
              <a:t>организации развивающей предметно-пространственной среды (далее – РППС); </a:t>
            </a:r>
            <a:endParaRPr lang="ru-RU" sz="1800" dirty="0">
              <a:solidFill>
                <a:schemeClr val="tx1"/>
              </a:solidFill>
            </a:endParaRPr>
          </a:p>
          <a:p>
            <a:pPr lvl="0"/>
            <a:r>
              <a:rPr lang="ru-RU" dirty="0">
                <a:solidFill>
                  <a:schemeClr val="tx1"/>
                </a:solidFill>
              </a:rPr>
              <a:t>материально-техническое обеспечение </a:t>
            </a:r>
            <a:r>
              <a:rPr lang="ru-RU" dirty="0" smtClean="0">
                <a:solidFill>
                  <a:schemeClr val="tx1"/>
                </a:solidFill>
              </a:rPr>
              <a:t>Программы</a:t>
            </a:r>
            <a:endParaRPr lang="ru-RU" sz="1800" dirty="0">
              <a:solidFill>
                <a:schemeClr val="tx1"/>
              </a:solidFill>
            </a:endParaRPr>
          </a:p>
          <a:p>
            <a:pPr lvl="0"/>
            <a:r>
              <a:rPr lang="ru-RU" dirty="0">
                <a:solidFill>
                  <a:schemeClr val="tx1"/>
                </a:solidFill>
              </a:rPr>
              <a:t>обеспеченность методическими материалами и средствами обучения и воспитания.</a:t>
            </a:r>
            <a:endParaRPr lang="ru-RU" sz="1800" dirty="0">
              <a:solidFill>
                <a:schemeClr val="tx1"/>
              </a:solidFill>
            </a:endParaRPr>
          </a:p>
          <a:p>
            <a:r>
              <a:rPr lang="ru-RU" dirty="0">
                <a:solidFill>
                  <a:schemeClr val="tx1"/>
                </a:solidFill>
              </a:rPr>
              <a:t>В разделе представлены режим и распорядок дня во всех возрастных группах, календарный план воспитательной работы.</a:t>
            </a:r>
            <a:endParaRPr lang="ru-RU" sz="1800" dirty="0">
              <a:solidFill>
                <a:schemeClr val="tx1"/>
              </a:solidFill>
            </a:endParaRPr>
          </a:p>
          <a:p>
            <a:pPr marL="0" lvl="1" fontAlgn="base">
              <a:spcBef>
                <a:spcPct val="0"/>
              </a:spcBef>
              <a:spcAft>
                <a:spcPct val="0"/>
              </a:spcAft>
              <a:buClr>
                <a:srgbClr val="990000"/>
              </a:buClr>
              <a:buNone/>
            </a:pPr>
            <a:endParaRPr lang="ru-RU" altLang="ru-RU" sz="1300" b="1" dirty="0" smtClean="0">
              <a:solidFill>
                <a:schemeClr val="tx1"/>
              </a:solidFill>
              <a:latin typeface="Times New Roman" pitchFamily="18" charset="0"/>
              <a:cs typeface="Arial" pitchFamily="34" charset="0"/>
            </a:endParaRPr>
          </a:p>
        </p:txBody>
      </p:sp>
      <p:sp>
        <p:nvSpPr>
          <p:cNvPr id="5" name="Прямоугольник 4"/>
          <p:cNvSpPr/>
          <p:nvPr/>
        </p:nvSpPr>
        <p:spPr>
          <a:xfrm>
            <a:off x="2994204" y="980728"/>
            <a:ext cx="3487295" cy="5040560"/>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a:p>
        </p:txBody>
      </p:sp>
      <p:sp>
        <p:nvSpPr>
          <p:cNvPr id="8" name="TextBox 7"/>
          <p:cNvSpPr txBox="1"/>
          <p:nvPr/>
        </p:nvSpPr>
        <p:spPr>
          <a:xfrm>
            <a:off x="2940512" y="992953"/>
            <a:ext cx="3540987" cy="6309420"/>
          </a:xfrm>
          <a:prstGeom prst="rect">
            <a:avLst/>
          </a:prstGeom>
          <a:noFill/>
        </p:spPr>
        <p:txBody>
          <a:bodyPr wrap="square" rtlCol="0">
            <a:spAutoFit/>
          </a:bodyPr>
          <a:lstStyle/>
          <a:p>
            <a:pPr algn="ctr"/>
            <a:r>
              <a:rPr lang="ru-RU" sz="1100" b="1" dirty="0" smtClean="0">
                <a:solidFill>
                  <a:schemeClr val="accent1">
                    <a:lumMod val="75000"/>
                  </a:schemeClr>
                </a:solidFill>
                <a:latin typeface="+mj-lt"/>
              </a:rPr>
              <a:t>Содержательный</a:t>
            </a:r>
          </a:p>
          <a:p>
            <a:r>
              <a:rPr lang="ru-RU" sz="1100" dirty="0">
                <a:latin typeface="+mj-lt"/>
              </a:rPr>
              <a:t>Содержательный раздел Программы включает описание:</a:t>
            </a:r>
          </a:p>
          <a:p>
            <a:pPr lvl="0"/>
            <a:r>
              <a:rPr lang="ru-RU" sz="1100" dirty="0">
                <a:latin typeface="+mj-lt"/>
              </a:rPr>
              <a:t>задач и содержания образовательной деятельности по каждой из образовательных областей для всех возрастных групп обучающихся (социально-коммуникативное, познавательное, речевое, художественно-эстетическое, физическое развитие) в соответствии с федеральной программой и с учетом используемых методических пособий, обеспечивающих реализацию данного содержания. </a:t>
            </a:r>
          </a:p>
          <a:p>
            <a:pPr lvl="0"/>
            <a:r>
              <a:rPr lang="ru-RU" sz="1100" dirty="0">
                <a:latin typeface="+mj-lt"/>
              </a:rPr>
              <a:t>вариативных форм, способов, методов и средств реализации Федеральной программы с учетом возрастных и индивидуальных особенностей воспитанников, специфики их образовательных потребностей и интересов; </a:t>
            </a:r>
          </a:p>
          <a:p>
            <a:pPr lvl="0"/>
            <a:r>
              <a:rPr lang="ru-RU" sz="1100" dirty="0">
                <a:latin typeface="+mj-lt"/>
              </a:rPr>
              <a:t>особенностей образовательной деятельности разных видов и культурных практик;</a:t>
            </a:r>
          </a:p>
          <a:p>
            <a:pPr lvl="0"/>
            <a:r>
              <a:rPr lang="ru-RU" sz="1100" dirty="0">
                <a:latin typeface="+mj-lt"/>
              </a:rPr>
              <a:t>способов поддержки детской инициативы; </a:t>
            </a:r>
          </a:p>
          <a:p>
            <a:pPr lvl="0"/>
            <a:r>
              <a:rPr lang="ru-RU" sz="1100" dirty="0">
                <a:latin typeface="+mj-lt"/>
              </a:rPr>
              <a:t>особенностей взаимодействия педагогического коллектива с семьями обучающихся; </a:t>
            </a:r>
          </a:p>
          <a:p>
            <a:pPr lvl="0"/>
            <a:r>
              <a:rPr lang="ru-RU" sz="1100" dirty="0">
                <a:latin typeface="+mj-lt"/>
              </a:rPr>
              <a:t>образовательной деятельности по профессиональной коррекции нарушений развития детей.</a:t>
            </a:r>
          </a:p>
          <a:p>
            <a:r>
              <a:rPr lang="ru-RU" sz="1100" dirty="0">
                <a:latin typeface="+mj-lt"/>
              </a:rPr>
              <a:t>Содержательный раздел включает рабочую программу воспитания, которая раскрывает задачи и направления воспитательной работы, предусматривает приобщение детей к российским традиционным духовным ценностям, включая культурные ценности своей этнической группы, правилам и нормам поведения в российском обществе.</a:t>
            </a:r>
          </a:p>
          <a:p>
            <a:pPr algn="ctr"/>
            <a:endParaRPr lang="ru-RU" sz="1600" b="1" dirty="0" smtClean="0">
              <a:solidFill>
                <a:schemeClr val="accent1">
                  <a:lumMod val="75000"/>
                </a:schemeClr>
              </a:solidFill>
            </a:endParaRPr>
          </a:p>
          <a:p>
            <a:pPr algn="ctr"/>
            <a:r>
              <a:rPr lang="ru-RU" sz="1600" b="1" dirty="0" smtClean="0">
                <a:solidFill>
                  <a:schemeClr val="accent1">
                    <a:lumMod val="75000"/>
                  </a:schemeClr>
                </a:solidFill>
              </a:rPr>
              <a:t> </a:t>
            </a:r>
          </a:p>
          <a:p>
            <a:endParaRPr lang="ru-RU" sz="1200" b="1" dirty="0" smtClean="0"/>
          </a:p>
          <a:p>
            <a:endParaRPr lang="ru-RU" sz="1200" b="1" dirty="0" smtClean="0"/>
          </a:p>
          <a:p>
            <a:endParaRPr lang="ru-RU" sz="1200" dirty="0" smtClean="0"/>
          </a:p>
          <a:p>
            <a:endParaRPr lang="ru-RU" sz="1400" b="1" dirty="0" smtClean="0"/>
          </a:p>
          <a:p>
            <a:endParaRPr lang="ru-RU"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620688"/>
            <a:ext cx="7920880" cy="5801588"/>
          </a:xfrm>
          <a:prstGeom prst="rect">
            <a:avLst/>
          </a:prstGeom>
        </p:spPr>
        <p:txBody>
          <a:bodyPr wrap="square">
            <a:spAutoFit/>
          </a:bodyPr>
          <a:lstStyle/>
          <a:p>
            <a:pPr marL="12700" marR="12700" indent="457200" algn="ctr">
              <a:lnSpc>
                <a:spcPct val="150000"/>
              </a:lnSpc>
              <a:spcBef>
                <a:spcPts val="2100"/>
              </a:spcBef>
              <a:spcAft>
                <a:spcPts val="0"/>
              </a:spcAft>
            </a:pPr>
            <a:r>
              <a:rPr lang="ru-RU" sz="2000" b="1" dirty="0" smtClean="0">
                <a:solidFill>
                  <a:schemeClr val="accent1"/>
                </a:solidFill>
                <a:ea typeface="Times New Roman" panose="02020603050405020304" pitchFamily="18" charset="0"/>
                <a:cs typeface="Segoe UI Semibold" panose="020B0702040204020203" pitchFamily="34" charset="0"/>
              </a:rPr>
              <a:t>Задачи </a:t>
            </a:r>
            <a:r>
              <a:rPr lang="ru-RU" sz="2000" b="1" dirty="0">
                <a:solidFill>
                  <a:schemeClr val="accent1"/>
                </a:solidFill>
                <a:ea typeface="Times New Roman" panose="02020603050405020304" pitchFamily="18" charset="0"/>
                <a:cs typeface="Segoe UI Semibold" panose="020B0702040204020203" pitchFamily="34" charset="0"/>
              </a:rPr>
              <a:t>и содержание образования (обучения и воспитания) по образовательным областям.</a:t>
            </a:r>
          </a:p>
          <a:p>
            <a:pPr marL="12700" marR="12700" algn="just">
              <a:lnSpc>
                <a:spcPct val="150000"/>
              </a:lnSpc>
              <a:spcBef>
                <a:spcPts val="2100"/>
              </a:spcBef>
              <a:spcAft>
                <a:spcPts val="0"/>
              </a:spcAft>
            </a:pPr>
            <a:r>
              <a:rPr lang="ru-RU" dirty="0">
                <a:latin typeface="+mj-lt"/>
                <a:ea typeface="Times New Roman" panose="02020603050405020304" pitchFamily="18" charset="0"/>
              </a:rPr>
              <a:t>Федеральная программа определяет содержательные линии образовательной деятельности, реализуемые ДОО по основным направлениям развития детей дошкольного возраста (социально-коммуникативного</a:t>
            </a:r>
            <a:r>
              <a:rPr lang="ru-RU" dirty="0" smtClean="0">
                <a:latin typeface="+mj-lt"/>
                <a:ea typeface="Times New Roman" panose="02020603050405020304" pitchFamily="18" charset="0"/>
              </a:rPr>
              <a:t>, познавательного</a:t>
            </a:r>
            <a:r>
              <a:rPr lang="ru-RU" dirty="0">
                <a:latin typeface="+mj-lt"/>
                <a:ea typeface="Times New Roman" panose="02020603050405020304" pitchFamily="18" charset="0"/>
              </a:rPr>
              <a:t>, речевого, художественно-эстетического, физического развития).</a:t>
            </a:r>
          </a:p>
          <a:p>
            <a:pPr marL="12700" marR="12700" algn="just">
              <a:lnSpc>
                <a:spcPct val="150000"/>
              </a:lnSpc>
              <a:spcBef>
                <a:spcPts val="2100"/>
              </a:spcBef>
              <a:spcAft>
                <a:spcPts val="0"/>
              </a:spcAft>
            </a:pPr>
            <a:r>
              <a:rPr lang="ru-RU" dirty="0">
                <a:latin typeface="+mj-lt"/>
                <a:ea typeface="Times New Roman" panose="02020603050405020304" pitchFamily="18" charset="0"/>
              </a:rPr>
              <a:t>В каждой образовательной области сформулированы задачи и содержание образовательной деятельности, предусмотренное для освоения в каждой возрастной группе детей в возрасте от двух месяцев до семи-восьми лет. Представлены задачи воспитания, направленные на приобщение детей к ценностям российского народа, формирование у них ценностного отношения к окружающему миру.</a:t>
            </a:r>
          </a:p>
        </p:txBody>
      </p:sp>
    </p:spTree>
    <p:extLst>
      <p:ext uri="{BB962C8B-B14F-4D97-AF65-F5344CB8AC3E}">
        <p14:creationId xmlns:p14="http://schemas.microsoft.com/office/powerpoint/2010/main" val="33779034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670</TotalTime>
  <Words>2364</Words>
  <Application>Microsoft Office PowerPoint</Application>
  <PresentationFormat>Экран (4:3)</PresentationFormat>
  <Paragraphs>142</Paragraphs>
  <Slides>18</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SimSun</vt:lpstr>
      <vt:lpstr>Arial</vt:lpstr>
      <vt:lpstr>Calibri</vt:lpstr>
      <vt:lpstr>Garamond</vt:lpstr>
      <vt:lpstr>Lucida Sans Unicode</vt:lpstr>
      <vt:lpstr>Mangal</vt:lpstr>
      <vt:lpstr>Segoe UI Semibold</vt:lpstr>
      <vt:lpstr>Times New Roman</vt:lpstr>
      <vt:lpstr>Wingdings</vt:lpstr>
      <vt:lpstr>Wingdings 3</vt:lpstr>
      <vt:lpstr>Натуральные материалы</vt:lpstr>
      <vt:lpstr>муниципальное бюджетное дошкольное  образовательное учреждение  «Детский сад № 23»</vt:lpstr>
      <vt:lpstr>Уважаемые родители !</vt:lpstr>
      <vt:lpstr>Презентация PowerPoint</vt:lpstr>
      <vt:lpstr>   Программа разрабатывается, утверждается и реализуется в  МБДОУ «Детский сад № 23»:</vt:lpstr>
      <vt:lpstr>Для чего нужна образовательная программа</vt:lpstr>
      <vt:lpstr>Презентация PowerPoint</vt:lpstr>
      <vt:lpstr>Образовательная программа  МБДОУ «Детский сад № 23»  разработана в соответствии с основными нормативно-правовыми документами по дошкольному воспитанию: </vt:lpstr>
      <vt:lpstr>Разделы основной образовательной программы дошкольного образования</vt:lpstr>
      <vt:lpstr>Презентация PowerPoint</vt:lpstr>
      <vt:lpstr> Образовательные области</vt:lpstr>
      <vt:lpstr>Презентация PowerPoint</vt:lpstr>
      <vt:lpstr>Презентация PowerPoint</vt:lpstr>
      <vt:lpstr>О требованиях к результатам освоения программы</vt:lpstr>
      <vt:lpstr>Главными целями взаимодействия педагогического коллектива ДОО с семьями обучающихся дошкольного возраста являются: </vt:lpstr>
      <vt:lpstr>Формы работы по взаимодействию с родителями</vt:lpstr>
      <vt:lpstr>Программа воспитания </vt:lpstr>
      <vt:lpstr>Общая цель воспитания  в ДОУ -  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 что предполагает: - формирование первоначальных представлений о традиционных ценностях российского народа, социально приемлемых нормах и правилах поведения; - формирование ценностного отношения к окружающему миру (природному и социокультурному), другим людям, себе; становление первичного опыта деятельности и поведения в соответствии с традиционными ценностями, принятыми в обществе нормами и правилами  (п..29.2.1.1 ФОП ДО) </vt:lpstr>
      <vt:lpstr>Направления воспитания Патриотическое направление воспитания Духовно-нравственное направление воспитания Социальное направление воспитания Познавательное направление воспитания Физическое и оздоровительное направление воспитания Трудовое направление воспитания Эстетическое направление воспитания Концептуальные положения воспитательной системы ДОУ формирование общей культуры, духовно-нравственных ценностей, развитие физических, интеллектуальных, нравственных, эстетических и личностных качеств, формирование предпосылок учебной деятельности, сохранение и укрепление здоровья воспитанников, создание комфортных, безопасных условий для  всестороннего развития, воспитания детей, их успешной социализации,  сплочение и консолидация коллектива ДОО, укрепление социальной солидарности, повышение доверия личности, к жизни в России, согражданам, коллегам, обществу, настоящему и будущему малой Родины, Российской Федерации, на основе базовых ценностей Российского гражданского общества и развитие у подрастающего поколения навыков позитивной социализации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№4»</dc:title>
  <dc:creator>Admin</dc:creator>
  <cp:lastModifiedBy>Детсад</cp:lastModifiedBy>
  <cp:revision>74</cp:revision>
  <dcterms:created xsi:type="dcterms:W3CDTF">2016-12-19T09:57:34Z</dcterms:created>
  <dcterms:modified xsi:type="dcterms:W3CDTF">2025-10-29T06:44:03Z</dcterms:modified>
</cp:coreProperties>
</file>