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69" r:id="rId4"/>
    <p:sldId id="258" r:id="rId5"/>
    <p:sldId id="259" r:id="rId6"/>
    <p:sldId id="260" r:id="rId7"/>
    <p:sldId id="274" r:id="rId8"/>
    <p:sldId id="275" r:id="rId9"/>
    <p:sldId id="276" r:id="rId10"/>
    <p:sldId id="278" r:id="rId11"/>
    <p:sldId id="280" r:id="rId12"/>
    <p:sldId id="281" r:id="rId13"/>
    <p:sldId id="261" r:id="rId14"/>
    <p:sldId id="262" r:id="rId15"/>
    <p:sldId id="264" r:id="rId16"/>
    <p:sldId id="265" r:id="rId17"/>
    <p:sldId id="266" r:id="rId18"/>
    <p:sldId id="267" r:id="rId19"/>
    <p:sldId id="26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Муниципальное бюджетное образовательное учреждение «Детский сад №9 «Россиянка»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700808"/>
            <a:ext cx="8503920" cy="4398240"/>
          </a:xfrm>
        </p:spPr>
        <p:txBody>
          <a:bodyPr/>
          <a:lstStyle/>
          <a:p>
            <a:pPr algn="ctr"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Мой хороший - сложный ребенок!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Модель поддержки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гиперактивного ребенка.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539552" y="4725144"/>
            <a:ext cx="3024336" cy="15121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Подготовила: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педагог-психолог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Забелина О.А.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9460" name="Picture 4" descr="http://img.i-love-png.com/1/488-4883014_veranstaltungen-im-schuljahr-2017-18-children-drawing-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6875" y="3861048"/>
            <a:ext cx="3848573" cy="2046741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Если </a:t>
            </a:r>
            <a:r>
              <a:rPr lang="ru-RU" dirty="0" smtClean="0">
                <a:solidFill>
                  <a:srgbClr val="002060"/>
                </a:solidFill>
              </a:rPr>
              <a:t>в возрасте до 7 лет проявляются хотя бы шесть из перечисленных признаков, можно </a:t>
            </a:r>
            <a:r>
              <a:rPr lang="ru-RU" u="sng" dirty="0" smtClean="0">
                <a:solidFill>
                  <a:srgbClr val="002060"/>
                </a:solidFill>
              </a:rPr>
              <a:t>предположить</a:t>
            </a:r>
            <a:r>
              <a:rPr lang="ru-RU" i="1" u="sng" dirty="0" smtClean="0">
                <a:solidFill>
                  <a:srgbClr val="C00000"/>
                </a:solidFill>
              </a:rPr>
              <a:t> (диагноз может поставить только врач),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что ребенок гиперактивен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Считать</a:t>
            </a:r>
            <a:r>
              <a:rPr lang="ru-RU" dirty="0" smtClean="0">
                <a:solidFill>
                  <a:srgbClr val="002060"/>
                </a:solidFill>
              </a:rPr>
              <a:t>, что ребенок гиперактивен только на том основании, что он много двигается, непоседлив, неправильно.  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5618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Рекомендации: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Следует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помнить, что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нетипичность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поведения гиперактивного ребенка является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следствием нарушения деятельности нервной системы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качестве основных методов воспитания необходимо использовать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поддержку и вознаграждение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негативными методами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воздействия (ругань, одергивание и т.д.) дети с СДВГ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невосприимчивы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Физические наказания и отрицательные стимулы вызывают обратную реакцию и лишь усугубляют  проблемы.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6866" name="Picture 2" descr="https://ds04.infourok.ru/uploads/ex/05e5/00005404-6dceabb7/img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841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C00000"/>
                </a:solidFill>
              </a:rPr>
              <a:t>Модель поддержки ребенка включает: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4231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>
                <a:solidFill>
                  <a:srgbClr val="002060"/>
                </a:solidFill>
              </a:rPr>
              <a:t>Следует помнить, что гиперактивному ребенку легче работать в начале дня. 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Гиперактивный ребенок физически не может длительное время внимательно слушать, спокойно сидеть и сдерживать свои импульсы. Если вы хотите, чтобы он был внимательным, выполняя какое-либо задание, постарайтесь не замечать, что он ерзает и вскакивает с места. Получив замечание, ребенок постарается какое-то время вести себя «хорошо», но уже не сможет сосредоточиться на задании.  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Помните, что эти дети способны удержать внимание очень кратковременно. Нагрузка должна соответствовать его возможностям. Если дети в </a:t>
            </a:r>
            <a:r>
              <a:rPr lang="ru-RU" dirty="0" err="1" smtClean="0">
                <a:solidFill>
                  <a:srgbClr val="002060"/>
                </a:solidFill>
              </a:rPr>
              <a:t>д</a:t>
            </a:r>
            <a:r>
              <a:rPr lang="ru-RU" dirty="0" smtClean="0">
                <a:solidFill>
                  <a:srgbClr val="002060"/>
                </a:solidFill>
              </a:rPr>
              <a:t>/с способны заниматься какой-либо деятельностью 20 минут, то </a:t>
            </a:r>
            <a:r>
              <a:rPr lang="ru-RU" dirty="0" err="1" smtClean="0">
                <a:solidFill>
                  <a:srgbClr val="002060"/>
                </a:solidFill>
              </a:rPr>
              <a:t>гиперактивный</a:t>
            </a:r>
            <a:r>
              <a:rPr lang="ru-RU" dirty="0" smtClean="0">
                <a:solidFill>
                  <a:srgbClr val="002060"/>
                </a:solidFill>
              </a:rPr>
              <a:t> ребенок работает продуктивно лишь 10 минут. После этого разумнее переключить его на другой род деятельности: попросить принести что-либо, поднять «случайно» оброненный карандаш, попить воды и т.д. И если ребенок в состоянии будет продолжить занятие, можно разрешить вернуться к нему.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5618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Модель поддержки ребенка включает: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7030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>
                <a:solidFill>
                  <a:srgbClr val="002060"/>
                </a:solidFill>
              </a:rPr>
              <a:t>Чтобы у ребенка не возникали отрицательные эмоции по отношению к взрослому, который отрывает его от интересного и понятного дела, можно использовать не словесные сигналы, а к примеру, сигнал таймера, заведенного на определенный отрезок времени. ( Пример: до окончания игр осталось 5 минут, потом прозвенит звоночек, он сообщит нам, что время игры закончено, и нам пора готовиться ко сну).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Направляйте энергию ребенка в полезное русло. Чаще давайте поручения разложить что-нибудь, в свободной деятельности мотивируйте его на спокойные действия. Такие дети очень любят быть «помощниками», выполняя индивидуальные просьбы и поручения. (  Помочь маме накрыть на стол, помочь папе собрать отвертки…)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Не давайте многословных инструкций, после 10 слов ребенок вас просто не услышит. Лучше давать короткие, четкие и конкретные инструкции.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Снизите требования к аккуратности, чтобы сформировать чувство успеха.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8417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Модель поддержки ребенка включает: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503920" cy="518457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sz="2500" dirty="0" smtClean="0">
                <a:solidFill>
                  <a:srgbClr val="002060"/>
                </a:solidFill>
              </a:rPr>
              <a:t>Если ребенок не прав не следует читать ему нотации, так как длинная речь не будет до конца выслушана и осознана. Лучше заранее обговорить правила поведения и систему поощрения и наказания.</a:t>
            </a:r>
          </a:p>
          <a:p>
            <a:pPr lvl="0"/>
            <a:r>
              <a:rPr lang="ru-RU" sz="2500" dirty="0" smtClean="0">
                <a:solidFill>
                  <a:srgbClr val="002060"/>
                </a:solidFill>
              </a:rPr>
              <a:t>Нельзя принуждать ребенка просить прощения и давать обещания: «Я буду хорошо себя вести», «Я буду всегда тебя слушаться». Лучше договориться с ним о чем-то конкретном, например, договориться «с сегодняшнего дня ты начнешь складывать вещи в полку» или «ставить ботинки на место». Наберитесь терпения и постарайтесь довести начатое дело до конца, а потом можно будет добиваться выполнения другого конкретного требования.</a:t>
            </a:r>
          </a:p>
          <a:p>
            <a:pPr lvl="0"/>
            <a:r>
              <a:rPr lang="ru-RU" sz="2500" dirty="0" smtClean="0">
                <a:solidFill>
                  <a:srgbClr val="002060"/>
                </a:solidFill>
              </a:rPr>
              <a:t>Старайтесь замечать каждый успех ребенка и обязательно давайте ему понять, что вы видите его успехи.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Необходимо заранее продумать поощрения, которыми будут стимулироваться усилия ребенка. Они могут быть как моральными, так и материальными.</a:t>
            </a:r>
          </a:p>
          <a:p>
            <a:pPr lvl="0"/>
            <a:r>
              <a:rPr lang="ru-RU" sz="2400" dirty="0" smtClean="0">
                <a:solidFill>
                  <a:srgbClr val="002060"/>
                </a:solidFill>
              </a:rPr>
              <a:t>Поощрять ребенка нужно сразу, не откладывая на будущее.</a:t>
            </a:r>
          </a:p>
          <a:p>
            <a:pPr>
              <a:buNone/>
            </a:pPr>
            <a:endParaRPr lang="ru-RU" sz="2400" dirty="0" smtClean="0"/>
          </a:p>
          <a:p>
            <a:pPr lvl="0"/>
            <a:endParaRPr lang="ru-RU" sz="25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5618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Модель поддержки ребенка включает: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03920" cy="5517232"/>
          </a:xfrm>
        </p:spPr>
        <p:txBody>
          <a:bodyPr>
            <a:noAutofit/>
          </a:bodyPr>
          <a:lstStyle/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Если родители с ребенком куда-то идут,  взрослый должен заранее объяснить ребенку правила поведения. Например: «Когда мы…, ты должен… Если ты все сделаешь правильно, я дам тебе жетон ». Затем определенное количество полученных за правильное поведение жетонов можно будет обменивать на приз ( конфету, игрушку и т.д.) Если ребенок будет очень стараться, но случайно что-то сделает не так, то его можно и простить. Пусть он почувствует себя успешным. 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По истечению дня вместе с ребенком необходимо проанализировать его поведение, оценить степень достижения цели. ( Можно завести открытку, куда за хорошее поведение в течение дня, после анализа в виде поощрения клеится наклейка).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Создавайте искусственно ситуации успеха, в которых ребенок смог бы проявить свои сильные стороны.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При всем неусыпном внимании к этому ребенку внешне относитесь к нему так же, как и к остальным детям.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Модель поддержки ребенка включает: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340768"/>
            <a:ext cx="8503920" cy="525658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sz="3200" dirty="0" smtClean="0">
                <a:solidFill>
                  <a:srgbClr val="002060"/>
                </a:solidFill>
              </a:rPr>
              <a:t>Запреты и замечания можно заменить категоричным и кратким «нельзя», после чего ребенку предлагается альтернативная форма поведения. Например: «У нас дома кидаться игрушками нельзя. Если ты хочешь бросить что-то я дам тебе поролоновый мячик». </a:t>
            </a:r>
            <a:r>
              <a:rPr lang="ru-RU" sz="3000" dirty="0" smtClean="0">
                <a:solidFill>
                  <a:srgbClr val="002060"/>
                </a:solidFill>
              </a:rPr>
              <a:t>Количество «нельзя» не должно быть большим. Прежде чем делать запреты, стоит подумать, насколько они обоснованы. Если запретов станет очень много, они потеряют свою эффективность.</a:t>
            </a:r>
          </a:p>
          <a:p>
            <a:pPr lvl="0"/>
            <a:r>
              <a:rPr lang="ru-RU" sz="3000" dirty="0" smtClean="0">
                <a:solidFill>
                  <a:srgbClr val="002060"/>
                </a:solidFill>
              </a:rPr>
              <a:t>Для детей старшего дошкольного возраста можно использовать прием «Советы самому себе». ( Совместно с ребенком выработать и записать на листе бумаги свод правил, чего нельзя делать ни в коем случае).</a:t>
            </a:r>
          </a:p>
          <a:p>
            <a:pPr lvl="0"/>
            <a:r>
              <a:rPr lang="ru-RU" sz="3000" dirty="0" smtClean="0">
                <a:solidFill>
                  <a:srgbClr val="002060"/>
                </a:solidFill>
              </a:rPr>
              <a:t> Каждый раз необходимо анализировать конкретную ситуацию, и опираясь на нее, можно выработать индивидуальную линию поведения с </a:t>
            </a:r>
            <a:r>
              <a:rPr lang="ru-RU" sz="3000" dirty="0" err="1" smtClean="0">
                <a:solidFill>
                  <a:srgbClr val="002060"/>
                </a:solidFill>
              </a:rPr>
              <a:t>гиперактивным</a:t>
            </a:r>
            <a:r>
              <a:rPr lang="ru-RU" sz="3000" dirty="0" smtClean="0">
                <a:solidFill>
                  <a:srgbClr val="002060"/>
                </a:solidFill>
              </a:rPr>
              <a:t> ребенком.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Очень полезны игры с четкими правилами, способствующие развитию внимания. Это игры: «Запрещенное движение», «Съедобное - несъедобное», «Слушай хлопки», «Час тишины и час можно».</a:t>
            </a:r>
          </a:p>
          <a:p>
            <a:pPr lvl="0"/>
            <a:endParaRPr lang="ru-RU" sz="3000" dirty="0" smtClean="0"/>
          </a:p>
          <a:p>
            <a:pPr lvl="0"/>
            <a:endParaRPr lang="ru-RU" sz="3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Модель поддержки ребенка включает: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42312"/>
          </a:xfrm>
        </p:spPr>
        <p:txBody>
          <a:bodyPr>
            <a:normAutofit fontScale="77500" lnSpcReduction="20000"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Гиперактивных детей часто характеризуют как конфликтных и агрессивных. В большинстве случаев причиной такого поведения является незнание приемлемых способов выражения своих чувств, одобряемых способов достижения желаемого, что, в свою очередь, обусловлено отсутствием навыков самоконтроля. Для снятия агрессии можно использовать детский дартс с мячиком на липучке, подушку – Бобо.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Учите его общаться с другими детьми, поощряйте позитивное взаимодействие.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Поскольку такой ребенок очень импульсивен, его неожиданное действие, которое иногда носит провокационный характер, может вызвать эмоциональную реакцию взрослого. В любой ситуации оставайтесь спокойными. Помните: нет хладнокровия – нет преимущества! Прежде чем реагировать на неприятную ситуацию остановитесь на несколько секунд (посчитайте до 10).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0"/>
            <a:ext cx="5278360" cy="609904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sz="3600" b="1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ru-RU" sz="3600" b="1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3600" b="1" dirty="0" smtClean="0">
                <a:solidFill>
                  <a:srgbClr val="C00000"/>
                </a:solidFill>
                <a:latin typeface="Segoe Script" pitchFamily="66" charset="0"/>
                <a:cs typeface="Times New Roman" pitchFamily="18" charset="0"/>
              </a:rPr>
              <a:t>Любите </a:t>
            </a:r>
            <a:r>
              <a:rPr lang="ru-RU" sz="3600" b="1" dirty="0" smtClean="0">
                <a:solidFill>
                  <a:srgbClr val="C00000"/>
                </a:solidFill>
                <a:latin typeface="Segoe Script" pitchFamily="66" charset="0"/>
                <a:cs typeface="Times New Roman" pitchFamily="18" charset="0"/>
              </a:rPr>
              <a:t>своих </a:t>
            </a:r>
            <a:r>
              <a:rPr lang="ru-RU" sz="3600" b="1" dirty="0" smtClean="0">
                <a:solidFill>
                  <a:srgbClr val="C00000"/>
                </a:solidFill>
                <a:latin typeface="Segoe Script" pitchFamily="66" charset="0"/>
                <a:cs typeface="Times New Roman" pitchFamily="18" charset="0"/>
              </a:rPr>
              <a:t>непосед 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C00000"/>
                </a:solidFill>
                <a:latin typeface="Segoe Script" pitchFamily="66" charset="0"/>
                <a:cs typeface="Times New Roman" pitchFamily="18" charset="0"/>
              </a:rPr>
              <a:t> и 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C00000"/>
                </a:solidFill>
                <a:latin typeface="Segoe Script" pitchFamily="66" charset="0"/>
                <a:cs typeface="Times New Roman" pitchFamily="18" charset="0"/>
              </a:rPr>
              <a:t>помогите </a:t>
            </a:r>
            <a:r>
              <a:rPr lang="ru-RU" sz="3600" b="1" dirty="0" smtClean="0">
                <a:solidFill>
                  <a:srgbClr val="C00000"/>
                </a:solidFill>
                <a:latin typeface="Segoe Script" pitchFamily="66" charset="0"/>
                <a:cs typeface="Times New Roman" pitchFamily="18" charset="0"/>
              </a:rPr>
              <a:t>им стать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C00000"/>
                </a:solidFill>
                <a:latin typeface="Segoe Script" pitchFamily="66" charset="0"/>
                <a:cs typeface="Times New Roman" pitchFamily="18" charset="0"/>
              </a:rPr>
              <a:t>у</a:t>
            </a:r>
            <a:r>
              <a:rPr lang="ru-RU" sz="3600" b="1" dirty="0" smtClean="0">
                <a:solidFill>
                  <a:srgbClr val="C00000"/>
                </a:solidFill>
                <a:latin typeface="Segoe Script" pitchFamily="66" charset="0"/>
                <a:cs typeface="Times New Roman" pitchFamily="18" charset="0"/>
              </a:rPr>
              <a:t>спешными!</a:t>
            </a:r>
            <a:endParaRPr lang="ru-RU" sz="3600" b="1" dirty="0">
              <a:solidFill>
                <a:srgbClr val="C00000"/>
              </a:solidFill>
              <a:latin typeface="Segoe Script" pitchFamily="66" charset="0"/>
              <a:cs typeface="Times New Roman" pitchFamily="18" charset="0"/>
            </a:endParaRPr>
          </a:p>
        </p:txBody>
      </p:sp>
      <p:pic>
        <p:nvPicPr>
          <p:cNvPr id="4" name="Picture 2" descr="http://pokrovkaschool.ucoz.ru/123/new_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060848"/>
            <a:ext cx="3024336" cy="3572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2708920"/>
            <a:ext cx="7200800" cy="3888432"/>
          </a:xfrm>
        </p:spPr>
        <p:txBody>
          <a:bodyPr>
            <a:normAutofit/>
          </a:bodyPr>
          <a:lstStyle/>
          <a:p>
            <a:r>
              <a:rPr lang="ru-RU" sz="1800" b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Неврологическое заболевание.</a:t>
            </a:r>
          </a:p>
          <a:p>
            <a:r>
              <a:rPr lang="ru-RU" sz="1800" b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Причина—незрелость мозговых структур.</a:t>
            </a:r>
          </a:p>
          <a:p>
            <a:r>
              <a:rPr lang="ru-RU" sz="1800" b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Следствие—энергетическая бедность.</a:t>
            </a:r>
          </a:p>
          <a:p>
            <a:r>
              <a:rPr lang="ru-RU" sz="1800" b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Проявления:</a:t>
            </a:r>
          </a:p>
          <a:p>
            <a:r>
              <a:rPr lang="ru-RU" sz="1800" b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•Дефицит внимания, импульсивность, гиперактивность. </a:t>
            </a:r>
          </a:p>
          <a:p>
            <a:r>
              <a:rPr lang="ru-RU" sz="1800" b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•Нарушение саморегуляции.</a:t>
            </a:r>
          </a:p>
          <a:p>
            <a:r>
              <a:rPr lang="ru-RU" sz="1800" b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•Эмоциональная неустойчивость.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Синдром дефицита внимания и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гиперактивности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Симптомы СДВГ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евнимательность,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отвлекаемость,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импульсивность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повышенная двигательная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активность.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Первые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проявления наблюдаются до 7 лет и чаще встречаются у мальчиков, чем у девочек.</a:t>
            </a:r>
          </a:p>
          <a:p>
            <a:endParaRPr lang="ru-RU" dirty="0"/>
          </a:p>
        </p:txBody>
      </p:sp>
      <p:pic>
        <p:nvPicPr>
          <p:cNvPr id="5" name="Picture 2" descr="https://img2.freepng.ru/20180413/xqw/kisspng-classroom-chore-chart-cleaning-school-clip-art-childrens-5ad06fc836ca99.05924494152360954422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628800"/>
            <a:ext cx="2895495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Общее для всех детей с СДВГ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Повышенная утомляемость.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Эмоциональная нестабильность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Низкая самооценка.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Трудности с концентрацией внимания.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Трудности в организации 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деятельности.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Трудности в соблюдении правил.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Нарушение отношений с педагогами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сверстниками.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Трудности в овладении учебными навыками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7412" name="Picture 4" descr="https://thumbs.dreamstime.com/z/schoolboy-lessons-77819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420888"/>
            <a:ext cx="2405161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Типы детей с СДВГ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8503920" cy="4902296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rgbClr val="002060"/>
                </a:solidFill>
              </a:rPr>
              <a:t>С преобладанием дефицита внимания: гиперактивность и импульсивность могут отсутствовать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 </a:t>
            </a:r>
            <a:r>
              <a:rPr lang="ru-RU" dirty="0" smtClean="0">
                <a:solidFill>
                  <a:srgbClr val="002060"/>
                </a:solidFill>
              </a:rPr>
              <a:t>преобладанием гиперактивности, импульсивности при минимально выраженном или полном отсутствии дефицита внимания.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 </a:t>
            </a:r>
            <a:r>
              <a:rPr lang="ru-RU" dirty="0" smtClean="0">
                <a:solidFill>
                  <a:srgbClr val="002060"/>
                </a:solidFill>
              </a:rPr>
              <a:t>преобладанием импульсивности, при минимально выраженном или полном отсутствии дефицита внимания.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Комбинированный </a:t>
            </a:r>
            <a:r>
              <a:rPr lang="ru-RU" dirty="0" smtClean="0">
                <a:solidFill>
                  <a:srgbClr val="002060"/>
                </a:solidFill>
              </a:rPr>
              <a:t>—с </a:t>
            </a:r>
            <a:r>
              <a:rPr lang="ru-RU" dirty="0" smtClean="0">
                <a:solidFill>
                  <a:srgbClr val="002060"/>
                </a:solidFill>
              </a:rPr>
              <a:t>наличием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симптомов </a:t>
            </a:r>
            <a:r>
              <a:rPr lang="ru-RU" dirty="0" smtClean="0">
                <a:solidFill>
                  <a:srgbClr val="002060"/>
                </a:solidFill>
              </a:rPr>
              <a:t>гиперактивности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и дефицита внимания.</a:t>
            </a:r>
          </a:p>
          <a:p>
            <a:endParaRPr lang="ru-RU" dirty="0"/>
          </a:p>
        </p:txBody>
      </p:sp>
      <p:pic>
        <p:nvPicPr>
          <p:cNvPr id="19458" name="Picture 2" descr="http://2liski.detkin-club.ru/images/custom_2/kartinka-22-1024x618_5e4010fbf21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365104"/>
            <a:ext cx="3126872" cy="18871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Причины СДВГ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340768"/>
            <a:ext cx="8503920" cy="4758280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>
                <a:solidFill>
                  <a:srgbClr val="002060"/>
                </a:solidFill>
              </a:rPr>
              <a:t>Разнообразные травмы позвоночника( 90% случаев).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Химические </a:t>
            </a:r>
            <a:r>
              <a:rPr lang="ru-RU" dirty="0" smtClean="0">
                <a:solidFill>
                  <a:srgbClr val="002060"/>
                </a:solidFill>
              </a:rPr>
              <a:t>отравления мозга ребёнка в период беременности, родов, первые годы жизни (экология, асфиксия, лекарства, наркоз).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Осложняющие </a:t>
            </a:r>
            <a:r>
              <a:rPr lang="ru-RU" dirty="0" smtClean="0">
                <a:solidFill>
                  <a:srgbClr val="002060"/>
                </a:solidFill>
              </a:rPr>
              <a:t>и отравляющие функционирование мозга хронические заболевания (почек, печени, лёгких, сердца…).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Генетические </a:t>
            </a:r>
            <a:r>
              <a:rPr lang="ru-RU" dirty="0" smtClean="0">
                <a:solidFill>
                  <a:srgbClr val="002060"/>
                </a:solidFill>
              </a:rPr>
              <a:t>факторы.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4722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Критерии гиперактивности: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(схема наблюдения за ребенком)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      </a:t>
            </a: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Дефицит активного внимания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Непоследователен, ему трудно долго удерживать внимание.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слушает, когда к нему обращаются.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большим энтузиазмом берется за задание, но так и не заканчивает его.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Испытывает трудности в организации.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Часто теряет вещи.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Избегает скучных и требующих умственных усилий заданий.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Часто бывает забывчив.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700808"/>
            <a:ext cx="8503920" cy="4608512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Двигательная  расторможенность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Постоянно ерзает.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Проявляет признаки беспокойства (барабанит пальцами, двигается в кресле, бегает, забирается куда-либо).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Спит намного меньше, чем другие дети, даже во младенчестве.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Очень говорлив.</a:t>
            </a:r>
          </a:p>
          <a:p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4722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Критерии гиперактивности: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(схема наблюдения за ребенком)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Импульсивность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Начинает отвечать, не дослушав вопроса.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способен дождаться своей очереди, часто вмешивается, прерывает.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Плохо сосредотачивает внимание.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может дождаться вознаграждения (если между действием и вознаграждением есть пауза).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может контролировать и регулировать свои действия. Поведение слабо управляемо правилами.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выполнении заданий ведет себя по-разному, и показывает очень разные результаты. (На некоторых   занятиях ребенок спокоен, на других – нет, на одних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успешен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на других – нет).</a:t>
            </a:r>
          </a:p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4722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Критерии гиперактивности: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(схема наблюдения за ребенком)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1035</TotalTime>
  <Words>1452</Words>
  <Application>Microsoft Office PowerPoint</Application>
  <PresentationFormat>Экран (4:3)</PresentationFormat>
  <Paragraphs>121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Официальная</vt:lpstr>
      <vt:lpstr>Муниципальное бюджетное образовательное учреждение «Детский сад №9 «Россиянка»</vt:lpstr>
      <vt:lpstr>Синдром дефицита внимания и гиперактивности</vt:lpstr>
      <vt:lpstr>Симптомы СДВГ</vt:lpstr>
      <vt:lpstr>Общее для всех детей с СДВГ </vt:lpstr>
      <vt:lpstr>Типы детей с СДВГ </vt:lpstr>
      <vt:lpstr>Причины СДВГ </vt:lpstr>
      <vt:lpstr>Критерии гиперактивности: (схема наблюдения за ребенком) </vt:lpstr>
      <vt:lpstr>Критерии гиперактивности: (схема наблюдения за ребенком) </vt:lpstr>
      <vt:lpstr>Критерии гиперактивности: (схема наблюдения за ребенком) </vt:lpstr>
      <vt:lpstr>Слайд 10</vt:lpstr>
      <vt:lpstr>Рекомендации: </vt:lpstr>
      <vt:lpstr>Слайд 12</vt:lpstr>
      <vt:lpstr>  Модель поддержки ребенка включает: </vt:lpstr>
      <vt:lpstr>Модель поддержки ребенка включает: </vt:lpstr>
      <vt:lpstr>Модель поддержки ребенка включает: </vt:lpstr>
      <vt:lpstr>Модель поддержки ребенка включает: </vt:lpstr>
      <vt:lpstr>Модель поддержки ребенка включает: </vt:lpstr>
      <vt:lpstr>Модель поддержки ребенка включает: 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 забелина</dc:creator>
  <cp:lastModifiedBy>zabinessa@gmail.com</cp:lastModifiedBy>
  <cp:revision>53</cp:revision>
  <dcterms:created xsi:type="dcterms:W3CDTF">2020-04-25T23:12:21Z</dcterms:created>
  <dcterms:modified xsi:type="dcterms:W3CDTF">2020-05-20T06:12:40Z</dcterms:modified>
</cp:coreProperties>
</file>