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0" r:id="rId3"/>
    <p:sldId id="257" r:id="rId4"/>
    <p:sldId id="263" r:id="rId5"/>
    <p:sldId id="258" r:id="rId6"/>
    <p:sldId id="259" r:id="rId7"/>
    <p:sldId id="268" r:id="rId8"/>
    <p:sldId id="262" r:id="rId9"/>
    <p:sldId id="264" r:id="rId10"/>
    <p:sldId id="265" r:id="rId11"/>
    <p:sldId id="261" r:id="rId12"/>
    <p:sldId id="266" r:id="rId13"/>
    <p:sldId id="267" r:id="rId14"/>
    <p:sldId id="269" r:id="rId15"/>
    <p:sldId id="270" r:id="rId16"/>
    <p:sldId id="272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23.05.2023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23.05.2023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23.05.2023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23.05.2023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23.05.2023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23.05.2023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23.05.2023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23.05.2023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23.05.2023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23.05.2023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23.05.2023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23.05.2023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https://avatars.mds.yandex.net/get-pdb/34158/54828917-478a-4f9b-bf25-bd86e750e476/s1200?webp=fals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17965"/>
          </a:xfrm>
          <a:prstGeom prst="rect">
            <a:avLst/>
          </a:prstGeom>
          <a:noFill/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1259632" y="1916832"/>
            <a:ext cx="6768752" cy="345638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7200" b="1" noProof="0" dirty="0" smtClean="0">
                <a:solidFill>
                  <a:srgbClr val="FF0000"/>
                </a:solidFill>
                <a:latin typeface="Gabriola" pitchFamily="82" charset="0"/>
                <a:ea typeface="+mj-ea"/>
                <a:cs typeface="Times New Roman" pitchFamily="18" charset="0"/>
              </a:rPr>
              <a:t>   П</a:t>
            </a:r>
            <a:r>
              <a:rPr kumimoji="0" lang="ru-RU" sz="7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Gabriola" pitchFamily="82" charset="0"/>
                <a:ea typeface="+mj-ea"/>
                <a:cs typeface="Times New Roman" pitchFamily="18" charset="0"/>
              </a:rPr>
              <a:t>альчиковые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7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Gabriola" pitchFamily="82" charset="0"/>
                <a:ea typeface="+mj-ea"/>
                <a:cs typeface="Times New Roman" pitchFamily="18" charset="0"/>
              </a:rPr>
              <a:t>  игры</a:t>
            </a:r>
            <a:endParaRPr kumimoji="0" lang="ru-RU" sz="72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Gabriola" pitchFamily="82" charset="0"/>
              <a:ea typeface="+mj-ea"/>
              <a:cs typeface="Times New Roman" pitchFamily="18" charset="0"/>
            </a:endParaRPr>
          </a:p>
        </p:txBody>
      </p:sp>
      <p:sp>
        <p:nvSpPr>
          <p:cNvPr id="6" name="Подзаголовок 2"/>
          <p:cNvSpPr txBox="1">
            <a:spLocks/>
          </p:cNvSpPr>
          <p:nvPr/>
        </p:nvSpPr>
        <p:spPr>
          <a:xfrm>
            <a:off x="2843808" y="5445224"/>
            <a:ext cx="5184576" cy="720080"/>
          </a:xfrm>
          <a:prstGeom prst="rect">
            <a:avLst/>
          </a:prstGeom>
        </p:spPr>
        <p:txBody>
          <a:bodyPr vert="horz" lIns="91440" tIns="45720" rIns="91440" bIns="45720" rtlCol="0">
            <a:normAutofit fontScale="70000" lnSpcReduction="20000"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Подготовила: 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педагог-психолог </a:t>
            </a:r>
            <a:r>
              <a:rPr lang="ru-RU" sz="32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Скрипанёва</a:t>
            </a:r>
            <a:r>
              <a:rPr lang="ru-RU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В.А.</a:t>
            </a:r>
            <a:endParaRPr kumimoji="0" lang="ru-RU" sz="3200" b="1" i="0" u="none" strike="noStrike" kern="120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043608" y="980728"/>
            <a:ext cx="5904656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ru-RU" sz="20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ea typeface="Verdana" pitchFamily="34" charset="0"/>
                <a:cs typeface="Times New Roman" pitchFamily="18" charset="0"/>
              </a:rPr>
              <a:t>Муниципальное </a:t>
            </a:r>
            <a:r>
              <a:rPr lang="ru-RU" sz="20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ea typeface="Verdana" pitchFamily="34" charset="0"/>
                <a:cs typeface="Times New Roman" pitchFamily="18" charset="0"/>
              </a:rPr>
              <a:t>казён</a:t>
            </a:r>
            <a:r>
              <a:rPr lang="ru-RU" sz="20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ea typeface="Verdana" pitchFamily="34" charset="0"/>
                <a:cs typeface="Times New Roman" pitchFamily="18" charset="0"/>
              </a:rPr>
              <a:t>ное дошкольное </a:t>
            </a:r>
            <a:r>
              <a:rPr lang="ru-RU" sz="20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ea typeface="Verdana" pitchFamily="34" charset="0"/>
                <a:cs typeface="Times New Roman" pitchFamily="18" charset="0"/>
              </a:rPr>
              <a:t>образовательное учреждение «Детский сад №9 </a:t>
            </a:r>
            <a:r>
              <a:rPr lang="ru-RU" sz="20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ea typeface="Verdana" pitchFamily="34" charset="0"/>
                <a:cs typeface="Times New Roman" pitchFamily="18" charset="0"/>
              </a:rPr>
              <a:t>«</a:t>
            </a:r>
            <a:r>
              <a:rPr lang="ru-RU" sz="20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ea typeface="Verdana" pitchFamily="34" charset="0"/>
                <a:cs typeface="Times New Roman" pitchFamily="18" charset="0"/>
              </a:rPr>
              <a:t>Тюльпан</a:t>
            </a:r>
            <a:r>
              <a:rPr lang="ru-RU" sz="20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ea typeface="Verdana" pitchFamily="34" charset="0"/>
                <a:cs typeface="Times New Roman" pitchFamily="18" charset="0"/>
              </a:rPr>
              <a:t>»</a:t>
            </a:r>
            <a:endParaRPr lang="ru-RU" sz="2000" dirty="0">
              <a:solidFill>
                <a:schemeClr val="tx2">
                  <a:lumMod val="50000"/>
                </a:schemeClr>
              </a:solidFill>
              <a:latin typeface="Times New Roman" pitchFamily="18" charset="0"/>
              <a:ea typeface="Verdana" pitchFamily="34" charset="0"/>
              <a:cs typeface="Times New Roman" pitchFamily="18" charset="0"/>
            </a:endParaRPr>
          </a:p>
        </p:txBody>
      </p:sp>
      <p:pic>
        <p:nvPicPr>
          <p:cNvPr id="16386" name="Picture 2" descr="https://avatars.mds.yandex.net/get-pdb/2714303/389c5e29-d433-450f-a6af-a4798c419833/s1200?webp=fals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59632" y="3790107"/>
            <a:ext cx="2304256" cy="215917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67744" y="274638"/>
            <a:ext cx="5760640" cy="1143000"/>
          </a:xfrm>
        </p:spPr>
        <p:txBody>
          <a:bodyPr/>
          <a:lstStyle/>
          <a:p>
            <a:r>
              <a:rPr lang="ru-RU" b="1" dirty="0" smtClean="0">
                <a:solidFill>
                  <a:srgbClr val="002060"/>
                </a:solidFill>
                <a:latin typeface="Gabriola" pitchFamily="82" charset="0"/>
                <a:cs typeface="Times New Roman" pitchFamily="18" charset="0"/>
              </a:rPr>
              <a:t>Пальчиковые игры</a:t>
            </a:r>
            <a:endParaRPr lang="ru-RU" b="1" dirty="0">
              <a:solidFill>
                <a:srgbClr val="002060"/>
              </a:solidFill>
              <a:latin typeface="Gabriola" pitchFamily="82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4338" name="Picture 2" descr="https://krot.info/uploads/posts/2020-01/1579212348_76-11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9144000" cy="6823720"/>
          </a:xfrm>
          <a:prstGeom prst="rect">
            <a:avLst/>
          </a:prstGeom>
          <a:noFill/>
        </p:spPr>
      </p:pic>
      <p:sp>
        <p:nvSpPr>
          <p:cNvPr id="24577" name="Rectangle 1"/>
          <p:cNvSpPr>
            <a:spLocks noChangeArrowheads="1"/>
          </p:cNvSpPr>
          <p:nvPr/>
        </p:nvSpPr>
        <p:spPr bwMode="auto">
          <a:xfrm>
            <a:off x="611560" y="125653"/>
            <a:ext cx="8532440" cy="60016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Прогулка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/>
            </a:r>
            <a:b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Раз,два,три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четыре,пять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 (загибаем пальчики)</a:t>
            </a:r>
            <a:b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Мы во двор пошли гулять</a:t>
            </a:r>
            <a:b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(указательным и средними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пальчиками "идем" по столу)</a:t>
            </a:r>
            <a:b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Бабу снежную слепили 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(катаем ручками "комок")</a:t>
            </a:r>
            <a:b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Птичек крошками кормили 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("кормим птичек ")</a:t>
            </a:r>
            <a:b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 горки мы потом катались </a:t>
            </a:r>
            <a:b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(ведём указательным пальцем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правой руки по ладони левой руки)</a:t>
            </a:r>
            <a:b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 ещё в снегу валялись </a:t>
            </a:r>
            <a:b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(кладём ладошки на стол то одной стороной, то другой)</a:t>
            </a:r>
            <a:b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Все в снегу домой пришли (отряхиваем ладошки)</a:t>
            </a:r>
            <a:b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Суп поели ("едим суп"), </a:t>
            </a:r>
            <a:b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спать легли (ладошки под щечку).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pic>
        <p:nvPicPr>
          <p:cNvPr id="24583" name="Picture 7" descr="https://thumbs.dreamstime.com/b/%D0%BC%D0%B8%D1%80-%D1%8F%D0%B3%D0%BD%D0%B8%D1%82%D1%81%D1%8F-%D0%B8-%D1%8E%D1%81%D1%82%D1%80%D0%B0%D1%86%D0%B8%D1%8F-%D0%B2%D0%B5%D0%BA%D1%82%D0%BE%D1%80%D0%B0-4278735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6016" y="404664"/>
            <a:ext cx="3515544" cy="351554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Picture 2" descr="https://krot.info/uploads/posts/2020-01/1579212348_76-11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23720"/>
          </a:xfrm>
          <a:prstGeom prst="rect">
            <a:avLst/>
          </a:prstGeom>
          <a:noFill/>
        </p:spPr>
      </p:pic>
      <p:sp>
        <p:nvSpPr>
          <p:cNvPr id="18433" name="Rectangle 1"/>
          <p:cNvSpPr>
            <a:spLocks noChangeArrowheads="1"/>
          </p:cNvSpPr>
          <p:nvPr/>
        </p:nvSpPr>
        <p:spPr bwMode="auto">
          <a:xfrm>
            <a:off x="827584" y="290635"/>
            <a:ext cx="7920880" cy="57861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                                         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 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Перелетные птицы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Тили-тели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тили-тели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-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 юга птицы прилетели!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Скрещивают большие пальцы, </a:t>
            </a: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машут ладошками.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Прилетел к нам скворушка -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Серенькое перышко.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Жаворонок, соловей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Торопились: кто скорей?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Цапля, лебедь, утка, стриж,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Аист, ласточка и чиж -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Поочередно сгибают пальцы на обеих руках, </a:t>
            </a: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начиная с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мизинца левой руки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Все вернулись, прилетели,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Снова, скрестив большие пальцы, машут ладошками.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Песни звонкие запели!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Указательным и большим пальцами делают клюв –</a:t>
            </a: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«птицы поют».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pic>
        <p:nvPicPr>
          <p:cNvPr id="18443" name="Picture 11" descr="https://i.pinimg.com/736x/00/b2/62/00b262bef053d4c5d0b1e10e396ba4d7--egg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52120" y="692696"/>
            <a:ext cx="2600456" cy="36004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67744" y="274638"/>
            <a:ext cx="5760640" cy="1143000"/>
          </a:xfrm>
        </p:spPr>
        <p:txBody>
          <a:bodyPr/>
          <a:lstStyle/>
          <a:p>
            <a:r>
              <a:rPr lang="ru-RU" b="1" dirty="0" smtClean="0">
                <a:solidFill>
                  <a:srgbClr val="002060"/>
                </a:solidFill>
                <a:latin typeface="Gabriola" pitchFamily="82" charset="0"/>
                <a:cs typeface="Times New Roman" pitchFamily="18" charset="0"/>
              </a:rPr>
              <a:t>Пальчиковые игры</a:t>
            </a:r>
            <a:endParaRPr lang="ru-RU" b="1" dirty="0">
              <a:solidFill>
                <a:srgbClr val="002060"/>
              </a:solidFill>
              <a:latin typeface="Gabriola" pitchFamily="82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4338" name="Picture 2" descr="https://krot.info/uploads/posts/2020-01/1579212348_76-11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9144000" cy="682372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395536" y="404664"/>
            <a:ext cx="6462464" cy="51398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Апельсин</a:t>
            </a:r>
          </a:p>
          <a:p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Мы делили апельсин</a:t>
            </a:r>
            <a:b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(левая рука в кулачке, правая</a:t>
            </a:r>
          </a:p>
          <a:p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её обхватывает)</a:t>
            </a:r>
            <a:b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Много нас – а он – один</a:t>
            </a:r>
            <a:b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Эта долька – для ежа</a:t>
            </a:r>
            <a:b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(правой рукой поочередно</a:t>
            </a:r>
          </a:p>
          <a:p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разжимаем пальчики на левой</a:t>
            </a:r>
          </a:p>
          <a:p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руке)</a:t>
            </a:r>
            <a:b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Эта долька – для чижа </a:t>
            </a:r>
            <a:b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Эта долька – для котят</a:t>
            </a:r>
            <a:b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Эта долька - для утят</a:t>
            </a:r>
            <a:b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Эта долька - для бобра</a:t>
            </a:r>
            <a:b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 для волка – кожура!</a:t>
            </a:r>
            <a:b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(встряхиваем обе кисти)</a:t>
            </a:r>
            <a:b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endParaRPr lang="ru-RU" sz="20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3554" name="Picture 2" descr="https://avatars.mds.yandex.net/get-zen_doc/1662927/pub_5dcc7082f2583c491d72d098_5dcc7141f2583c491d72d0a1/scale_120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55976" y="1484784"/>
            <a:ext cx="4501559" cy="352839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67744" y="274638"/>
            <a:ext cx="5760640" cy="1143000"/>
          </a:xfrm>
        </p:spPr>
        <p:txBody>
          <a:bodyPr/>
          <a:lstStyle/>
          <a:p>
            <a:r>
              <a:rPr lang="ru-RU" b="1" dirty="0" smtClean="0">
                <a:solidFill>
                  <a:srgbClr val="002060"/>
                </a:solidFill>
                <a:latin typeface="Gabriola" pitchFamily="82" charset="0"/>
                <a:cs typeface="Times New Roman" pitchFamily="18" charset="0"/>
              </a:rPr>
              <a:t>Пальчиковые игры</a:t>
            </a:r>
            <a:endParaRPr lang="ru-RU" b="1" dirty="0">
              <a:solidFill>
                <a:srgbClr val="002060"/>
              </a:solidFill>
              <a:latin typeface="Gabriola" pitchFamily="82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4338" name="Picture 2" descr="https://krot.info/uploads/posts/2020-01/1579212348_76-11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9144000" cy="6823720"/>
          </a:xfrm>
          <a:prstGeom prst="rect">
            <a:avLst/>
          </a:prstGeom>
          <a:noFill/>
        </p:spPr>
      </p:pic>
      <p:sp>
        <p:nvSpPr>
          <p:cNvPr id="4097" name="Rectangle 1"/>
          <p:cNvSpPr>
            <a:spLocks noChangeArrowheads="1"/>
          </p:cNvSpPr>
          <p:nvPr/>
        </p:nvSpPr>
        <p:spPr bwMode="auto">
          <a:xfrm>
            <a:off x="467544" y="383688"/>
            <a:ext cx="5256584" cy="51398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Моем посуду</a:t>
            </a: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(</a:t>
            </a:r>
            <a:r>
              <a:rPr kumimoji="0" lang="ru-RU" sz="2000" b="0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сначала ударять кулачками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 </a:t>
            </a:r>
            <a:r>
              <a:rPr kumimoji="0" lang="ru-RU" sz="2000" b="0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друг о друга, выполнить круговые движения ладошкой по ладошке, затем на счет предметов загибать пальчики)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Раз, два, три, четыре,</a:t>
            </a:r>
            <a:b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(</a:t>
            </a:r>
            <a:r>
              <a:rPr kumimoji="0" lang="ru-RU" sz="2000" b="0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ударять кулачками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)</a:t>
            </a:r>
            <a:b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Мы посуду всю помыли:</a:t>
            </a:r>
            <a:b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Вилки, миски, поварешки,</a:t>
            </a:r>
            <a:b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Сковородочки и ложки.</a:t>
            </a:r>
            <a:b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Мы посуду всю помыли,</a:t>
            </a:r>
            <a:b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Только чашечку разбили,</a:t>
            </a:r>
            <a:b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Ножик тоже поломался,</a:t>
            </a:r>
            <a:b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У солонки бок остался.</a:t>
            </a:r>
            <a:b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Чайник чуточку сломали,</a:t>
            </a:r>
            <a:b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Дружно маме помогали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101" name="Picture 5" descr="https://avatars.mds.yandex.net/get-pdb/2480261/16b2024c-30e5-4455-a5de-ea3fe142402d/s1200?webp=fals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39952" y="2060848"/>
            <a:ext cx="3888432" cy="303401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67744" y="274638"/>
            <a:ext cx="5760640" cy="1143000"/>
          </a:xfrm>
        </p:spPr>
        <p:txBody>
          <a:bodyPr/>
          <a:lstStyle/>
          <a:p>
            <a:r>
              <a:rPr lang="ru-RU" b="1" dirty="0" smtClean="0">
                <a:solidFill>
                  <a:srgbClr val="002060"/>
                </a:solidFill>
                <a:latin typeface="Gabriola" pitchFamily="82" charset="0"/>
                <a:cs typeface="Times New Roman" pitchFamily="18" charset="0"/>
              </a:rPr>
              <a:t>Пальчиковые игры</a:t>
            </a:r>
            <a:endParaRPr lang="ru-RU" b="1" dirty="0">
              <a:solidFill>
                <a:srgbClr val="002060"/>
              </a:solidFill>
              <a:latin typeface="Gabriola" pitchFamily="82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4338" name="Picture 2" descr="https://krot.info/uploads/posts/2020-01/1579212348_76-11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9144000" cy="6823720"/>
          </a:xfrm>
          <a:prstGeom prst="rect">
            <a:avLst/>
          </a:prstGeom>
          <a:noFill/>
        </p:spPr>
      </p:pic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539552" y="749043"/>
            <a:ext cx="7488832" cy="51398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Засолим капусту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Мы капусту рубим,        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Резкие движения прямыми </a:t>
            </a:r>
          </a:p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кистями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  </a:t>
            </a:r>
            <a:r>
              <a:rPr kumimoji="0" lang="ru-RU" sz="2000" b="0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рук вверх и вниз.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Мы морковку трем,        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Пальцы рук сжаты в кулаки,</a:t>
            </a:r>
          </a:p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движения кулаков к себе и от себя.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Мы капусту солим,        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Движение   пальцев,  </a:t>
            </a:r>
          </a:p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имитирующих</a:t>
            </a:r>
          </a:p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  </a:t>
            </a:r>
            <a:r>
              <a:rPr kumimoji="0" lang="ru-RU" sz="2000" b="0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посыпание солью из щепотки.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Мы капусту жмем.        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Интенсивное сжимание пальцев рук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 кулаки.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Разгибают пальцы</a:t>
            </a:r>
          </a:p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из кулачка, начиная с мизинца.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1" name="Picture 3" descr="http://i.mycdn.me/i?r=AzEPZsRbOZEKgBhR0XGMT1Rkz4O1EwaXsK8BU8CdjCSzAKaKTM5SRkZCeTgDn6uOyic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620688"/>
            <a:ext cx="3705381" cy="259228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67744" y="274638"/>
            <a:ext cx="5760640" cy="1143000"/>
          </a:xfrm>
        </p:spPr>
        <p:txBody>
          <a:bodyPr/>
          <a:lstStyle/>
          <a:p>
            <a:r>
              <a:rPr lang="ru-RU" b="1" dirty="0" smtClean="0">
                <a:solidFill>
                  <a:srgbClr val="002060"/>
                </a:solidFill>
                <a:latin typeface="Gabriola" pitchFamily="82" charset="0"/>
                <a:cs typeface="Times New Roman" pitchFamily="18" charset="0"/>
              </a:rPr>
              <a:t>Пальчиковые игры</a:t>
            </a:r>
            <a:endParaRPr lang="ru-RU" b="1" dirty="0">
              <a:solidFill>
                <a:srgbClr val="002060"/>
              </a:solidFill>
              <a:latin typeface="Gabriola" pitchFamily="82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4338" name="Picture 2" descr="https://krot.info/uploads/posts/2020-01/1579212348_76-11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23720"/>
          </a:xfrm>
          <a:prstGeom prst="rect">
            <a:avLst/>
          </a:prstGeom>
          <a:noFill/>
        </p:spPr>
      </p:pic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899592" y="866371"/>
            <a:ext cx="8244408" cy="42165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Сказки</a:t>
            </a: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Будем пальчики считать,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Будем сказки называть: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Вытягивают руки вперед, играя пальчиками.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Эта сказка - «Теремок».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Эта сказка - «Колобок».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Эта сказка - «Репка»: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Про внучку, бабку, дедку.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Поочередно касаются большим пальцем</a:t>
            </a: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остальных, начиная с указательного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«Волк и семеро козлят» -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Этим сказкам каждый рад!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Показывают большой палец.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31" name="Picture 7" descr="http://www.vsevdom52.ru/photos/zNTDMxMDYwLmpwZy0tLTE1MDAtLS0xNAw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00192" y="404664"/>
            <a:ext cx="2361934" cy="2808312"/>
          </a:xfrm>
          <a:prstGeom prst="rect">
            <a:avLst/>
          </a:prstGeom>
          <a:noFill/>
        </p:spPr>
      </p:pic>
      <p:pic>
        <p:nvPicPr>
          <p:cNvPr id="1033" name="Picture 9" descr="https://avatars.mds.yandex.net/get-pdb/1211668/133002aa-46bb-49d9-a4c0-d752464f20d0/s1200?webp=false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80112" y="3429000"/>
            <a:ext cx="2304256" cy="288032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67744" y="274638"/>
            <a:ext cx="5760640" cy="1143000"/>
          </a:xfrm>
        </p:spPr>
        <p:txBody>
          <a:bodyPr/>
          <a:lstStyle/>
          <a:p>
            <a:r>
              <a:rPr lang="ru-RU" b="1" dirty="0" smtClean="0">
                <a:solidFill>
                  <a:srgbClr val="002060"/>
                </a:solidFill>
                <a:latin typeface="Gabriola" pitchFamily="82" charset="0"/>
                <a:cs typeface="Times New Roman" pitchFamily="18" charset="0"/>
              </a:rPr>
              <a:t>Пальчиковые игры</a:t>
            </a:r>
            <a:endParaRPr lang="ru-RU" b="1" dirty="0">
              <a:solidFill>
                <a:srgbClr val="002060"/>
              </a:solidFill>
              <a:latin typeface="Gabriola" pitchFamily="82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4338" name="Picture 2" descr="https://krot.info/uploads/posts/2020-01/1579212348_76-11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9144000" cy="6823720"/>
          </a:xfrm>
          <a:prstGeom prst="rect">
            <a:avLst/>
          </a:prstGeom>
          <a:noFill/>
        </p:spPr>
      </p:pic>
      <p:pic>
        <p:nvPicPr>
          <p:cNvPr id="29698" name="Picture 2" descr="https://ds04.infourok.ru/uploads/ex/0495/000a785c-fb488274/1/img2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67744" y="274638"/>
            <a:ext cx="5760640" cy="1143000"/>
          </a:xfrm>
        </p:spPr>
        <p:txBody>
          <a:bodyPr/>
          <a:lstStyle/>
          <a:p>
            <a:r>
              <a:rPr lang="ru-RU" b="1" dirty="0" smtClean="0">
                <a:solidFill>
                  <a:srgbClr val="002060"/>
                </a:solidFill>
                <a:latin typeface="Gabriola" pitchFamily="82" charset="0"/>
                <a:cs typeface="Times New Roman" pitchFamily="18" charset="0"/>
              </a:rPr>
              <a:t>Пальчиковые игры</a:t>
            </a:r>
            <a:endParaRPr lang="ru-RU" b="1" dirty="0">
              <a:solidFill>
                <a:srgbClr val="002060"/>
              </a:solidFill>
              <a:latin typeface="Gabriola" pitchFamily="82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4338" name="Picture 2" descr="https://krot.info/uploads/posts/2020-01/1579212348_76-11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9144000" cy="6823720"/>
          </a:xfrm>
          <a:prstGeom prst="rect">
            <a:avLst/>
          </a:prstGeom>
          <a:noFill/>
        </p:spPr>
      </p:pic>
      <p:sp>
        <p:nvSpPr>
          <p:cNvPr id="14337" name="Rectangle 1"/>
          <p:cNvSpPr>
            <a:spLocks noChangeArrowheads="1"/>
          </p:cNvSpPr>
          <p:nvPr/>
        </p:nvSpPr>
        <p:spPr bwMode="auto">
          <a:xfrm>
            <a:off x="1259632" y="936236"/>
            <a:ext cx="6624736" cy="35394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Преимущества пальчиковых игр: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активизация речевых зон коры головного мозга,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формирование ритмичной и четкой речи без дефектов,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развитие способности к концентрации и распределению внимания,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улучшение памяти,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овладение навыками рисования и письма,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развитие творческой фантазии и воображения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 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67744" y="274638"/>
            <a:ext cx="5760640" cy="1143000"/>
          </a:xfrm>
        </p:spPr>
        <p:txBody>
          <a:bodyPr/>
          <a:lstStyle/>
          <a:p>
            <a:r>
              <a:rPr lang="ru-RU" b="1" dirty="0" smtClean="0">
                <a:solidFill>
                  <a:srgbClr val="002060"/>
                </a:solidFill>
                <a:latin typeface="Gabriola" pitchFamily="82" charset="0"/>
                <a:cs typeface="Times New Roman" pitchFamily="18" charset="0"/>
              </a:rPr>
              <a:t>Пальчиковые игры</a:t>
            </a:r>
            <a:endParaRPr lang="ru-RU" b="1" dirty="0">
              <a:solidFill>
                <a:srgbClr val="002060"/>
              </a:solidFill>
              <a:latin typeface="Gabriola" pitchFamily="82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4338" name="Picture 2" descr="https://krot.info/uploads/posts/2020-01/1579212348_76-11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23720"/>
          </a:xfrm>
          <a:prstGeom prst="rect">
            <a:avLst/>
          </a:prstGeom>
          <a:noFill/>
        </p:spPr>
      </p:pic>
      <p:sp>
        <p:nvSpPr>
          <p:cNvPr id="14339" name="Rectangle 3"/>
          <p:cNvSpPr>
            <a:spLocks noChangeArrowheads="1"/>
          </p:cNvSpPr>
          <p:nvPr/>
        </p:nvSpPr>
        <p:spPr bwMode="auto">
          <a:xfrm>
            <a:off x="827584" y="1352750"/>
            <a:ext cx="7416824" cy="2677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49263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Сколько и как часто нужно заниматься пальчиковой гимнастикой?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449263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Любые упражнения эффективны только, если вы делаете их регулярно. Вот и пальчиковые игры принесут эффект при ежедневных занятиях  минут по 5.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67744" y="274638"/>
            <a:ext cx="5760640" cy="1143000"/>
          </a:xfrm>
        </p:spPr>
        <p:txBody>
          <a:bodyPr/>
          <a:lstStyle/>
          <a:p>
            <a:r>
              <a:rPr lang="ru-RU" b="1" dirty="0" smtClean="0">
                <a:solidFill>
                  <a:srgbClr val="002060"/>
                </a:solidFill>
                <a:latin typeface="Gabriola" pitchFamily="82" charset="0"/>
                <a:cs typeface="Times New Roman" pitchFamily="18" charset="0"/>
              </a:rPr>
              <a:t>Пальчиковые игры</a:t>
            </a:r>
            <a:endParaRPr lang="ru-RU" b="1" dirty="0">
              <a:solidFill>
                <a:srgbClr val="002060"/>
              </a:solidFill>
              <a:latin typeface="Gabriola" pitchFamily="82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4338" name="Picture 2" descr="https://krot.info/uploads/posts/2020-01/1579212348_76-11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9144000" cy="6823720"/>
          </a:xfrm>
          <a:prstGeom prst="rect">
            <a:avLst/>
          </a:prstGeom>
          <a:noFill/>
        </p:spPr>
      </p:pic>
      <p:sp>
        <p:nvSpPr>
          <p:cNvPr id="26625" name="Rectangle 1"/>
          <p:cNvSpPr>
            <a:spLocks noChangeArrowheads="1"/>
          </p:cNvSpPr>
          <p:nvPr/>
        </p:nvSpPr>
        <p:spPr bwMode="auto">
          <a:xfrm>
            <a:off x="467544" y="992960"/>
            <a:ext cx="6552728" cy="4462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Дом и ворота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На поляне дом стоит,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«Дом»   изобразить   двумя  руками,</a:t>
            </a: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крышу дома — пальцы левой и </a:t>
            </a: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правой рук соприкасаются друг с другом.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Ну а к дому путь закрыт.</a:t>
            </a:r>
            <a:endParaRPr lang="ru-RU" sz="20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 Правая и левая руки повернуты </a:t>
            </a: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ладонями к себе,</a:t>
            </a: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0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средние пальцы </a:t>
            </a: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  Соприкасаются  друг с другом, </a:t>
            </a: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большие пальцы — вверх («ворота»).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Мы ворота открываем,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Ладони разворачиваются параллельно</a:t>
            </a: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друг другу.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 этот домик приглашаем.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6627" name="Picture 3" descr="http://v.900igr.net:10/datai/doshkolnoe-obrazovanie/Palchikovaja-gimnastika/0006-012-Rasskazhi-stikhi-rukami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20072" y="692696"/>
            <a:ext cx="3657600" cy="275272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https://krot.info/uploads/posts/2020-01/1579212348_76-11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23720"/>
          </a:xfrm>
          <a:prstGeom prst="rect">
            <a:avLst/>
          </a:prstGeom>
          <a:noFill/>
        </p:spPr>
      </p:pic>
      <p:sp>
        <p:nvSpPr>
          <p:cNvPr id="17409" name="Rectangle 1"/>
          <p:cNvSpPr>
            <a:spLocks noChangeArrowheads="1"/>
          </p:cNvSpPr>
          <p:nvPr/>
        </p:nvSpPr>
        <p:spPr bwMode="auto">
          <a:xfrm>
            <a:off x="827584" y="324996"/>
            <a:ext cx="7848872" cy="42780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Подводный мир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Посмотри скорей вокруг!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Делают ладошку у лба «козырьком».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Что ты видишь, милый друг?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Приставляют пальцы колечками у глаз.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Здесь прозрачная вода.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Плывет морской конек сюда.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Вот медуза, вот кальмар.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 это? Это рыба-шар.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 вот, расправив восемь ног,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Гостей встречает осьминог.</a:t>
            </a:r>
            <a:endParaRPr kumimoji="0" lang="ru-RU" sz="2000" b="0" i="1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Разгибают пальцы из кулачка,</a:t>
            </a:r>
          </a:p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начиная с мизинца</a:t>
            </a:r>
            <a:r>
              <a:rPr kumimoji="0" lang="ru-RU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pic>
        <p:nvPicPr>
          <p:cNvPr id="17411" name="Picture 3" descr="https://i.pinimg.com/originals/ad/87/ed/ad87ed9ca92809f90a380090a4a8499f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1556792"/>
            <a:ext cx="4132703" cy="295232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https://krot.info/uploads/posts/2020-01/1579212348_76-11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23720"/>
          </a:xfrm>
          <a:prstGeom prst="rect">
            <a:avLst/>
          </a:prstGeom>
          <a:noFill/>
        </p:spPr>
      </p:pic>
      <p:sp>
        <p:nvSpPr>
          <p:cNvPr id="16385" name="Rectangle 1"/>
          <p:cNvSpPr>
            <a:spLocks noChangeArrowheads="1"/>
          </p:cNvSpPr>
          <p:nvPr/>
        </p:nvSpPr>
        <p:spPr bwMode="auto">
          <a:xfrm>
            <a:off x="827584" y="619569"/>
            <a:ext cx="6048672" cy="42780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Хлеб</a:t>
            </a:r>
            <a:endParaRPr kumimoji="0" lang="ru-RU" sz="3200" b="1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Муку в тесто замесили,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Сжимают и разжимают пальчики.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 из теста мы слепили: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Прихлопывают ладошками, «лепят».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Пирожки и плюшки,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Сдобные ватрушки,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Булочки и калачи -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Всё мы испечем в печи.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Поочередно разгибают пальчики, начиная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 мизинца.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Обе ладошки разворачивают вверх.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Очень вкусно!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pic>
        <p:nvPicPr>
          <p:cNvPr id="16387" name="Picture 3" descr="https://rostov.ural-mart.ru/media/cache/c9/b7/c9b7b9daa568e45c279d4506b88c9a0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64088" y="1196752"/>
            <a:ext cx="3107195" cy="201622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67744" y="274638"/>
            <a:ext cx="5760640" cy="1143000"/>
          </a:xfrm>
        </p:spPr>
        <p:txBody>
          <a:bodyPr/>
          <a:lstStyle/>
          <a:p>
            <a:r>
              <a:rPr lang="ru-RU" b="1" dirty="0" smtClean="0">
                <a:solidFill>
                  <a:srgbClr val="002060"/>
                </a:solidFill>
                <a:latin typeface="Gabriola" pitchFamily="82" charset="0"/>
                <a:cs typeface="Times New Roman" pitchFamily="18" charset="0"/>
              </a:rPr>
              <a:t>Пальчиковые игры</a:t>
            </a:r>
            <a:endParaRPr lang="ru-RU" b="1" dirty="0">
              <a:solidFill>
                <a:srgbClr val="002060"/>
              </a:solidFill>
              <a:latin typeface="Gabriola" pitchFamily="82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4338" name="Picture 2" descr="https://krot.info/uploads/posts/2020-01/1579212348_76-11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9144000" cy="6823720"/>
          </a:xfrm>
          <a:prstGeom prst="rect">
            <a:avLst/>
          </a:prstGeom>
          <a:noFill/>
        </p:spPr>
      </p:pic>
      <p:sp>
        <p:nvSpPr>
          <p:cNvPr id="3073" name="Rectangle 1"/>
          <p:cNvSpPr>
            <a:spLocks noChangeArrowheads="1"/>
          </p:cNvSpPr>
          <p:nvPr/>
        </p:nvSpPr>
        <p:spPr bwMode="auto">
          <a:xfrm>
            <a:off x="2267744" y="665703"/>
            <a:ext cx="6048672" cy="41549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Овощи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У девчушки Зиночки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Овощи в корзиночке: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Дети делают</a:t>
            </a:r>
          </a:p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ладошки «корзинкой</a:t>
            </a: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».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Вот пузатый кабачок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Положила на бочок,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Перец и морковку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Уложила ловко,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Помидор и огурец.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Сгибают пальчики, начиная с большого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Наша Зина - молодец!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Показывают большой палец.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5" name="Picture 3" descr="http://co8tula.ru/upload/iblock/c4d/c4d647c38f21e76b9c986467fb07993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3568" y="764704"/>
            <a:ext cx="4968552" cy="279481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67744" y="274638"/>
            <a:ext cx="5760640" cy="1143000"/>
          </a:xfrm>
        </p:spPr>
        <p:txBody>
          <a:bodyPr/>
          <a:lstStyle/>
          <a:p>
            <a:r>
              <a:rPr lang="ru-RU" b="1" dirty="0" smtClean="0">
                <a:solidFill>
                  <a:srgbClr val="002060"/>
                </a:solidFill>
                <a:latin typeface="Gabriola" pitchFamily="82" charset="0"/>
                <a:cs typeface="Times New Roman" pitchFamily="18" charset="0"/>
              </a:rPr>
              <a:t>Пальчиковые игры</a:t>
            </a:r>
            <a:endParaRPr lang="ru-RU" b="1" dirty="0">
              <a:solidFill>
                <a:srgbClr val="002060"/>
              </a:solidFill>
              <a:latin typeface="Gabriola" pitchFamily="82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4338" name="Picture 2" descr="https://krot.info/uploads/posts/2020-01/1579212348_76-11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9144000" cy="6823720"/>
          </a:xfrm>
          <a:prstGeom prst="rect">
            <a:avLst/>
          </a:prstGeom>
          <a:noFill/>
        </p:spPr>
      </p:pic>
      <p:sp>
        <p:nvSpPr>
          <p:cNvPr id="27649" name="Rectangle 1"/>
          <p:cNvSpPr>
            <a:spLocks noChangeArrowheads="1"/>
          </p:cNvSpPr>
          <p:nvPr/>
        </p:nvSpPr>
        <p:spPr bwMode="auto">
          <a:xfrm>
            <a:off x="683568" y="954325"/>
            <a:ext cx="8460432" cy="45243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Фруктовая ладошка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Этот пальчик - апельсин,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Он, конечно, не один.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Этот пальчик - слива,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Вкусная, красивая.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Этот пальчик - абрикос,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Высоко на ветке рос.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Этот пальчик - груша,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Просит: «Ну-ка, скушай!»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Этот пальчик - ананас,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Поочередно разгибают пальчики из кулачка,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начиная с большого.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Фрукт для вас и для нас.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 Показывают ладошками вокруг и на себя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pic>
        <p:nvPicPr>
          <p:cNvPr id="27661" name="Picture 13" descr="https://i.ytimg.com/vi/2CFexMTxak4/maxresdefault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6016" y="908720"/>
            <a:ext cx="3840426" cy="244827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67744" y="274638"/>
            <a:ext cx="5760640" cy="1143000"/>
          </a:xfrm>
        </p:spPr>
        <p:txBody>
          <a:bodyPr/>
          <a:lstStyle/>
          <a:p>
            <a:r>
              <a:rPr lang="ru-RU" b="1" dirty="0" smtClean="0">
                <a:solidFill>
                  <a:srgbClr val="002060"/>
                </a:solidFill>
                <a:latin typeface="Gabriola" pitchFamily="82" charset="0"/>
                <a:cs typeface="Times New Roman" pitchFamily="18" charset="0"/>
              </a:rPr>
              <a:t>Пальчиковые игры</a:t>
            </a:r>
            <a:endParaRPr lang="ru-RU" b="1" dirty="0">
              <a:solidFill>
                <a:srgbClr val="002060"/>
              </a:solidFill>
              <a:latin typeface="Gabriola" pitchFamily="82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4338" name="Picture 2" descr="https://krot.info/uploads/posts/2020-01/1579212348_76-11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9144000" cy="6823720"/>
          </a:xfrm>
          <a:prstGeom prst="rect">
            <a:avLst/>
          </a:prstGeom>
          <a:noFill/>
        </p:spPr>
      </p:pic>
      <p:sp>
        <p:nvSpPr>
          <p:cNvPr id="25601" name="Rectangle 1"/>
          <p:cNvSpPr>
            <a:spLocks noChangeArrowheads="1"/>
          </p:cNvSpPr>
          <p:nvPr/>
        </p:nvSpPr>
        <p:spPr bwMode="auto">
          <a:xfrm>
            <a:off x="611560" y="114173"/>
            <a:ext cx="8532440" cy="56938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 лес по ягоды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Раз, два, три, четыре, пять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(пальцы обеих рук «здороваются»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— соприкасаются друг с другом: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сначала соединяйте большие пальцы,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затем указательны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е и т. д.),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 лес идем мы погулять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(</a:t>
            </a:r>
            <a:r>
              <a:rPr kumimoji="0" lang="ru-RU" sz="2000" b="0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указательный и средний пальцы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обеих рук «идут» по столу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).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За черникой за малиной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(</a:t>
            </a:r>
            <a:r>
              <a:rPr kumimoji="0" lang="ru-RU" sz="2000" b="0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указательным пальцем правой руки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нагибайте пальцы на левой, начиная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с большого),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Зa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брусникой и за калиной.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Землянику мы найдем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 братишке отнесем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(</a:t>
            </a:r>
            <a:r>
              <a:rPr kumimoji="0" lang="ru-RU" sz="2000" b="0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указательный и средний пальцы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обеих рук «идут» по столу)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pic>
        <p:nvPicPr>
          <p:cNvPr id="25605" name="Picture 5" descr="https://thumbs.dreamstime.com/b/children-forest-1835620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92080" y="548680"/>
            <a:ext cx="3256362" cy="396044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170</TotalTime>
  <Words>566</Words>
  <Application>Microsoft Office PowerPoint</Application>
  <PresentationFormat>Экран (4:3)</PresentationFormat>
  <Paragraphs>175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Тема Office</vt:lpstr>
      <vt:lpstr>Слайд 1</vt:lpstr>
      <vt:lpstr>Пальчиковые игры</vt:lpstr>
      <vt:lpstr>Пальчиковые игры</vt:lpstr>
      <vt:lpstr>Пальчиковые игры</vt:lpstr>
      <vt:lpstr>Слайд 5</vt:lpstr>
      <vt:lpstr>Слайд 6</vt:lpstr>
      <vt:lpstr>Пальчиковые игры</vt:lpstr>
      <vt:lpstr>Пальчиковые игры</vt:lpstr>
      <vt:lpstr>Пальчиковые игры</vt:lpstr>
      <vt:lpstr>Пальчиковые игры</vt:lpstr>
      <vt:lpstr>Слайд 11</vt:lpstr>
      <vt:lpstr>Пальчиковые игры</vt:lpstr>
      <vt:lpstr>Пальчиковые игры</vt:lpstr>
      <vt:lpstr>Пальчиковые игры</vt:lpstr>
      <vt:lpstr>Пальчиковые игры</vt:lpstr>
      <vt:lpstr>Пальчиковые игры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ольга забелина</dc:creator>
  <cp:lastModifiedBy>дом</cp:lastModifiedBy>
  <cp:revision>20</cp:revision>
  <dcterms:created xsi:type="dcterms:W3CDTF">2020-05-20T06:38:50Z</dcterms:created>
  <dcterms:modified xsi:type="dcterms:W3CDTF">2023-05-23T08:19:52Z</dcterms:modified>
</cp:coreProperties>
</file>