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59" r:id="rId5"/>
    <p:sldId id="260" r:id="rId6"/>
    <p:sldId id="292" r:id="rId7"/>
    <p:sldId id="261" r:id="rId8"/>
    <p:sldId id="262" r:id="rId9"/>
    <p:sldId id="293" r:id="rId10"/>
    <p:sldId id="263" r:id="rId11"/>
    <p:sldId id="264" r:id="rId12"/>
    <p:sldId id="29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6" r:id="rId27"/>
    <p:sldId id="279" r:id="rId28"/>
    <p:sldId id="280" r:id="rId29"/>
    <p:sldId id="281" r:id="rId30"/>
    <p:sldId id="282" r:id="rId31"/>
    <p:sldId id="283" r:id="rId32"/>
    <p:sldId id="284" r:id="rId33"/>
    <p:sldId id="285" r:id="rId34"/>
    <p:sldId id="287" r:id="rId35"/>
    <p:sldId id="288" r:id="rId36"/>
    <p:sldId id="289" r:id="rId37"/>
    <p:sldId id="295" r:id="rId38"/>
    <p:sldId id="296" r:id="rId39"/>
    <p:sldId id="297"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7D8142-0BF6-49B7-AEB0-31F060071314}" type="datetimeFigureOut">
              <a:rPr lang="ru-RU" smtClean="0"/>
              <a:pPr/>
              <a:t>10.04.2017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727CD-DF25-452B-ACD0-0180604958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D8142-0BF6-49B7-AEB0-31F060071314}" type="datetimeFigureOut">
              <a:rPr lang="ru-RU" smtClean="0"/>
              <a:pPr/>
              <a:t>10.04.2017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727CD-DF25-452B-ACD0-0180604958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tskie-kartinki-dlya-fona-4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normAutofit/>
          </a:bodyPr>
          <a:lstStyle/>
          <a:p>
            <a:r>
              <a:rPr lang="ru-RU" sz="6600" dirty="0" smtClean="0"/>
              <a:t>«В гостях у сказки»</a:t>
            </a:r>
            <a:endParaRPr lang="ru-RU" sz="6600" dirty="0"/>
          </a:p>
        </p:txBody>
      </p:sp>
      <p:sp>
        <p:nvSpPr>
          <p:cNvPr id="3" name="Подзаголовок 2"/>
          <p:cNvSpPr>
            <a:spLocks noGrp="1"/>
          </p:cNvSpPr>
          <p:nvPr>
            <p:ph type="subTitle" idx="1"/>
          </p:nvPr>
        </p:nvSpPr>
        <p:spPr>
          <a:xfrm>
            <a:off x="1857356" y="3886200"/>
            <a:ext cx="5915044" cy="1752600"/>
          </a:xfrm>
        </p:spPr>
        <p:txBody>
          <a:bodyPr>
            <a:normAutofit fontScale="92500"/>
          </a:bodyPr>
          <a:lstStyle/>
          <a:p>
            <a:pPr algn="r"/>
            <a:r>
              <a:rPr lang="ru-RU" dirty="0" smtClean="0">
                <a:cs typeface="Rod" pitchFamily="49" charset="-79"/>
              </a:rPr>
              <a:t>МК ДОУ «Детский сад «Тюльпан»</a:t>
            </a:r>
          </a:p>
          <a:p>
            <a:pPr algn="r"/>
            <a:r>
              <a:rPr lang="ru-RU" dirty="0" smtClean="0">
                <a:cs typeface="Rod" pitchFamily="49" charset="-79"/>
              </a:rPr>
              <a:t>Воспитатель: Ковалёва С.А.</a:t>
            </a:r>
          </a:p>
          <a:p>
            <a:pPr algn="r"/>
            <a:r>
              <a:rPr lang="ru-RU" dirty="0" smtClean="0">
                <a:cs typeface="Rod" pitchFamily="49" charset="-79"/>
              </a:rPr>
              <a:t>Средняя группа №4</a:t>
            </a:r>
            <a:endParaRPr lang="ru-RU" dirty="0">
              <a:cs typeface="Rod" pitchFamily="49" charset="-79"/>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868346"/>
          </a:xfrm>
        </p:spPr>
        <p:txBody>
          <a:bodyPr>
            <a:normAutofit/>
          </a:bodyPr>
          <a:lstStyle/>
          <a:p>
            <a:r>
              <a:rPr lang="ru-RU" sz="4000" dirty="0" smtClean="0"/>
              <a:t>Ожидаемые результаты:</a:t>
            </a:r>
            <a:endParaRPr lang="ru-RU" sz="4000" dirty="0"/>
          </a:p>
        </p:txBody>
      </p:sp>
      <p:sp>
        <p:nvSpPr>
          <p:cNvPr id="3" name="Содержимое 2"/>
          <p:cNvSpPr>
            <a:spLocks noGrp="1"/>
          </p:cNvSpPr>
          <p:nvPr>
            <p:ph idx="1"/>
          </p:nvPr>
        </p:nvSpPr>
        <p:spPr>
          <a:xfrm>
            <a:off x="457200" y="1071546"/>
            <a:ext cx="8229600" cy="5286412"/>
          </a:xfrm>
        </p:spPr>
        <p:txBody>
          <a:bodyPr/>
          <a:lstStyle/>
          <a:p>
            <a:r>
              <a:rPr lang="ru-RU" dirty="0" smtClean="0"/>
              <a:t>1.Создание предметной среды, способствующей приобщению детей к сказкам.</a:t>
            </a:r>
          </a:p>
          <a:p>
            <a:r>
              <a:rPr lang="ru-RU" dirty="0" smtClean="0"/>
              <a:t>2.Использование сказок в активной речи детей.</a:t>
            </a:r>
          </a:p>
          <a:p>
            <a:r>
              <a:rPr lang="ru-RU" dirty="0" smtClean="0"/>
              <a:t>3.Расширение представлений о русском народном творчестве.</a:t>
            </a:r>
          </a:p>
          <a:p>
            <a:r>
              <a:rPr lang="ru-RU" dirty="0" smtClean="0"/>
              <a:t>4.Вовлечение каждого ребёнка в творческую деятельность.</a:t>
            </a:r>
            <a:endParaRPr lang="ru-RU"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1011222"/>
          </a:xfrm>
        </p:spPr>
        <p:txBody>
          <a:bodyPr/>
          <a:lstStyle/>
          <a:p>
            <a:pPr algn="l"/>
            <a:r>
              <a:rPr lang="ru-RU" dirty="0"/>
              <a:t> </a:t>
            </a:r>
            <a:r>
              <a:rPr lang="ru-RU" sz="4000" dirty="0" smtClean="0"/>
              <a:t>3-ий этап</a:t>
            </a:r>
            <a:r>
              <a:rPr lang="ru-RU" dirty="0" smtClean="0"/>
              <a:t>. Презентация проекта</a:t>
            </a:r>
            <a:endParaRPr lang="ru-RU" dirty="0"/>
          </a:p>
        </p:txBody>
      </p:sp>
      <p:sp>
        <p:nvSpPr>
          <p:cNvPr id="3" name="Содержимое 2"/>
          <p:cNvSpPr>
            <a:spLocks noGrp="1"/>
          </p:cNvSpPr>
          <p:nvPr>
            <p:ph idx="1"/>
          </p:nvPr>
        </p:nvSpPr>
        <p:spPr>
          <a:xfrm>
            <a:off x="500034" y="1357298"/>
            <a:ext cx="8229600" cy="4768865"/>
          </a:xfrm>
        </p:spPr>
        <p:txBody>
          <a:bodyPr>
            <a:normAutofit fontScale="92500" lnSpcReduction="20000"/>
          </a:bodyPr>
          <a:lstStyle/>
          <a:p>
            <a:pPr>
              <a:buNone/>
            </a:pPr>
            <a:r>
              <a:rPr lang="ru-RU" dirty="0" smtClean="0"/>
              <a:t>4-ый этап. Совершенствовать уровень накопленных практических знаний: побуждать детей к использованию различных способов для достижения цели, стимулировать к дальнейшим побуждающим действиям и открытиям.</a:t>
            </a:r>
          </a:p>
          <a:p>
            <a:pPr>
              <a:buNone/>
            </a:pPr>
            <a:r>
              <a:rPr lang="ru-RU" dirty="0" smtClean="0"/>
              <a:t>Заключительный этап:</a:t>
            </a:r>
          </a:p>
          <a:p>
            <a:pPr>
              <a:buNone/>
            </a:pPr>
            <a:r>
              <a:rPr lang="ru-RU" dirty="0" smtClean="0"/>
              <a:t>1.Выставка поделок и рисунков на тему «В гостях у сказки»</a:t>
            </a:r>
          </a:p>
          <a:p>
            <a:pPr>
              <a:buNone/>
            </a:pPr>
            <a:r>
              <a:rPr lang="ru-RU" dirty="0" smtClean="0"/>
              <a:t>2.Драматизация сказки «Теремок», «Заюшкина избушка».</a:t>
            </a:r>
            <a:endParaRPr lang="ru-RU"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29600" cy="4940312"/>
          </a:xfrm>
        </p:spPr>
        <p:txBody>
          <a:bodyPr>
            <a:noAutofit/>
          </a:bodyPr>
          <a:lstStyle/>
          <a:p>
            <a:r>
              <a:rPr lang="ru-RU" sz="8000" dirty="0" smtClean="0"/>
              <a:t/>
            </a:r>
            <a:br>
              <a:rPr lang="ru-RU" sz="8000" dirty="0" smtClean="0"/>
            </a:br>
            <a:r>
              <a:rPr lang="ru-RU" sz="8000" dirty="0" smtClean="0"/>
              <a:t>Пути реализации проекта:</a:t>
            </a:r>
            <a:endParaRPr lang="ru-RU" sz="8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286844" cy="6858000"/>
          </a:xfrm>
          <a:prstGeom prst="rect">
            <a:avLst/>
          </a:prstGeom>
        </p:spPr>
      </p:pic>
      <p:sp>
        <p:nvSpPr>
          <p:cNvPr id="2" name="Заголовок 1"/>
          <p:cNvSpPr>
            <a:spLocks noGrp="1"/>
          </p:cNvSpPr>
          <p:nvPr>
            <p:ph type="title"/>
          </p:nvPr>
        </p:nvSpPr>
        <p:spPr/>
        <p:txBody>
          <a:bodyPr/>
          <a:lstStyle/>
          <a:p>
            <a:r>
              <a:rPr lang="ru-RU" dirty="0" smtClean="0"/>
              <a:t>План мероприятий на декабрь</a:t>
            </a:r>
            <a:endParaRPr lang="ru-RU" dirty="0"/>
          </a:p>
        </p:txBody>
      </p:sp>
      <p:sp>
        <p:nvSpPr>
          <p:cNvPr id="3" name="Содержимое 2"/>
          <p:cNvSpPr>
            <a:spLocks noGrp="1"/>
          </p:cNvSpPr>
          <p:nvPr>
            <p:ph idx="1"/>
          </p:nvPr>
        </p:nvSpPr>
        <p:spPr>
          <a:xfrm>
            <a:off x="500034" y="1571612"/>
            <a:ext cx="8229600" cy="4525963"/>
          </a:xfrm>
        </p:spPr>
        <p:txBody>
          <a:bodyPr/>
          <a:lstStyle/>
          <a:p>
            <a:r>
              <a:rPr lang="ru-RU" dirty="0" smtClean="0"/>
              <a:t>1.Чтение русской народной сказки «Репка»</a:t>
            </a:r>
          </a:p>
          <a:p>
            <a:r>
              <a:rPr lang="ru-RU" dirty="0" smtClean="0"/>
              <a:t>2.Показ настольного театра «Репка»</a:t>
            </a:r>
          </a:p>
          <a:p>
            <a:r>
              <a:rPr lang="ru-RU" dirty="0" smtClean="0"/>
              <a:t>3.Продуктивная деятельность лепка «Репка большая и маленькая»</a:t>
            </a:r>
          </a:p>
          <a:p>
            <a:r>
              <a:rPr lang="ru-RU" dirty="0" smtClean="0"/>
              <a:t>4.Подвижная игра « Вытяни репку»</a:t>
            </a:r>
          </a:p>
          <a:p>
            <a:r>
              <a:rPr lang="ru-RU" dirty="0" smtClean="0"/>
              <a:t>5.Д/игра «Собери урожай»</a:t>
            </a:r>
            <a:endParaRPr lang="ru-RU"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29600" cy="796908"/>
          </a:xfrm>
        </p:spPr>
        <p:txBody>
          <a:bodyPr>
            <a:normAutofit fontScale="90000"/>
          </a:bodyPr>
          <a:lstStyle/>
          <a:p>
            <a:r>
              <a:rPr lang="ru-RU" dirty="0" smtClean="0"/>
              <a:t>Показ настольного театра «Репка»</a:t>
            </a:r>
            <a:br>
              <a:rPr lang="ru-RU" dirty="0" smtClean="0"/>
            </a:br>
            <a:endParaRPr lang="ru-RU" dirty="0"/>
          </a:p>
        </p:txBody>
      </p:sp>
      <p:pic>
        <p:nvPicPr>
          <p:cNvPr id="5" name="Рисунок 4" descr="SAM_1680.JPG"/>
          <p:cNvPicPr>
            <a:picLocks noChangeAspect="1"/>
          </p:cNvPicPr>
          <p:nvPr/>
        </p:nvPicPr>
        <p:blipFill>
          <a:blip r:embed="rId3"/>
          <a:stretch>
            <a:fillRect/>
          </a:stretch>
        </p:blipFill>
        <p:spPr>
          <a:xfrm>
            <a:off x="571472" y="785794"/>
            <a:ext cx="4357718" cy="2643206"/>
          </a:xfrm>
          <a:prstGeom prst="rect">
            <a:avLst/>
          </a:prstGeom>
        </p:spPr>
      </p:pic>
      <p:pic>
        <p:nvPicPr>
          <p:cNvPr id="6" name="Рисунок 5" descr="SAM_1682.JPG"/>
          <p:cNvPicPr>
            <a:picLocks noChangeAspect="1"/>
          </p:cNvPicPr>
          <p:nvPr/>
        </p:nvPicPr>
        <p:blipFill>
          <a:blip r:embed="rId4"/>
          <a:stretch>
            <a:fillRect/>
          </a:stretch>
        </p:blipFill>
        <p:spPr>
          <a:xfrm>
            <a:off x="4143372" y="3500438"/>
            <a:ext cx="4572000" cy="2928958"/>
          </a:xfrm>
          <a:prstGeom prst="rect">
            <a:avLst/>
          </a:prstGeom>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29600" cy="1082660"/>
          </a:xfrm>
        </p:spPr>
        <p:txBody>
          <a:bodyPr>
            <a:normAutofit fontScale="90000"/>
          </a:bodyPr>
          <a:lstStyle/>
          <a:p>
            <a:r>
              <a:rPr lang="ru-RU" dirty="0" smtClean="0"/>
              <a:t>Продуктивная деятельность лепка</a:t>
            </a:r>
            <a:endParaRPr lang="ru-RU" dirty="0"/>
          </a:p>
        </p:txBody>
      </p:sp>
      <p:pic>
        <p:nvPicPr>
          <p:cNvPr id="5" name="Рисунок 4" descr="SAM_1687.JPG"/>
          <p:cNvPicPr>
            <a:picLocks noChangeAspect="1"/>
          </p:cNvPicPr>
          <p:nvPr/>
        </p:nvPicPr>
        <p:blipFill>
          <a:blip r:embed="rId3" cstate="print"/>
          <a:stretch>
            <a:fillRect/>
          </a:stretch>
        </p:blipFill>
        <p:spPr>
          <a:xfrm>
            <a:off x="428596" y="1214422"/>
            <a:ext cx="3929090" cy="2571768"/>
          </a:xfrm>
          <a:prstGeom prst="rect">
            <a:avLst/>
          </a:prstGeom>
        </p:spPr>
      </p:pic>
      <p:pic>
        <p:nvPicPr>
          <p:cNvPr id="6" name="Рисунок 5" descr="SAM_1688.JPG"/>
          <p:cNvPicPr>
            <a:picLocks noChangeAspect="1"/>
          </p:cNvPicPr>
          <p:nvPr/>
        </p:nvPicPr>
        <p:blipFill>
          <a:blip r:embed="rId4"/>
          <a:stretch>
            <a:fillRect/>
          </a:stretch>
        </p:blipFill>
        <p:spPr>
          <a:xfrm>
            <a:off x="4572000" y="3786190"/>
            <a:ext cx="4357718" cy="2786082"/>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
            </a:r>
            <a:br>
              <a:rPr lang="ru-RU" dirty="0" smtClean="0"/>
            </a:br>
            <a:r>
              <a:rPr lang="ru-RU" dirty="0" smtClean="0"/>
              <a:t>Подвижная игра « Вытяни репку»</a:t>
            </a:r>
            <a:br>
              <a:rPr lang="ru-RU" dirty="0" smtClean="0"/>
            </a:br>
            <a:endParaRPr lang="ru-RU" dirty="0"/>
          </a:p>
        </p:txBody>
      </p:sp>
      <p:pic>
        <p:nvPicPr>
          <p:cNvPr id="6" name="Рисунок 5" descr="SAM_1821.JPG"/>
          <p:cNvPicPr>
            <a:picLocks noChangeAspect="1"/>
          </p:cNvPicPr>
          <p:nvPr/>
        </p:nvPicPr>
        <p:blipFill>
          <a:blip r:embed="rId3"/>
          <a:stretch>
            <a:fillRect/>
          </a:stretch>
        </p:blipFill>
        <p:spPr>
          <a:xfrm>
            <a:off x="357158" y="1142984"/>
            <a:ext cx="4429156" cy="2571768"/>
          </a:xfrm>
          <a:prstGeom prst="rect">
            <a:avLst/>
          </a:prstGeom>
        </p:spPr>
      </p:pic>
      <p:pic>
        <p:nvPicPr>
          <p:cNvPr id="7" name="Рисунок 6" descr="SAM_1822.JPG"/>
          <p:cNvPicPr>
            <a:picLocks noChangeAspect="1"/>
          </p:cNvPicPr>
          <p:nvPr/>
        </p:nvPicPr>
        <p:blipFill>
          <a:blip r:embed="rId4"/>
          <a:stretch>
            <a:fillRect/>
          </a:stretch>
        </p:blipFill>
        <p:spPr>
          <a:xfrm>
            <a:off x="4572000" y="3786190"/>
            <a:ext cx="4286280" cy="2857520"/>
          </a:xfrm>
          <a:prstGeom prst="rect">
            <a:avLst/>
          </a:prstGeom>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7972452" cy="796908"/>
          </a:xfrm>
        </p:spPr>
        <p:txBody>
          <a:bodyPr/>
          <a:lstStyle/>
          <a:p>
            <a:r>
              <a:rPr lang="ru-RU" dirty="0" smtClean="0"/>
              <a:t>Игра «Собери урожай»</a:t>
            </a:r>
            <a:endParaRPr lang="ru-RU" dirty="0"/>
          </a:p>
        </p:txBody>
      </p:sp>
      <p:pic>
        <p:nvPicPr>
          <p:cNvPr id="5" name="Рисунок 4" descr="SAM_1816.JPG"/>
          <p:cNvPicPr>
            <a:picLocks noChangeAspect="1"/>
          </p:cNvPicPr>
          <p:nvPr/>
        </p:nvPicPr>
        <p:blipFill>
          <a:blip r:embed="rId3" cstate="print"/>
          <a:stretch>
            <a:fillRect/>
          </a:stretch>
        </p:blipFill>
        <p:spPr>
          <a:xfrm>
            <a:off x="357158" y="1285860"/>
            <a:ext cx="3929090" cy="2571768"/>
          </a:xfrm>
          <a:prstGeom prst="rect">
            <a:avLst/>
          </a:prstGeom>
        </p:spPr>
      </p:pic>
      <p:pic>
        <p:nvPicPr>
          <p:cNvPr id="6" name="Рисунок 5" descr="SAM_1815.JPG"/>
          <p:cNvPicPr>
            <a:picLocks noChangeAspect="1"/>
          </p:cNvPicPr>
          <p:nvPr/>
        </p:nvPicPr>
        <p:blipFill>
          <a:blip r:embed="rId4"/>
          <a:stretch>
            <a:fillRect/>
          </a:stretch>
        </p:blipFill>
        <p:spPr>
          <a:xfrm>
            <a:off x="4357686" y="3929066"/>
            <a:ext cx="4572032" cy="2714644"/>
          </a:xfrm>
          <a:prstGeom prst="rect">
            <a:avLst/>
          </a:prstGeom>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939784"/>
          </a:xfrm>
        </p:spPr>
        <p:txBody>
          <a:bodyPr/>
          <a:lstStyle/>
          <a:p>
            <a:r>
              <a:rPr lang="ru-RU" dirty="0" smtClean="0"/>
              <a:t>План мероприятий на январь</a:t>
            </a:r>
            <a:endParaRPr lang="ru-RU" dirty="0"/>
          </a:p>
        </p:txBody>
      </p:sp>
      <p:sp>
        <p:nvSpPr>
          <p:cNvPr id="5" name="Содержимое 4"/>
          <p:cNvSpPr>
            <a:spLocks noGrp="1"/>
          </p:cNvSpPr>
          <p:nvPr>
            <p:ph idx="1"/>
          </p:nvPr>
        </p:nvSpPr>
        <p:spPr/>
        <p:txBody>
          <a:bodyPr>
            <a:normAutofit/>
          </a:bodyPr>
          <a:lstStyle/>
          <a:p>
            <a:r>
              <a:rPr lang="ru-RU" sz="2800" dirty="0" smtClean="0"/>
              <a:t>1.Чтение русской народной сказки «Колобок»</a:t>
            </a:r>
          </a:p>
          <a:p>
            <a:r>
              <a:rPr lang="ru-RU" sz="2800" dirty="0" smtClean="0"/>
              <a:t>2.Показ настольного театра «Колобок»</a:t>
            </a:r>
          </a:p>
          <a:p>
            <a:r>
              <a:rPr lang="ru-RU" sz="2800" dirty="0" smtClean="0"/>
              <a:t>3.Продуктивная деятельность: рисование « Я от бабушки ушёл»</a:t>
            </a:r>
          </a:p>
          <a:p>
            <a:r>
              <a:rPr lang="ru-RU" sz="2800" dirty="0" smtClean="0"/>
              <a:t>4.Подвижная игра «Хитрая лиса»</a:t>
            </a:r>
            <a:endParaRPr lang="ru-RU" sz="2800"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a:bodyPr>
          <a:lstStyle/>
          <a:p>
            <a:r>
              <a:rPr lang="ru-RU" sz="4000" dirty="0" smtClean="0"/>
              <a:t>Настольный театр «Колобок»</a:t>
            </a:r>
            <a:endParaRPr lang="ru-RU" sz="4000" dirty="0"/>
          </a:p>
        </p:txBody>
      </p:sp>
      <p:pic>
        <p:nvPicPr>
          <p:cNvPr id="6" name="Рисунок 5" descr="SAM_1677.JPG"/>
          <p:cNvPicPr>
            <a:picLocks noChangeAspect="1"/>
          </p:cNvPicPr>
          <p:nvPr/>
        </p:nvPicPr>
        <p:blipFill>
          <a:blip r:embed="rId3" cstate="print"/>
          <a:stretch>
            <a:fillRect/>
          </a:stretch>
        </p:blipFill>
        <p:spPr>
          <a:xfrm>
            <a:off x="357158" y="1357298"/>
            <a:ext cx="4000528" cy="2857520"/>
          </a:xfrm>
          <a:prstGeom prst="rect">
            <a:avLst/>
          </a:prstGeom>
        </p:spPr>
      </p:pic>
      <p:pic>
        <p:nvPicPr>
          <p:cNvPr id="7" name="Рисунок 6" descr="SAM_1678.JPG"/>
          <p:cNvPicPr>
            <a:picLocks noChangeAspect="1"/>
          </p:cNvPicPr>
          <p:nvPr/>
        </p:nvPicPr>
        <p:blipFill>
          <a:blip r:embed="rId4"/>
          <a:stretch>
            <a:fillRect/>
          </a:stretch>
        </p:blipFill>
        <p:spPr>
          <a:xfrm>
            <a:off x="4429124" y="3786190"/>
            <a:ext cx="4429156" cy="285752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dirty="0" smtClean="0"/>
              <a:t>Актуальность:</a:t>
            </a:r>
            <a:endParaRPr lang="ru-RU" sz="4000" dirty="0"/>
          </a:p>
        </p:txBody>
      </p:sp>
      <p:sp>
        <p:nvSpPr>
          <p:cNvPr id="3" name="Содержимое 2"/>
          <p:cNvSpPr>
            <a:spLocks noGrp="1"/>
          </p:cNvSpPr>
          <p:nvPr>
            <p:ph idx="1"/>
          </p:nvPr>
        </p:nvSpPr>
        <p:spPr>
          <a:xfrm>
            <a:off x="457200" y="1285860"/>
            <a:ext cx="8229600" cy="5214974"/>
          </a:xfrm>
        </p:spPr>
        <p:txBody>
          <a:bodyPr>
            <a:normAutofit fontScale="25000" lnSpcReduction="20000"/>
          </a:bodyPr>
          <a:lstStyle/>
          <a:p>
            <a:pPr algn="just">
              <a:buNone/>
            </a:pPr>
            <a:r>
              <a:rPr lang="ru-RU" b="1" dirty="0" smtClean="0"/>
              <a:t>              </a:t>
            </a:r>
            <a:r>
              <a:rPr lang="ru-RU" sz="8000" dirty="0" smtClean="0"/>
              <a:t>Одной из важнейших задач развития личности ребенка дошкольного возраста является освоение им духовного богатства народа, его культурно – исторического опыта.</a:t>
            </a:r>
          </a:p>
          <a:p>
            <a:pPr algn="just">
              <a:buNone/>
            </a:pPr>
            <a:r>
              <a:rPr lang="ru-RU" sz="8000" dirty="0" smtClean="0"/>
              <a:t>      Актуальность темы нам видится в приобщении детей к традиционному русскому фольклору. Дети хорошо воспринимают фольклорные произведения благодаря их мягкому юмору, ненавязчивому дидактизму и знакомым жизненным ситуациям. Исходя из этого, знакомство детей с фольклорными произведениями способствует развитию речи, пополнению и обогащению их словарного запаса . В устном народном творчестве, как нигде больше сохранились особенные черты русского характера, присущие ему нравственные ценности, представление о добре, красоте, правде, храбрости, трудолюбии, верности. Все это мы можем увидеть в русских народных сказках. Именно сказки являются прекрасным материалом для обучения детей младшего дошкольного возраста развитию речи. Персонажи сказок хорошо знакомы детям, язык сказок очень выразителен, богат образными сравнениями, имеет несложные формы прямой речи. Очень важно использовать в своей работе театрализованные игры, игры-драматизации, сюжетные игры на темы знакомых детям фольклорных произведений.</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29600" cy="1439850"/>
          </a:xfrm>
        </p:spPr>
        <p:txBody>
          <a:bodyPr>
            <a:normAutofit fontScale="90000"/>
          </a:bodyPr>
          <a:lstStyle/>
          <a:p>
            <a:r>
              <a:rPr lang="ru-RU" dirty="0" smtClean="0"/>
              <a:t>Продуктивная деятельность: рисование « Я от бабушки ушёл»</a:t>
            </a:r>
            <a:br>
              <a:rPr lang="ru-RU" dirty="0" smtClean="0"/>
            </a:br>
            <a:endParaRPr lang="ru-RU" dirty="0"/>
          </a:p>
        </p:txBody>
      </p:sp>
      <p:pic>
        <p:nvPicPr>
          <p:cNvPr id="5" name="Рисунок 4" descr="SAM_1690.JPG"/>
          <p:cNvPicPr>
            <a:picLocks noChangeAspect="1"/>
          </p:cNvPicPr>
          <p:nvPr/>
        </p:nvPicPr>
        <p:blipFill>
          <a:blip r:embed="rId3" cstate="print"/>
          <a:stretch>
            <a:fillRect/>
          </a:stretch>
        </p:blipFill>
        <p:spPr>
          <a:xfrm>
            <a:off x="357158" y="1428736"/>
            <a:ext cx="4143404" cy="2857520"/>
          </a:xfrm>
          <a:prstGeom prst="rect">
            <a:avLst/>
          </a:prstGeom>
        </p:spPr>
      </p:pic>
      <p:pic>
        <p:nvPicPr>
          <p:cNvPr id="6" name="Рисунок 5" descr="SAM_1692.JPG"/>
          <p:cNvPicPr>
            <a:picLocks noChangeAspect="1"/>
          </p:cNvPicPr>
          <p:nvPr/>
        </p:nvPicPr>
        <p:blipFill>
          <a:blip r:embed="rId4" cstate="print"/>
          <a:stretch>
            <a:fillRect/>
          </a:stretch>
        </p:blipFill>
        <p:spPr>
          <a:xfrm>
            <a:off x="4643438" y="3429000"/>
            <a:ext cx="4214842" cy="3000396"/>
          </a:xfrm>
          <a:prstGeom prst="rect">
            <a:avLst/>
          </a:prstGeom>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29600" cy="796908"/>
          </a:xfrm>
        </p:spPr>
        <p:txBody>
          <a:bodyPr>
            <a:normAutofit fontScale="90000"/>
          </a:bodyPr>
          <a:lstStyle/>
          <a:p>
            <a:r>
              <a:rPr lang="ru-RU" dirty="0" smtClean="0"/>
              <a:t/>
            </a:r>
            <a:br>
              <a:rPr lang="ru-RU" dirty="0" smtClean="0"/>
            </a:br>
            <a:r>
              <a:rPr lang="ru-RU" dirty="0" smtClean="0"/>
              <a:t>Подвижная игра «Хитрая лиса»</a:t>
            </a:r>
            <a:br>
              <a:rPr lang="ru-RU" dirty="0" smtClean="0"/>
            </a:br>
            <a:endParaRPr lang="ru-RU" dirty="0"/>
          </a:p>
        </p:txBody>
      </p:sp>
      <p:pic>
        <p:nvPicPr>
          <p:cNvPr id="5" name="Рисунок 4" descr="SAM_1686.JPG"/>
          <p:cNvPicPr>
            <a:picLocks noChangeAspect="1"/>
          </p:cNvPicPr>
          <p:nvPr/>
        </p:nvPicPr>
        <p:blipFill>
          <a:blip r:embed="rId3"/>
          <a:stretch>
            <a:fillRect/>
          </a:stretch>
        </p:blipFill>
        <p:spPr>
          <a:xfrm>
            <a:off x="285720" y="1071546"/>
            <a:ext cx="4357718" cy="2500330"/>
          </a:xfrm>
          <a:prstGeom prst="rect">
            <a:avLst/>
          </a:prstGeom>
        </p:spPr>
      </p:pic>
      <p:pic>
        <p:nvPicPr>
          <p:cNvPr id="6" name="Рисунок 5" descr="SAM_1685.JPG"/>
          <p:cNvPicPr>
            <a:picLocks noChangeAspect="1"/>
          </p:cNvPicPr>
          <p:nvPr/>
        </p:nvPicPr>
        <p:blipFill>
          <a:blip r:embed="rId4"/>
          <a:stretch>
            <a:fillRect/>
          </a:stretch>
        </p:blipFill>
        <p:spPr>
          <a:xfrm>
            <a:off x="4429124" y="3786190"/>
            <a:ext cx="4357718" cy="2786082"/>
          </a:xfrm>
          <a:prstGeom prst="rect">
            <a:avLst/>
          </a:prstGeom>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План мероприятий на февраль</a:t>
            </a:r>
            <a:endParaRPr lang="ru-RU" dirty="0"/>
          </a:p>
        </p:txBody>
      </p:sp>
      <p:sp>
        <p:nvSpPr>
          <p:cNvPr id="5" name="Содержимое 4"/>
          <p:cNvSpPr>
            <a:spLocks noGrp="1"/>
          </p:cNvSpPr>
          <p:nvPr>
            <p:ph idx="1"/>
          </p:nvPr>
        </p:nvSpPr>
        <p:spPr/>
        <p:txBody>
          <a:bodyPr/>
          <a:lstStyle/>
          <a:p>
            <a:r>
              <a:rPr lang="ru-RU" dirty="0" smtClean="0"/>
              <a:t>1.Чтение русской народной сказки «Три медведя».</a:t>
            </a:r>
          </a:p>
          <a:p>
            <a:r>
              <a:rPr lang="ru-RU" dirty="0" smtClean="0"/>
              <a:t>2.Музыкальная  игра «Медвежата» .</a:t>
            </a:r>
          </a:p>
          <a:p>
            <a:r>
              <a:rPr lang="ru-RU" dirty="0" smtClean="0"/>
              <a:t>3.Работа с родителями: рисунки к сказке.</a:t>
            </a:r>
          </a:p>
          <a:p>
            <a:r>
              <a:rPr lang="ru-RU" dirty="0" smtClean="0"/>
              <a:t>4.Отгадывание загадок о диких животных.</a:t>
            </a:r>
          </a:p>
          <a:p>
            <a:r>
              <a:rPr lang="ru-RU" dirty="0" smtClean="0"/>
              <a:t>5.Подвижная игра «Медведь и пчёлы»</a:t>
            </a:r>
            <a:endParaRPr lang="ru-RU" dirty="0"/>
          </a:p>
        </p:txBody>
      </p:sp>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457200" y="274638"/>
            <a:ext cx="8258204" cy="939784"/>
          </a:xfrm>
        </p:spPr>
        <p:txBody>
          <a:bodyPr>
            <a:normAutofit fontScale="90000"/>
          </a:bodyPr>
          <a:lstStyle/>
          <a:p>
            <a:r>
              <a:rPr lang="ru-RU" sz="4000" dirty="0" smtClean="0"/>
              <a:t/>
            </a:r>
            <a:br>
              <a:rPr lang="ru-RU" sz="4000" dirty="0" smtClean="0"/>
            </a:br>
            <a:r>
              <a:rPr lang="ru-RU" sz="4000" dirty="0" smtClean="0"/>
              <a:t>Музыкальная игра « Медвежата»</a:t>
            </a:r>
            <a:br>
              <a:rPr lang="ru-RU" sz="4000" dirty="0" smtClean="0"/>
            </a:br>
            <a:endParaRPr lang="ru-RU" sz="4000" dirty="0"/>
          </a:p>
        </p:txBody>
      </p:sp>
      <p:pic>
        <p:nvPicPr>
          <p:cNvPr id="5" name="Рисунок 4" descr="SAM_1571.JPG"/>
          <p:cNvPicPr>
            <a:picLocks noChangeAspect="1"/>
          </p:cNvPicPr>
          <p:nvPr/>
        </p:nvPicPr>
        <p:blipFill>
          <a:blip r:embed="rId3"/>
          <a:stretch>
            <a:fillRect/>
          </a:stretch>
        </p:blipFill>
        <p:spPr>
          <a:xfrm>
            <a:off x="1928794" y="1928802"/>
            <a:ext cx="5715040" cy="3571900"/>
          </a:xfrm>
          <a:prstGeom prst="rect">
            <a:avLst/>
          </a:prstGeom>
        </p:spPr>
      </p:pic>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1"/>
            <a:ext cx="9144000" cy="6858000"/>
          </a:xfrm>
        </p:spPr>
      </p:pic>
      <p:sp>
        <p:nvSpPr>
          <p:cNvPr id="2" name="Заголовок 1"/>
          <p:cNvSpPr>
            <a:spLocks noGrp="1"/>
          </p:cNvSpPr>
          <p:nvPr>
            <p:ph type="title"/>
          </p:nvPr>
        </p:nvSpPr>
        <p:spPr/>
        <p:txBody>
          <a:bodyPr>
            <a:normAutofit fontScale="90000"/>
          </a:bodyPr>
          <a:lstStyle/>
          <a:p>
            <a:r>
              <a:rPr lang="ru-RU" dirty="0" smtClean="0"/>
              <a:t>Работа с родителями </a:t>
            </a:r>
            <a:br>
              <a:rPr lang="ru-RU" dirty="0" smtClean="0"/>
            </a:br>
            <a:r>
              <a:rPr lang="ru-RU" dirty="0" smtClean="0"/>
              <a:t>рисунки к сказке</a:t>
            </a:r>
            <a:endParaRPr lang="ru-RU" dirty="0"/>
          </a:p>
        </p:txBody>
      </p:sp>
      <p:pic>
        <p:nvPicPr>
          <p:cNvPr id="5" name="Рисунок 4" descr="SAM_1836.JPG"/>
          <p:cNvPicPr>
            <a:picLocks noChangeAspect="1"/>
          </p:cNvPicPr>
          <p:nvPr/>
        </p:nvPicPr>
        <p:blipFill>
          <a:blip r:embed="rId3"/>
          <a:stretch>
            <a:fillRect/>
          </a:stretch>
        </p:blipFill>
        <p:spPr>
          <a:xfrm>
            <a:off x="1857356" y="2214554"/>
            <a:ext cx="5572164" cy="3643338"/>
          </a:xfrm>
          <a:prstGeom prst="rect">
            <a:avLst/>
          </a:prstGeom>
        </p:spPr>
      </p:pic>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Отгадывание загадок о диких животных.</a:t>
            </a:r>
            <a:endParaRPr lang="ru-RU" dirty="0"/>
          </a:p>
        </p:txBody>
      </p:sp>
      <p:pic>
        <p:nvPicPr>
          <p:cNvPr id="5" name="Рисунок 4" descr="SAM_1714.JPG"/>
          <p:cNvPicPr>
            <a:picLocks noChangeAspect="1"/>
          </p:cNvPicPr>
          <p:nvPr/>
        </p:nvPicPr>
        <p:blipFill>
          <a:blip r:embed="rId3" cstate="print"/>
          <a:stretch>
            <a:fillRect/>
          </a:stretch>
        </p:blipFill>
        <p:spPr>
          <a:xfrm>
            <a:off x="285720" y="1500174"/>
            <a:ext cx="4143404" cy="2714644"/>
          </a:xfrm>
          <a:prstGeom prst="rect">
            <a:avLst/>
          </a:prstGeom>
        </p:spPr>
      </p:pic>
      <p:pic>
        <p:nvPicPr>
          <p:cNvPr id="6" name="Рисунок 5" descr="SAM_1715.JPG"/>
          <p:cNvPicPr>
            <a:picLocks noChangeAspect="1"/>
          </p:cNvPicPr>
          <p:nvPr/>
        </p:nvPicPr>
        <p:blipFill>
          <a:blip r:embed="rId4" cstate="print"/>
          <a:stretch>
            <a:fillRect/>
          </a:stretch>
        </p:blipFill>
        <p:spPr>
          <a:xfrm>
            <a:off x="4714876" y="4000504"/>
            <a:ext cx="4143404" cy="2571768"/>
          </a:xfrm>
          <a:prstGeom prst="rect">
            <a:avLst/>
          </a:prstGeom>
        </p:spPr>
      </p:pic>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Подвижная игра «Медведь и пчёлы»</a:t>
            </a:r>
            <a:endParaRPr lang="ru-RU" dirty="0"/>
          </a:p>
        </p:txBody>
      </p:sp>
      <p:pic>
        <p:nvPicPr>
          <p:cNvPr id="5" name="Рисунок 4" descr="SAM_1818.JPG"/>
          <p:cNvPicPr>
            <a:picLocks noChangeAspect="1"/>
          </p:cNvPicPr>
          <p:nvPr/>
        </p:nvPicPr>
        <p:blipFill>
          <a:blip r:embed="rId3" cstate="print"/>
          <a:stretch>
            <a:fillRect/>
          </a:stretch>
        </p:blipFill>
        <p:spPr>
          <a:xfrm>
            <a:off x="500034" y="1357298"/>
            <a:ext cx="3786214" cy="2643206"/>
          </a:xfrm>
          <a:prstGeom prst="rect">
            <a:avLst/>
          </a:prstGeom>
        </p:spPr>
      </p:pic>
      <p:pic>
        <p:nvPicPr>
          <p:cNvPr id="7" name="Рисунок 6" descr="SAM_1819.JPG"/>
          <p:cNvPicPr>
            <a:picLocks noChangeAspect="1"/>
          </p:cNvPicPr>
          <p:nvPr/>
        </p:nvPicPr>
        <p:blipFill>
          <a:blip r:embed="rId4" cstate="print"/>
          <a:stretch>
            <a:fillRect/>
          </a:stretch>
        </p:blipFill>
        <p:spPr>
          <a:xfrm>
            <a:off x="4500562" y="3643314"/>
            <a:ext cx="4214842" cy="2928934"/>
          </a:xfrm>
          <a:prstGeom prst="rect">
            <a:avLst/>
          </a:prstGeom>
        </p:spPr>
      </p:pic>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План мероприятий на март</a:t>
            </a:r>
            <a:endParaRPr lang="ru-RU" dirty="0"/>
          </a:p>
        </p:txBody>
      </p:sp>
      <p:sp>
        <p:nvSpPr>
          <p:cNvPr id="5" name="Содержимое 4"/>
          <p:cNvSpPr>
            <a:spLocks noGrp="1"/>
          </p:cNvSpPr>
          <p:nvPr>
            <p:ph idx="1"/>
          </p:nvPr>
        </p:nvSpPr>
        <p:spPr/>
        <p:txBody>
          <a:bodyPr>
            <a:normAutofit/>
          </a:bodyPr>
          <a:lstStyle/>
          <a:p>
            <a:r>
              <a:rPr lang="ru-RU" dirty="0" smtClean="0"/>
              <a:t>1.Чтение русской народной сказки «Теремок».</a:t>
            </a:r>
          </a:p>
          <a:p>
            <a:r>
              <a:rPr lang="ru-RU" dirty="0" smtClean="0"/>
              <a:t>2.Показ настольного театра « Теремок».</a:t>
            </a:r>
          </a:p>
          <a:p>
            <a:r>
              <a:rPr lang="ru-RU" dirty="0" smtClean="0"/>
              <a:t>3.Интегрированное занятие «Теремок»</a:t>
            </a:r>
          </a:p>
          <a:p>
            <a:r>
              <a:rPr lang="ru-RU" dirty="0" smtClean="0"/>
              <a:t>4.Ручной труд «Зайчик».</a:t>
            </a:r>
          </a:p>
          <a:p>
            <a:r>
              <a:rPr lang="ru-RU" dirty="0" smtClean="0"/>
              <a:t>5.Рассказывание с детьми сказки «Теремок» с помощью мнемотаблицы.</a:t>
            </a:r>
          </a:p>
          <a:p>
            <a:r>
              <a:rPr lang="ru-RU" dirty="0" smtClean="0"/>
              <a:t>6.Работа с родителями рисунки к сказке.</a:t>
            </a:r>
            <a:endParaRPr lang="ru-RU" dirty="0"/>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Показ настольного театра «Теремок»</a:t>
            </a:r>
            <a:endParaRPr lang="ru-RU" dirty="0"/>
          </a:p>
        </p:txBody>
      </p:sp>
      <p:pic>
        <p:nvPicPr>
          <p:cNvPr id="6" name="Рисунок 5" descr="SAM_1679.JPG"/>
          <p:cNvPicPr>
            <a:picLocks noChangeAspect="1"/>
          </p:cNvPicPr>
          <p:nvPr/>
        </p:nvPicPr>
        <p:blipFill>
          <a:blip r:embed="rId3"/>
          <a:stretch>
            <a:fillRect/>
          </a:stretch>
        </p:blipFill>
        <p:spPr>
          <a:xfrm>
            <a:off x="571472" y="1214422"/>
            <a:ext cx="4286280" cy="2714644"/>
          </a:xfrm>
          <a:prstGeom prst="rect">
            <a:avLst/>
          </a:prstGeom>
        </p:spPr>
      </p:pic>
      <p:pic>
        <p:nvPicPr>
          <p:cNvPr id="7" name="Рисунок 6" descr="SAM_1676.JPG"/>
          <p:cNvPicPr>
            <a:picLocks noChangeAspect="1"/>
          </p:cNvPicPr>
          <p:nvPr/>
        </p:nvPicPr>
        <p:blipFill>
          <a:blip r:embed="rId4"/>
          <a:stretch>
            <a:fillRect/>
          </a:stretch>
        </p:blipFill>
        <p:spPr>
          <a:xfrm>
            <a:off x="4572000" y="4000504"/>
            <a:ext cx="4357718" cy="2500306"/>
          </a:xfrm>
          <a:prstGeom prst="rect">
            <a:avLst/>
          </a:prstGeom>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Интегрированное занятие «Теремок»</a:t>
            </a:r>
            <a:endParaRPr lang="ru-RU" dirty="0"/>
          </a:p>
        </p:txBody>
      </p:sp>
      <p:pic>
        <p:nvPicPr>
          <p:cNvPr id="5" name="Рисунок 4" descr="SAM_1804.JPG"/>
          <p:cNvPicPr>
            <a:picLocks noChangeAspect="1"/>
          </p:cNvPicPr>
          <p:nvPr/>
        </p:nvPicPr>
        <p:blipFill>
          <a:blip r:embed="rId3" cstate="print"/>
          <a:stretch>
            <a:fillRect/>
          </a:stretch>
        </p:blipFill>
        <p:spPr>
          <a:xfrm>
            <a:off x="214282" y="1357298"/>
            <a:ext cx="4143404" cy="2786082"/>
          </a:xfrm>
          <a:prstGeom prst="rect">
            <a:avLst/>
          </a:prstGeom>
        </p:spPr>
      </p:pic>
      <p:pic>
        <p:nvPicPr>
          <p:cNvPr id="6" name="Рисунок 5" descr="SAM_1812.JPG"/>
          <p:cNvPicPr>
            <a:picLocks noChangeAspect="1"/>
          </p:cNvPicPr>
          <p:nvPr/>
        </p:nvPicPr>
        <p:blipFill>
          <a:blip r:embed="rId4"/>
          <a:stretch>
            <a:fillRect/>
          </a:stretch>
        </p:blipFill>
        <p:spPr>
          <a:xfrm>
            <a:off x="4429124" y="3429000"/>
            <a:ext cx="4572000" cy="3000372"/>
          </a:xfrm>
          <a:prstGeom prst="rect">
            <a:avLst/>
          </a:prstGeom>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939784"/>
          </a:xfrm>
        </p:spPr>
        <p:txBody>
          <a:bodyPr/>
          <a:lstStyle/>
          <a:p>
            <a:r>
              <a:rPr lang="ru-RU" dirty="0" smtClean="0"/>
              <a:t>Проблема:</a:t>
            </a:r>
          </a:p>
        </p:txBody>
      </p:sp>
      <p:sp>
        <p:nvSpPr>
          <p:cNvPr id="3" name="Содержимое 2"/>
          <p:cNvSpPr>
            <a:spLocks noGrp="1"/>
          </p:cNvSpPr>
          <p:nvPr>
            <p:ph idx="1"/>
          </p:nvPr>
        </p:nvSpPr>
        <p:spPr>
          <a:xfrm>
            <a:off x="457200" y="1357298"/>
            <a:ext cx="8229600" cy="4768865"/>
          </a:xfrm>
        </p:spPr>
        <p:txBody>
          <a:bodyPr/>
          <a:lstStyle/>
          <a:p>
            <a:endParaRPr lang="ru-RU" dirty="0" smtClean="0"/>
          </a:p>
          <a:p>
            <a:pPr algn="just">
              <a:buNone/>
            </a:pPr>
            <a:r>
              <a:rPr lang="ru-RU" dirty="0" smtClean="0"/>
              <a:t>   Необходимость устройства в группе уютного «дома» для книг (сказок). Наконец, только в уголке книги воспитатель имеет возможность привить детям навыки культуры общения и обращения с книгой.</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lstStyle/>
          <a:p>
            <a:r>
              <a:rPr lang="ru-RU" dirty="0" smtClean="0"/>
              <a:t>Ручной труд «Зайчик»</a:t>
            </a:r>
            <a:endParaRPr lang="ru-RU" dirty="0"/>
          </a:p>
        </p:txBody>
      </p:sp>
      <p:pic>
        <p:nvPicPr>
          <p:cNvPr id="5" name="Рисунок 4" descr="SAM_0983.JPG"/>
          <p:cNvPicPr>
            <a:picLocks noChangeAspect="1"/>
          </p:cNvPicPr>
          <p:nvPr/>
        </p:nvPicPr>
        <p:blipFill>
          <a:blip r:embed="rId3"/>
          <a:stretch>
            <a:fillRect/>
          </a:stretch>
        </p:blipFill>
        <p:spPr>
          <a:xfrm>
            <a:off x="1428728" y="1500174"/>
            <a:ext cx="6500858" cy="4143380"/>
          </a:xfrm>
          <a:prstGeom prst="rect">
            <a:avLst/>
          </a:prstGeom>
        </p:spPr>
      </p:pic>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Работа с родителями рисунки</a:t>
            </a:r>
            <a:br>
              <a:rPr lang="ru-RU" dirty="0" smtClean="0"/>
            </a:br>
            <a:r>
              <a:rPr lang="ru-RU" dirty="0" smtClean="0"/>
              <a:t>к сказке «Теремок»</a:t>
            </a:r>
            <a:endParaRPr lang="ru-RU" dirty="0"/>
          </a:p>
        </p:txBody>
      </p:sp>
      <p:pic>
        <p:nvPicPr>
          <p:cNvPr id="5" name="Рисунок 4" descr="SAM_1694.JPG"/>
          <p:cNvPicPr>
            <a:picLocks noChangeAspect="1"/>
          </p:cNvPicPr>
          <p:nvPr/>
        </p:nvPicPr>
        <p:blipFill>
          <a:blip r:embed="rId3"/>
          <a:stretch>
            <a:fillRect/>
          </a:stretch>
        </p:blipFill>
        <p:spPr>
          <a:xfrm>
            <a:off x="1071538" y="1643050"/>
            <a:ext cx="7072362" cy="4572008"/>
          </a:xfrm>
          <a:prstGeom prst="rect">
            <a:avLst/>
          </a:prstGeom>
        </p:spPr>
      </p:pic>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dirty="0" smtClean="0"/>
              <a:t>План мероприятий на апрель.</a:t>
            </a:r>
            <a:endParaRPr lang="ru-RU" sz="4000" dirty="0"/>
          </a:p>
        </p:txBody>
      </p:sp>
      <p:sp>
        <p:nvSpPr>
          <p:cNvPr id="3" name="Содержимое 2"/>
          <p:cNvSpPr>
            <a:spLocks noGrp="1"/>
          </p:cNvSpPr>
          <p:nvPr>
            <p:ph idx="1"/>
          </p:nvPr>
        </p:nvSpPr>
        <p:spPr/>
        <p:txBody>
          <a:bodyPr>
            <a:normAutofit lnSpcReduction="10000"/>
          </a:bodyPr>
          <a:lstStyle/>
          <a:p>
            <a:r>
              <a:rPr lang="ru-RU" dirty="0" smtClean="0"/>
              <a:t>1.Чтение белорусской народной сказки «Пых».</a:t>
            </a:r>
          </a:p>
          <a:p>
            <a:r>
              <a:rPr lang="ru-RU" dirty="0" smtClean="0"/>
              <a:t>2. Рассказывание с детьми сказки «Пых» с помощью мнемотаблицы.</a:t>
            </a:r>
          </a:p>
          <a:p>
            <a:r>
              <a:rPr lang="ru-RU" dirty="0" smtClean="0"/>
              <a:t>3.Работа с родителями рисунки к сказке.</a:t>
            </a:r>
          </a:p>
          <a:p>
            <a:r>
              <a:rPr lang="ru-RU" dirty="0" smtClean="0"/>
              <a:t>4.Консультация «Роль сказок в воспитании детей».</a:t>
            </a:r>
          </a:p>
          <a:p>
            <a:r>
              <a:rPr lang="ru-RU" dirty="0" smtClean="0"/>
              <a:t>5.Продуктивная деятельность лепка «Ёжик».</a:t>
            </a:r>
          </a:p>
          <a:p>
            <a:endParaRPr lang="ru-RU" dirty="0" smtClean="0"/>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Рассказывание с детьми сказки «Пых» с помощью мнемотаблицы.</a:t>
            </a:r>
            <a:endParaRPr lang="ru-RU" dirty="0"/>
          </a:p>
        </p:txBody>
      </p:sp>
      <p:pic>
        <p:nvPicPr>
          <p:cNvPr id="5" name="Рисунок 4" descr="SAM_1793.JPG"/>
          <p:cNvPicPr>
            <a:picLocks noChangeAspect="1"/>
          </p:cNvPicPr>
          <p:nvPr/>
        </p:nvPicPr>
        <p:blipFill>
          <a:blip r:embed="rId3" cstate="print"/>
          <a:stretch>
            <a:fillRect/>
          </a:stretch>
        </p:blipFill>
        <p:spPr>
          <a:xfrm>
            <a:off x="428596" y="1643050"/>
            <a:ext cx="4000528" cy="2857520"/>
          </a:xfrm>
          <a:prstGeom prst="rect">
            <a:avLst/>
          </a:prstGeom>
        </p:spPr>
      </p:pic>
      <p:pic>
        <p:nvPicPr>
          <p:cNvPr id="8" name="Рисунок 7" descr="SAM_1792.JPG"/>
          <p:cNvPicPr>
            <a:picLocks noChangeAspect="1"/>
          </p:cNvPicPr>
          <p:nvPr/>
        </p:nvPicPr>
        <p:blipFill>
          <a:blip r:embed="rId4" cstate="print"/>
          <a:stretch>
            <a:fillRect/>
          </a:stretch>
        </p:blipFill>
        <p:spPr>
          <a:xfrm>
            <a:off x="4643438" y="3500438"/>
            <a:ext cx="4143372" cy="292895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7072290"/>
          </a:xfr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Продуктивная деятельность лепка «Ёжик».</a:t>
            </a:r>
            <a:br>
              <a:rPr lang="ru-RU" dirty="0" smtClean="0"/>
            </a:br>
            <a:endParaRPr lang="ru-RU" dirty="0"/>
          </a:p>
        </p:txBody>
      </p:sp>
      <p:pic>
        <p:nvPicPr>
          <p:cNvPr id="5" name="Рисунок 4" descr="SAM_0718.JPG"/>
          <p:cNvPicPr>
            <a:picLocks noChangeAspect="1"/>
          </p:cNvPicPr>
          <p:nvPr/>
        </p:nvPicPr>
        <p:blipFill>
          <a:blip r:embed="rId3" cstate="print"/>
          <a:stretch>
            <a:fillRect/>
          </a:stretch>
        </p:blipFill>
        <p:spPr>
          <a:xfrm>
            <a:off x="428596" y="1643050"/>
            <a:ext cx="4071966" cy="2928958"/>
          </a:xfrm>
          <a:prstGeom prst="rect">
            <a:avLst/>
          </a:prstGeom>
        </p:spPr>
      </p:pic>
      <p:pic>
        <p:nvPicPr>
          <p:cNvPr id="6" name="Рисунок 5" descr="SAM_0719.JPG"/>
          <p:cNvPicPr>
            <a:picLocks noChangeAspect="1"/>
          </p:cNvPicPr>
          <p:nvPr/>
        </p:nvPicPr>
        <p:blipFill>
          <a:blip r:embed="rId4" cstate="print"/>
          <a:stretch>
            <a:fillRect/>
          </a:stretch>
        </p:blipFill>
        <p:spPr>
          <a:xfrm>
            <a:off x="4714876" y="4000504"/>
            <a:ext cx="4143404" cy="28574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Работа с родителями рисунки к сказке.</a:t>
            </a:r>
            <a:br>
              <a:rPr lang="ru-RU" dirty="0" smtClean="0"/>
            </a:br>
            <a:endParaRPr lang="ru-RU" dirty="0"/>
          </a:p>
        </p:txBody>
      </p:sp>
      <p:pic>
        <p:nvPicPr>
          <p:cNvPr id="1026" name="Picture 2" descr="C:\Users\дом\Desktop\SAM_1859.JPG"/>
          <p:cNvPicPr>
            <a:picLocks noChangeAspect="1" noChangeArrowheads="1"/>
          </p:cNvPicPr>
          <p:nvPr/>
        </p:nvPicPr>
        <p:blipFill>
          <a:blip r:embed="rId3"/>
          <a:srcRect/>
          <a:stretch>
            <a:fillRect/>
          </a:stretch>
        </p:blipFill>
        <p:spPr bwMode="auto">
          <a:xfrm>
            <a:off x="1285852" y="1785926"/>
            <a:ext cx="6572296" cy="428628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План мероприятий на май.</a:t>
            </a:r>
            <a:endParaRPr lang="ru-RU" dirty="0"/>
          </a:p>
        </p:txBody>
      </p:sp>
      <p:sp>
        <p:nvSpPr>
          <p:cNvPr id="3" name="Содержимое 2"/>
          <p:cNvSpPr>
            <a:spLocks noGrp="1"/>
          </p:cNvSpPr>
          <p:nvPr>
            <p:ph idx="1"/>
          </p:nvPr>
        </p:nvSpPr>
        <p:spPr/>
        <p:txBody>
          <a:bodyPr/>
          <a:lstStyle/>
          <a:p>
            <a:r>
              <a:rPr lang="ru-RU" dirty="0" smtClean="0"/>
              <a:t>1.Чтение русской народной сказки «Заюшкина избушка».</a:t>
            </a:r>
          </a:p>
          <a:p>
            <a:r>
              <a:rPr lang="ru-RU" dirty="0" smtClean="0"/>
              <a:t>2.Подвижная игра «Лиса и петухи»</a:t>
            </a:r>
          </a:p>
          <a:p>
            <a:r>
              <a:rPr lang="ru-RU" dirty="0" smtClean="0"/>
              <a:t>3.Работа с родителями: изготовление поделок и рисунков для выставки « Ох уж эти сказки!».</a:t>
            </a:r>
          </a:p>
          <a:p>
            <a:r>
              <a:rPr lang="ru-RU" dirty="0" smtClean="0"/>
              <a:t>4.Драматизация сказки «Заюшкина избушка».</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dirty="0" smtClean="0"/>
              <a:t>Результаты работы над проектом:</a:t>
            </a:r>
            <a:endParaRPr lang="ru-RU" sz="4000" dirty="0"/>
          </a:p>
        </p:txBody>
      </p:sp>
      <p:sp>
        <p:nvSpPr>
          <p:cNvPr id="3" name="Содержимое 2"/>
          <p:cNvSpPr>
            <a:spLocks noGrp="1"/>
          </p:cNvSpPr>
          <p:nvPr>
            <p:ph idx="1"/>
          </p:nvPr>
        </p:nvSpPr>
        <p:spPr/>
        <p:txBody>
          <a:bodyPr/>
          <a:lstStyle/>
          <a:p>
            <a:r>
              <a:rPr lang="ru-RU" dirty="0" smtClean="0"/>
              <a:t>1.У детей возник стойкий интерес к книге.</a:t>
            </a:r>
          </a:p>
          <a:p>
            <a:r>
              <a:rPr lang="ru-RU" dirty="0" smtClean="0"/>
              <a:t>2.Развивается творческое воображение детей.</a:t>
            </a:r>
          </a:p>
          <a:p>
            <a:r>
              <a:rPr lang="ru-RU" dirty="0" smtClean="0"/>
              <a:t>3.Дети стали более эмоциональны и выразительны в речи.</a:t>
            </a:r>
          </a:p>
          <a:p>
            <a:pPr>
              <a:buNone/>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lstStyle/>
          <a:p>
            <a:r>
              <a:rPr lang="ru-RU" dirty="0" smtClean="0"/>
              <a:t>Участники проекта!!!</a:t>
            </a:r>
            <a:endParaRPr lang="ru-RU" dirty="0"/>
          </a:p>
        </p:txBody>
      </p:sp>
      <p:pic>
        <p:nvPicPr>
          <p:cNvPr id="1026" name="Picture 2" descr="C:\Users\дом\Desktop\фото проект\SAM_1716.JPG"/>
          <p:cNvPicPr>
            <a:picLocks noChangeAspect="1" noChangeArrowheads="1"/>
          </p:cNvPicPr>
          <p:nvPr/>
        </p:nvPicPr>
        <p:blipFill>
          <a:blip r:embed="rId3"/>
          <a:srcRect/>
          <a:stretch>
            <a:fillRect/>
          </a:stretch>
        </p:blipFill>
        <p:spPr bwMode="auto">
          <a:xfrm>
            <a:off x="857224" y="1428736"/>
            <a:ext cx="7000924" cy="492922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26.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a09e5bf92af120b8f8dae111380e2ce.jpg"/>
          <p:cNvPicPr>
            <a:picLocks noGrp="1" noChangeAspect="1"/>
          </p:cNvPicPr>
          <p:nvPr>
            <p:ph idx="1"/>
          </p:nvPr>
        </p:nvPicPr>
        <p:blipFill>
          <a:blip r:embed="rId2"/>
          <a:stretch>
            <a:fillRect/>
          </a:stretch>
        </p:blipFill>
        <p:spPr>
          <a:xfrm>
            <a:off x="0" y="-214338"/>
            <a:ext cx="9144000" cy="7072338"/>
          </a:xfrm>
        </p:spPr>
      </p:pic>
      <p:sp>
        <p:nvSpPr>
          <p:cNvPr id="2" name="Заголовок 1"/>
          <p:cNvSpPr>
            <a:spLocks noGrp="1"/>
          </p:cNvSpPr>
          <p:nvPr>
            <p:ph type="title"/>
          </p:nvPr>
        </p:nvSpPr>
        <p:spPr>
          <a:xfrm>
            <a:off x="357158" y="214290"/>
            <a:ext cx="8229600" cy="5583254"/>
          </a:xfrm>
        </p:spPr>
        <p:txBody>
          <a:bodyPr>
            <a:normAutofit/>
          </a:bodyPr>
          <a:lstStyle/>
          <a:p>
            <a:pPr algn="l"/>
            <a:r>
              <a:rPr lang="ru-RU" sz="4000" b="1" dirty="0" smtClean="0"/>
              <a:t>                       Цель проекта:</a:t>
            </a:r>
            <a:br>
              <a:rPr lang="ru-RU" sz="4000" b="1" dirty="0" smtClean="0"/>
            </a:br>
            <a:r>
              <a:rPr lang="ru-RU" sz="4000" dirty="0" smtClean="0"/>
              <a:t>1.Развитие творческого потенциала детей.</a:t>
            </a:r>
            <a:br>
              <a:rPr lang="ru-RU" sz="4000" dirty="0" smtClean="0"/>
            </a:br>
            <a:r>
              <a:rPr lang="ru-RU" sz="4000" dirty="0" smtClean="0"/>
              <a:t>2.Развитие активной, самостоятельной, эмоционально- отзывчивой, социально- компонентной и развивающейся личности,  личности как субъекта деятельности.</a:t>
            </a:r>
            <a:endParaRPr lang="ru-RU" sz="4000"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571472" y="357166"/>
            <a:ext cx="8229600" cy="1143000"/>
          </a:xfrm>
        </p:spPr>
        <p:txBody>
          <a:bodyPr/>
          <a:lstStyle/>
          <a:p>
            <a:r>
              <a:rPr lang="ru-RU" b="1" dirty="0"/>
              <a:t> Задачи проекта:</a:t>
            </a:r>
            <a:endParaRPr lang="ru-RU" dirty="0"/>
          </a:p>
        </p:txBody>
      </p:sp>
      <p:sp>
        <p:nvSpPr>
          <p:cNvPr id="3" name="Содержимое 2"/>
          <p:cNvSpPr>
            <a:spLocks noGrp="1"/>
          </p:cNvSpPr>
          <p:nvPr>
            <p:ph idx="1"/>
          </p:nvPr>
        </p:nvSpPr>
        <p:spPr/>
        <p:txBody>
          <a:bodyPr>
            <a:normAutofit/>
          </a:bodyPr>
          <a:lstStyle/>
          <a:p>
            <a:pPr>
              <a:buNone/>
            </a:pPr>
            <a:r>
              <a:rPr lang="ru-RU" sz="2000" dirty="0" smtClean="0"/>
              <a:t>Дети:</a:t>
            </a:r>
            <a:r>
              <a:rPr lang="ru-RU" sz="2000" dirty="0"/>
              <a:t/>
            </a:r>
            <a:br>
              <a:rPr lang="ru-RU" sz="2000" dirty="0"/>
            </a:br>
            <a:r>
              <a:rPr lang="ru-RU" sz="2000" dirty="0" smtClean="0"/>
              <a:t>1.Продолжать знакомить со сказками.</a:t>
            </a:r>
          </a:p>
          <a:p>
            <a:pPr>
              <a:buNone/>
            </a:pPr>
            <a:r>
              <a:rPr lang="ru-RU" sz="2000" dirty="0" smtClean="0"/>
              <a:t>      2.Способствовасть накоплению эстетического опыта, читая и обсуждая литературные произведения.</a:t>
            </a:r>
          </a:p>
          <a:p>
            <a:pPr>
              <a:buNone/>
            </a:pPr>
            <a:r>
              <a:rPr lang="ru-RU" sz="2000" dirty="0" smtClean="0"/>
              <a:t>      3.Обогощать и расширить словарный запас детей.</a:t>
            </a:r>
          </a:p>
          <a:p>
            <a:pPr>
              <a:buNone/>
            </a:pPr>
            <a:r>
              <a:rPr lang="ru-RU" sz="2000" dirty="0" smtClean="0"/>
              <a:t>      4.Развивать артистические способности.</a:t>
            </a:r>
          </a:p>
          <a:p>
            <a:pPr>
              <a:buNone/>
            </a:pPr>
            <a:r>
              <a:rPr lang="ru-RU" sz="2000" dirty="0" smtClean="0"/>
              <a:t>      5.Формировать навыки сотрудничества.</a:t>
            </a:r>
          </a:p>
          <a:p>
            <a:pPr>
              <a:buNone/>
            </a:pPr>
            <a:r>
              <a:rPr lang="ru-RU" sz="2000" dirty="0" smtClean="0"/>
              <a:t>      6.Воспитывать чувства дружбы и коллективизма.</a:t>
            </a:r>
          </a:p>
          <a:p>
            <a:pPr>
              <a:buNone/>
            </a:pPr>
            <a:r>
              <a:rPr lang="ru-RU" sz="2000" dirty="0" smtClean="0"/>
              <a:t>      7.Развивать коммуникабельность и умение общаться со взрослыми людьми в разных ситуациях.</a:t>
            </a:r>
          </a:p>
          <a:p>
            <a:pPr>
              <a:buNone/>
            </a:pPr>
            <a:r>
              <a:rPr lang="ru-RU" sz="2000" dirty="0" smtClean="0"/>
              <a:t> </a:t>
            </a:r>
            <a:endParaRPr lang="ru-RU" sz="20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dirty="0" smtClean="0"/>
              <a:t>Задачи проекта:</a:t>
            </a:r>
            <a:endParaRPr lang="ru-RU" sz="4000" dirty="0"/>
          </a:p>
        </p:txBody>
      </p:sp>
      <p:sp>
        <p:nvSpPr>
          <p:cNvPr id="3" name="Содержимое 2"/>
          <p:cNvSpPr>
            <a:spLocks noGrp="1"/>
          </p:cNvSpPr>
          <p:nvPr>
            <p:ph idx="1"/>
          </p:nvPr>
        </p:nvSpPr>
        <p:spPr/>
        <p:txBody>
          <a:bodyPr>
            <a:normAutofit fontScale="92500" lnSpcReduction="10000"/>
          </a:bodyPr>
          <a:lstStyle/>
          <a:p>
            <a:pPr>
              <a:buNone/>
            </a:pPr>
            <a:r>
              <a:rPr lang="ru-RU" dirty="0" smtClean="0"/>
              <a:t>Родители:</a:t>
            </a:r>
          </a:p>
          <a:p>
            <a:pPr>
              <a:buNone/>
            </a:pPr>
            <a:r>
              <a:rPr lang="ru-RU" dirty="0" smtClean="0"/>
              <a:t>    1.Создание в семье благоприятных условий</a:t>
            </a:r>
          </a:p>
          <a:p>
            <a:pPr>
              <a:buNone/>
            </a:pPr>
            <a:r>
              <a:rPr lang="ru-RU" dirty="0" smtClean="0"/>
              <a:t>    для развития ребёнка, с учётом опыта детей приобретенного в детском саду.</a:t>
            </a:r>
          </a:p>
          <a:p>
            <a:pPr>
              <a:buNone/>
            </a:pPr>
            <a:r>
              <a:rPr lang="ru-RU" dirty="0" smtClean="0"/>
              <a:t>    2.Развитие совместного творчества родителей и детей.</a:t>
            </a:r>
          </a:p>
          <a:p>
            <a:pPr>
              <a:buNone/>
            </a:pPr>
            <a:r>
              <a:rPr lang="ru-RU" dirty="0" smtClean="0"/>
              <a:t>    3.Заинтересовать родителей жизнью группы, вызвать желание участвовать.</a:t>
            </a:r>
          </a:p>
          <a:p>
            <a:pPr>
              <a:buNone/>
            </a:pPr>
            <a:r>
              <a:rPr lang="ru-RU" dirty="0" smtClean="0"/>
              <a:t>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dirty="0"/>
              <a:t>Тип и вид проекта:</a:t>
            </a:r>
            <a:r>
              <a:rPr lang="ru-RU" dirty="0"/>
              <a:t/>
            </a:r>
            <a:br>
              <a:rPr lang="ru-RU" dirty="0"/>
            </a:br>
            <a:endParaRPr lang="ru-RU" dirty="0"/>
          </a:p>
        </p:txBody>
      </p:sp>
      <p:sp>
        <p:nvSpPr>
          <p:cNvPr id="3" name="Содержимое 2"/>
          <p:cNvSpPr>
            <a:spLocks noGrp="1"/>
          </p:cNvSpPr>
          <p:nvPr>
            <p:ph idx="1"/>
          </p:nvPr>
        </p:nvSpPr>
        <p:spPr/>
        <p:txBody>
          <a:bodyPr>
            <a:normAutofit fontScale="92500" lnSpcReduction="10000"/>
          </a:bodyPr>
          <a:lstStyle/>
          <a:p>
            <a:r>
              <a:rPr lang="ru-RU" dirty="0"/>
              <a:t>Информационно – творческий, групповой, долгосрочный.</a:t>
            </a:r>
          </a:p>
          <a:p>
            <a:r>
              <a:rPr lang="ru-RU" dirty="0"/>
              <a:t>Участники проекта:  воспитатель, дети, родители.</a:t>
            </a:r>
          </a:p>
          <a:p>
            <a:r>
              <a:rPr lang="ru-RU" dirty="0"/>
              <a:t>По числу участников ( 15 человек, все желающие) </a:t>
            </a:r>
          </a:p>
          <a:p>
            <a:r>
              <a:rPr lang="ru-RU" dirty="0"/>
              <a:t>Возраст детей : 4-5 лет.</a:t>
            </a:r>
          </a:p>
          <a:p>
            <a:r>
              <a:rPr lang="ru-RU" dirty="0"/>
              <a:t>Продолжительность: 6 месяцев.</a:t>
            </a:r>
          </a:p>
          <a:p>
            <a:pPr>
              <a:buNone/>
            </a:pPr>
            <a:r>
              <a:rPr lang="ru-RU" dirty="0"/>
              <a:t> </a:t>
            </a:r>
          </a:p>
          <a:p>
            <a:endParaRPr lang="ru-RU"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dirty="0"/>
              <a:t>Этапы работы над проектом:</a:t>
            </a:r>
            <a:r>
              <a:rPr lang="ru-RU" dirty="0"/>
              <a:t/>
            </a:r>
            <a:br>
              <a:rPr lang="ru-RU" dirty="0"/>
            </a:br>
            <a:endParaRPr lang="ru-RU" dirty="0"/>
          </a:p>
        </p:txBody>
      </p:sp>
      <p:sp>
        <p:nvSpPr>
          <p:cNvPr id="3" name="Содержимое 2"/>
          <p:cNvSpPr>
            <a:spLocks noGrp="1"/>
          </p:cNvSpPr>
          <p:nvPr>
            <p:ph idx="1"/>
          </p:nvPr>
        </p:nvSpPr>
        <p:spPr>
          <a:xfrm>
            <a:off x="457200" y="1214422"/>
            <a:ext cx="8229600" cy="5214974"/>
          </a:xfrm>
        </p:spPr>
        <p:txBody>
          <a:bodyPr>
            <a:normAutofit fontScale="92500" lnSpcReduction="20000"/>
          </a:bodyPr>
          <a:lstStyle/>
          <a:p>
            <a:r>
              <a:rPr lang="ru-RU" b="1" dirty="0" smtClean="0"/>
              <a:t>Подготовительный этап</a:t>
            </a:r>
          </a:p>
          <a:p>
            <a:pPr>
              <a:buNone/>
            </a:pPr>
            <a:r>
              <a:rPr lang="ru-RU" b="1" dirty="0" smtClean="0"/>
              <a:t>    ( разработка проекта):</a:t>
            </a:r>
            <a:endParaRPr lang="ru-RU" dirty="0"/>
          </a:p>
          <a:p>
            <a:pPr>
              <a:buNone/>
            </a:pPr>
            <a:r>
              <a:rPr lang="ru-RU" dirty="0" smtClean="0"/>
              <a:t>    1.Определение проблемы.</a:t>
            </a:r>
          </a:p>
          <a:p>
            <a:pPr>
              <a:buNone/>
            </a:pPr>
            <a:r>
              <a:rPr lang="ru-RU" dirty="0" smtClean="0"/>
              <a:t>    2.Постановка </a:t>
            </a:r>
            <a:r>
              <a:rPr lang="ru-RU" dirty="0"/>
              <a:t>целей, определение актуальности и значимости проекта.</a:t>
            </a:r>
            <a:br>
              <a:rPr lang="ru-RU" dirty="0"/>
            </a:br>
            <a:r>
              <a:rPr lang="ru-RU" dirty="0" smtClean="0"/>
              <a:t>3.Подбор </a:t>
            </a:r>
            <a:r>
              <a:rPr lang="ru-RU" dirty="0"/>
              <a:t>методической литературы для реализации проекта .</a:t>
            </a:r>
            <a:br>
              <a:rPr lang="ru-RU" dirty="0"/>
            </a:br>
            <a:r>
              <a:rPr lang="ru-RU" dirty="0" smtClean="0"/>
              <a:t>4. </a:t>
            </a:r>
            <a:r>
              <a:rPr lang="ru-RU" dirty="0"/>
              <a:t>Подбор наглядно-дидактического материала. </a:t>
            </a:r>
            <a:br>
              <a:rPr lang="ru-RU" dirty="0"/>
            </a:br>
            <a:r>
              <a:rPr lang="ru-RU" dirty="0" smtClean="0"/>
              <a:t>5. </a:t>
            </a:r>
            <a:r>
              <a:rPr lang="ru-RU" dirty="0"/>
              <a:t>Организация развивающей среды в группе.</a:t>
            </a:r>
            <a:br>
              <a:rPr lang="ru-RU" dirty="0"/>
            </a:br>
            <a:r>
              <a:rPr lang="ru-RU" dirty="0" smtClean="0"/>
              <a:t>6. </a:t>
            </a:r>
            <a:r>
              <a:rPr lang="ru-RU" dirty="0"/>
              <a:t>Создание условий для продуктивной деятельности</a:t>
            </a:r>
            <a:r>
              <a:rPr lang="ru-RU" dirty="0" smtClean="0"/>
              <a:t>.</a:t>
            </a:r>
            <a:br>
              <a:rPr lang="ru-RU" dirty="0" smtClean="0"/>
            </a:br>
            <a:r>
              <a:rPr lang="ru-RU" dirty="0" smtClean="0"/>
              <a:t>7. Разработка драматизации сказки.</a:t>
            </a:r>
            <a:endParaRPr lang="ru-RU" dirty="0"/>
          </a:p>
          <a:p>
            <a:endParaRPr lang="ru-RU"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9e5bf92af120b8f8dae111380e2ce.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939784"/>
          </a:xfrm>
        </p:spPr>
        <p:txBody>
          <a:bodyPr>
            <a:normAutofit/>
          </a:bodyPr>
          <a:lstStyle/>
          <a:p>
            <a:r>
              <a:rPr lang="ru-RU" sz="4000" dirty="0" smtClean="0"/>
              <a:t>Предварительная работа:</a:t>
            </a:r>
            <a:endParaRPr lang="ru-RU" sz="4000" dirty="0"/>
          </a:p>
        </p:txBody>
      </p:sp>
      <p:sp>
        <p:nvSpPr>
          <p:cNvPr id="3" name="Содержимое 2"/>
          <p:cNvSpPr>
            <a:spLocks noGrp="1"/>
          </p:cNvSpPr>
          <p:nvPr>
            <p:ph idx="1"/>
          </p:nvPr>
        </p:nvSpPr>
        <p:spPr>
          <a:xfrm>
            <a:off x="457200" y="1071546"/>
            <a:ext cx="8229600" cy="5054617"/>
          </a:xfrm>
        </p:spPr>
        <p:txBody>
          <a:bodyPr>
            <a:normAutofit/>
          </a:bodyPr>
          <a:lstStyle/>
          <a:p>
            <a:r>
              <a:rPr lang="ru-RU" sz="2600" dirty="0" smtClean="0"/>
              <a:t>1.Чтение разных сказок.</a:t>
            </a:r>
          </a:p>
          <a:p>
            <a:r>
              <a:rPr lang="ru-RU" sz="2600" dirty="0" smtClean="0"/>
              <a:t>2.Пересказ прочитанных сказок, их инсценировка.</a:t>
            </a:r>
          </a:p>
          <a:p>
            <a:r>
              <a:rPr lang="ru-RU" sz="2600" dirty="0" smtClean="0"/>
              <a:t>3.Интегрированное занятие «Теремок».</a:t>
            </a:r>
          </a:p>
          <a:p>
            <a:r>
              <a:rPr lang="ru-RU" sz="2600" dirty="0" smtClean="0"/>
              <a:t>4.Лепка.</a:t>
            </a:r>
          </a:p>
          <a:p>
            <a:r>
              <a:rPr lang="ru-RU" sz="2600" dirty="0" smtClean="0"/>
              <a:t>5.Рисование.</a:t>
            </a:r>
          </a:p>
          <a:p>
            <a:r>
              <a:rPr lang="ru-RU" sz="2600" dirty="0" smtClean="0"/>
              <a:t>6.Подвижные игры, </a:t>
            </a:r>
            <a:r>
              <a:rPr lang="ru-RU" sz="2600" dirty="0" err="1" smtClean="0"/>
              <a:t>д</a:t>
            </a:r>
            <a:r>
              <a:rPr lang="ru-RU" sz="2600" dirty="0" smtClean="0"/>
              <a:t>/ ига, музыкальная игра.</a:t>
            </a:r>
          </a:p>
          <a:p>
            <a:r>
              <a:rPr lang="ru-RU" sz="2600" dirty="0" smtClean="0"/>
              <a:t>7.Загадки.</a:t>
            </a:r>
          </a:p>
          <a:p>
            <a:r>
              <a:rPr lang="ru-RU" sz="2600" dirty="0" smtClean="0"/>
              <a:t>8.Драматизация сказки.</a:t>
            </a:r>
          </a:p>
          <a:p>
            <a:r>
              <a:rPr lang="ru-RU" sz="2600" dirty="0" smtClean="0"/>
              <a:t>9.Ручной труд.</a:t>
            </a:r>
          </a:p>
          <a:p>
            <a:pPr>
              <a:buNone/>
            </a:pPr>
            <a:endParaRPr lang="ru-RU" sz="2600" dirty="0" smtClean="0"/>
          </a:p>
          <a:p>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834</Words>
  <Application>Microsoft Office PowerPoint</Application>
  <PresentationFormat>Экран (4:3)</PresentationFormat>
  <Paragraphs>119</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«В гостях у сказки»</vt:lpstr>
      <vt:lpstr>Актуальность:</vt:lpstr>
      <vt:lpstr>Проблема:</vt:lpstr>
      <vt:lpstr>                       Цель проекта: 1.Развитие творческого потенциала детей. 2.Развитие активной, самостоятельной, эмоционально- отзывчивой, социально- компонентной и развивающейся личности,  личности как субъекта деятельности.</vt:lpstr>
      <vt:lpstr> Задачи проекта:</vt:lpstr>
      <vt:lpstr>Задачи проекта:</vt:lpstr>
      <vt:lpstr>Тип и вид проекта: </vt:lpstr>
      <vt:lpstr>Этапы работы над проектом: </vt:lpstr>
      <vt:lpstr>Предварительная работа:</vt:lpstr>
      <vt:lpstr>Ожидаемые результаты:</vt:lpstr>
      <vt:lpstr> 3-ий этап. Презентация проекта</vt:lpstr>
      <vt:lpstr> Пути реализации проекта:</vt:lpstr>
      <vt:lpstr>План мероприятий на декабрь</vt:lpstr>
      <vt:lpstr>Показ настольного театра «Репка» </vt:lpstr>
      <vt:lpstr>Продуктивная деятельность лепка</vt:lpstr>
      <vt:lpstr> Подвижная игра « Вытяни репку» </vt:lpstr>
      <vt:lpstr>Игра «Собери урожай»</vt:lpstr>
      <vt:lpstr>План мероприятий на январь</vt:lpstr>
      <vt:lpstr>Настольный театр «Колобок»</vt:lpstr>
      <vt:lpstr>Продуктивная деятельность: рисование « Я от бабушки ушёл» </vt:lpstr>
      <vt:lpstr> Подвижная игра «Хитрая лиса» </vt:lpstr>
      <vt:lpstr>План мероприятий на февраль</vt:lpstr>
      <vt:lpstr> Музыкальная игра « Медвежата» </vt:lpstr>
      <vt:lpstr>Работа с родителями  рисунки к сказке</vt:lpstr>
      <vt:lpstr>Отгадывание загадок о диких животных.</vt:lpstr>
      <vt:lpstr>Подвижная игра «Медведь и пчёлы»</vt:lpstr>
      <vt:lpstr>План мероприятий на март</vt:lpstr>
      <vt:lpstr>Показ настольного театра «Теремок»</vt:lpstr>
      <vt:lpstr>Интегрированное занятие «Теремок»</vt:lpstr>
      <vt:lpstr>Ручной труд «Зайчик»</vt:lpstr>
      <vt:lpstr>Работа с родителями рисунки к сказке «Теремок»</vt:lpstr>
      <vt:lpstr>План мероприятий на апрель.</vt:lpstr>
      <vt:lpstr>Рассказывание с детьми сказки «Пых» с помощью мнемотаблицы.</vt:lpstr>
      <vt:lpstr> Продуктивная деятельность лепка «Ёжик». </vt:lpstr>
      <vt:lpstr> Работа с родителями рисунки к сказке. </vt:lpstr>
      <vt:lpstr>План мероприятий на май.</vt:lpstr>
      <vt:lpstr>Результаты работы над проектом:</vt:lpstr>
      <vt:lpstr>Участники проекта!!!</vt:lpstr>
      <vt:lpstr>Слайд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гостях у сказки»</dc:title>
  <dc:creator>дом</dc:creator>
  <cp:lastModifiedBy>дом</cp:lastModifiedBy>
  <cp:revision>61</cp:revision>
  <dcterms:created xsi:type="dcterms:W3CDTF">2017-03-28T12:57:21Z</dcterms:created>
  <dcterms:modified xsi:type="dcterms:W3CDTF">2017-04-10T04:14:53Z</dcterms:modified>
</cp:coreProperties>
</file>