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DD20077-73C7-4FE8-BDDD-EF7B4798AA7D}" type="datetimeFigureOut">
              <a:rPr lang="ru-RU" smtClean="0"/>
              <a:pPr/>
              <a:t>04.03.2018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64FF3E83-635F-42F9-A1A7-05C090B3526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D20077-73C7-4FE8-BDDD-EF7B4798AA7D}" type="datetimeFigureOut">
              <a:rPr lang="ru-RU" smtClean="0"/>
              <a:pPr/>
              <a:t>04.03.2018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F3E83-635F-42F9-A1A7-05C090B352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D20077-73C7-4FE8-BDDD-EF7B4798AA7D}" type="datetimeFigureOut">
              <a:rPr lang="ru-RU" smtClean="0"/>
              <a:pPr/>
              <a:t>04.03.2018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FF3E83-635F-42F9-A1A7-05C090B352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DD20077-73C7-4FE8-BDDD-EF7B4798AA7D}" type="datetimeFigureOut">
              <a:rPr lang="ru-RU" smtClean="0"/>
              <a:pPr/>
              <a:t>04.03.2018</a:t>
            </a:fld>
            <a:endParaRPr lang="ru-RU"/>
          </a:p>
        </p:txBody>
      </p:sp>
      <p:sp>
        <p:nvSpPr>
          <p:cNvPr id="9" name="Номер слайда 8"/>
          <p:cNvSpPr>
            <a:spLocks noGrp="1"/>
          </p:cNvSpPr>
          <p:nvPr>
            <p:ph type="sldNum" sz="quarter" idx="15"/>
          </p:nvPr>
        </p:nvSpPr>
        <p:spPr/>
        <p:txBody>
          <a:bodyPr rtlCol="0"/>
          <a:lstStyle/>
          <a:p>
            <a:fld id="{64FF3E83-635F-42F9-A1A7-05C090B3526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DD20077-73C7-4FE8-BDDD-EF7B4798AA7D}" type="datetimeFigureOut">
              <a:rPr lang="ru-RU" smtClean="0"/>
              <a:pPr/>
              <a:t>04.03.2018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64FF3E83-635F-42F9-A1A7-05C090B3526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DD20077-73C7-4FE8-BDDD-EF7B4798AA7D}" type="datetimeFigureOut">
              <a:rPr lang="ru-RU" smtClean="0"/>
              <a:pPr/>
              <a:t>04.03.2018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FF3E83-635F-42F9-A1A7-05C090B35269}"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DD20077-73C7-4FE8-BDDD-EF7B4798AA7D}" type="datetimeFigureOut">
              <a:rPr lang="ru-RU" smtClean="0"/>
              <a:pPr/>
              <a:t>04.03.2018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FF3E83-635F-42F9-A1A7-05C090B35269}"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DD20077-73C7-4FE8-BDDD-EF7B4798AA7D}" type="datetimeFigureOut">
              <a:rPr lang="ru-RU" smtClean="0"/>
              <a:pPr/>
              <a:t>04.03.2018</a:t>
            </a:fld>
            <a:endParaRPr lang="ru-RU"/>
          </a:p>
        </p:txBody>
      </p:sp>
      <p:sp>
        <p:nvSpPr>
          <p:cNvPr id="7" name="Номер слайда 6"/>
          <p:cNvSpPr>
            <a:spLocks noGrp="1"/>
          </p:cNvSpPr>
          <p:nvPr>
            <p:ph type="sldNum" sz="quarter" idx="11"/>
          </p:nvPr>
        </p:nvSpPr>
        <p:spPr/>
        <p:txBody>
          <a:bodyPr rtlCol="0"/>
          <a:lstStyle/>
          <a:p>
            <a:fld id="{64FF3E83-635F-42F9-A1A7-05C090B3526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D20077-73C7-4FE8-BDDD-EF7B4798AA7D}" type="datetimeFigureOut">
              <a:rPr lang="ru-RU" smtClean="0"/>
              <a:pPr/>
              <a:t>04.03.2018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FF3E83-635F-42F9-A1A7-05C090B352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DD20077-73C7-4FE8-BDDD-EF7B4798AA7D}" type="datetimeFigureOut">
              <a:rPr lang="ru-RU" smtClean="0"/>
              <a:pPr/>
              <a:t>04.03.2018</a:t>
            </a:fld>
            <a:endParaRPr lang="ru-RU"/>
          </a:p>
        </p:txBody>
      </p:sp>
      <p:sp>
        <p:nvSpPr>
          <p:cNvPr id="22" name="Номер слайда 21"/>
          <p:cNvSpPr>
            <a:spLocks noGrp="1"/>
          </p:cNvSpPr>
          <p:nvPr>
            <p:ph type="sldNum" sz="quarter" idx="15"/>
          </p:nvPr>
        </p:nvSpPr>
        <p:spPr/>
        <p:txBody>
          <a:bodyPr rtlCol="0"/>
          <a:lstStyle/>
          <a:p>
            <a:fld id="{64FF3E83-635F-42F9-A1A7-05C090B3526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DD20077-73C7-4FE8-BDDD-EF7B4798AA7D}" type="datetimeFigureOut">
              <a:rPr lang="ru-RU" smtClean="0"/>
              <a:pPr/>
              <a:t>04.03.2018</a:t>
            </a:fld>
            <a:endParaRPr lang="ru-RU"/>
          </a:p>
        </p:txBody>
      </p:sp>
      <p:sp>
        <p:nvSpPr>
          <p:cNvPr id="18" name="Номер слайда 17"/>
          <p:cNvSpPr>
            <a:spLocks noGrp="1"/>
          </p:cNvSpPr>
          <p:nvPr>
            <p:ph type="sldNum" sz="quarter" idx="11"/>
          </p:nvPr>
        </p:nvSpPr>
        <p:spPr/>
        <p:txBody>
          <a:bodyPr rtlCol="0"/>
          <a:lstStyle/>
          <a:p>
            <a:fld id="{64FF3E83-635F-42F9-A1A7-05C090B3526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D20077-73C7-4FE8-BDDD-EF7B4798AA7D}" type="datetimeFigureOut">
              <a:rPr lang="ru-RU" smtClean="0"/>
              <a:pPr/>
              <a:t>04.03.2018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FF3E83-635F-42F9-A1A7-05C090B352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428736"/>
            <a:ext cx="6172200" cy="2143140"/>
          </a:xfrm>
        </p:spPr>
        <p:txBody>
          <a:bodyPr/>
          <a:lstStyle/>
          <a:p>
            <a:pPr algn="ctr"/>
            <a:r>
              <a:rPr lang="ru-RU" sz="4000" dirty="0" smtClean="0">
                <a:solidFill>
                  <a:schemeClr val="tx1"/>
                </a:solidFill>
              </a:rPr>
              <a:t>Проект «Мы и космос»</a:t>
            </a:r>
            <a:br>
              <a:rPr lang="ru-RU" sz="4000" dirty="0" smtClean="0">
                <a:solidFill>
                  <a:schemeClr val="tx1"/>
                </a:solidFill>
              </a:rPr>
            </a:br>
            <a:r>
              <a:rPr lang="ru-RU" dirty="0" smtClean="0">
                <a:solidFill>
                  <a:schemeClr val="tx1"/>
                </a:solidFill>
              </a:rPr>
              <a:t>средняя группа №4</a:t>
            </a:r>
            <a:endParaRPr lang="ru-RU" dirty="0">
              <a:solidFill>
                <a:schemeClr val="tx1"/>
              </a:solidFill>
            </a:endParaRPr>
          </a:p>
        </p:txBody>
      </p:sp>
      <p:sp>
        <p:nvSpPr>
          <p:cNvPr id="3" name="Подзаголовок 2"/>
          <p:cNvSpPr>
            <a:spLocks noGrp="1"/>
          </p:cNvSpPr>
          <p:nvPr>
            <p:ph type="subTitle" idx="1"/>
          </p:nvPr>
        </p:nvSpPr>
        <p:spPr/>
        <p:txBody>
          <a:bodyPr/>
          <a:lstStyle/>
          <a:p>
            <a:pPr algn="r"/>
            <a:r>
              <a:rPr lang="ru-RU" dirty="0" smtClean="0"/>
              <a:t>МК ДОУ «Детский сад «Тюльпан»</a:t>
            </a:r>
          </a:p>
          <a:p>
            <a:pPr algn="ctr"/>
            <a:r>
              <a:rPr lang="ru-RU" dirty="0" smtClean="0"/>
              <a:t>              Приютненский район</a:t>
            </a:r>
          </a:p>
          <a:p>
            <a:pPr algn="ctr"/>
            <a:r>
              <a:rPr lang="ru-RU" dirty="0" smtClean="0"/>
              <a:t>                         Воспитатель: Ковалёва С.А.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chemeClr val="tx1"/>
                </a:solidFill>
              </a:rPr>
              <a:t>Лепка: «Космические жители»</a:t>
            </a:r>
            <a:endParaRPr lang="ru-RU" sz="3600" b="1" dirty="0">
              <a:solidFill>
                <a:schemeClr val="tx1"/>
              </a:solidFill>
            </a:endParaRPr>
          </a:p>
        </p:txBody>
      </p:sp>
      <p:pic>
        <p:nvPicPr>
          <p:cNvPr id="4" name="Содержимое 3" descr="SAM_1854.JPG"/>
          <p:cNvPicPr>
            <a:picLocks noGrp="1" noChangeAspect="1"/>
          </p:cNvPicPr>
          <p:nvPr>
            <p:ph sz="quarter" idx="1"/>
          </p:nvPr>
        </p:nvPicPr>
        <p:blipFill>
          <a:blip r:embed="rId2" cstate="print"/>
          <a:stretch>
            <a:fillRect/>
          </a:stretch>
        </p:blipFill>
        <p:spPr>
          <a:xfrm>
            <a:off x="5000628" y="1500174"/>
            <a:ext cx="3487208" cy="2973387"/>
          </a:xfrm>
        </p:spPr>
      </p:pic>
      <p:pic>
        <p:nvPicPr>
          <p:cNvPr id="5" name="Рисунок 4" descr="SAM_1857.JPG"/>
          <p:cNvPicPr>
            <a:picLocks noChangeAspect="1"/>
          </p:cNvPicPr>
          <p:nvPr/>
        </p:nvPicPr>
        <p:blipFill>
          <a:blip r:embed="rId3"/>
          <a:stretch>
            <a:fillRect/>
          </a:stretch>
        </p:blipFill>
        <p:spPr>
          <a:xfrm>
            <a:off x="500034" y="2857496"/>
            <a:ext cx="3929090" cy="35004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Аппликация: «Полёт в космос»</a:t>
            </a:r>
            <a:endParaRPr lang="ru-RU" b="1" dirty="0">
              <a:solidFill>
                <a:schemeClr val="tx1"/>
              </a:solidFill>
            </a:endParaRPr>
          </a:p>
        </p:txBody>
      </p:sp>
      <p:pic>
        <p:nvPicPr>
          <p:cNvPr id="4" name="Содержимое 3" descr="SAM_1852.JPG"/>
          <p:cNvPicPr>
            <a:picLocks noGrp="1" noChangeAspect="1"/>
          </p:cNvPicPr>
          <p:nvPr>
            <p:ph sz="quarter" idx="1"/>
          </p:nvPr>
        </p:nvPicPr>
        <p:blipFill>
          <a:blip r:embed="rId2" cstate="print"/>
          <a:stretch>
            <a:fillRect/>
          </a:stretch>
        </p:blipFill>
        <p:spPr>
          <a:xfrm>
            <a:off x="4500562" y="1428736"/>
            <a:ext cx="3844398" cy="2971808"/>
          </a:xfrm>
        </p:spPr>
      </p:pic>
      <p:pic>
        <p:nvPicPr>
          <p:cNvPr id="5" name="Рисунок 4" descr="SAM_1838.JPG"/>
          <p:cNvPicPr>
            <a:picLocks noChangeAspect="1"/>
          </p:cNvPicPr>
          <p:nvPr/>
        </p:nvPicPr>
        <p:blipFill>
          <a:blip r:embed="rId3"/>
          <a:stretch>
            <a:fillRect/>
          </a:stretch>
        </p:blipFill>
        <p:spPr>
          <a:xfrm>
            <a:off x="428596" y="2714620"/>
            <a:ext cx="3714776" cy="37147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Нетрадиционное рисование в технике</a:t>
            </a:r>
            <a:br>
              <a:rPr lang="ru-RU" b="1" dirty="0" smtClean="0">
                <a:solidFill>
                  <a:schemeClr val="tx1"/>
                </a:solidFill>
              </a:rPr>
            </a:br>
            <a:r>
              <a:rPr lang="ru-RU" b="1" dirty="0" smtClean="0">
                <a:solidFill>
                  <a:schemeClr val="tx1"/>
                </a:solidFill>
              </a:rPr>
              <a:t>мелки + акварель  «Полет в космос»</a:t>
            </a:r>
            <a:endParaRPr lang="ru-RU" b="1" dirty="0">
              <a:solidFill>
                <a:schemeClr val="tx1"/>
              </a:solidFill>
            </a:endParaRPr>
          </a:p>
        </p:txBody>
      </p:sp>
      <p:pic>
        <p:nvPicPr>
          <p:cNvPr id="4" name="Содержимое 3" descr="SAM_1850.JPG"/>
          <p:cNvPicPr>
            <a:picLocks noGrp="1" noChangeAspect="1"/>
          </p:cNvPicPr>
          <p:nvPr>
            <p:ph sz="quarter" idx="1"/>
          </p:nvPr>
        </p:nvPicPr>
        <p:blipFill>
          <a:blip r:embed="rId2"/>
          <a:stretch>
            <a:fillRect/>
          </a:stretch>
        </p:blipFill>
        <p:spPr>
          <a:xfrm>
            <a:off x="4929190" y="1571612"/>
            <a:ext cx="3630083" cy="3471874"/>
          </a:xfrm>
        </p:spPr>
      </p:pic>
      <p:pic>
        <p:nvPicPr>
          <p:cNvPr id="5" name="Рисунок 4" descr="SAM_1856.JPG"/>
          <p:cNvPicPr>
            <a:picLocks noChangeAspect="1"/>
          </p:cNvPicPr>
          <p:nvPr/>
        </p:nvPicPr>
        <p:blipFill>
          <a:blip r:embed="rId3"/>
          <a:stretch>
            <a:fillRect/>
          </a:stretch>
        </p:blipFill>
        <p:spPr>
          <a:xfrm>
            <a:off x="285720" y="2428868"/>
            <a:ext cx="4214842" cy="40005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Сюжетно- ролевая </a:t>
            </a:r>
            <a:r>
              <a:rPr lang="ru-RU" b="1" dirty="0" smtClean="0">
                <a:solidFill>
                  <a:schemeClr val="tx1"/>
                </a:solidFill>
              </a:rPr>
              <a:t>игра</a:t>
            </a:r>
            <a:br>
              <a:rPr lang="ru-RU" b="1" dirty="0" smtClean="0">
                <a:solidFill>
                  <a:schemeClr val="tx1"/>
                </a:solidFill>
              </a:rPr>
            </a:br>
            <a:r>
              <a:rPr lang="ru-RU" b="1" dirty="0" smtClean="0">
                <a:solidFill>
                  <a:schemeClr val="tx1"/>
                </a:solidFill>
              </a:rPr>
              <a:t> </a:t>
            </a:r>
            <a:r>
              <a:rPr lang="ru-RU" b="1" dirty="0" smtClean="0">
                <a:solidFill>
                  <a:schemeClr val="tx1"/>
                </a:solidFill>
              </a:rPr>
              <a:t>«Полёт в космос»</a:t>
            </a:r>
            <a:endParaRPr lang="ru-RU" b="1" dirty="0">
              <a:solidFill>
                <a:schemeClr val="tx1"/>
              </a:solidFill>
            </a:endParaRPr>
          </a:p>
        </p:txBody>
      </p:sp>
      <p:sp>
        <p:nvSpPr>
          <p:cNvPr id="3" name="Содержимое 2"/>
          <p:cNvSpPr>
            <a:spLocks noGrp="1"/>
          </p:cNvSpPr>
          <p:nvPr>
            <p:ph sz="quarter" idx="1"/>
          </p:nvPr>
        </p:nvSpPr>
        <p:spPr/>
        <p:txBody>
          <a:bodyPr/>
          <a:lstStyle/>
          <a:p>
            <a:endParaRPr lang="ru-RU" dirty="0"/>
          </a:p>
        </p:txBody>
      </p:sp>
      <p:pic>
        <p:nvPicPr>
          <p:cNvPr id="1026" name="Picture 2" descr="C:\Users\дом\Desktop\Новая папка (2)\SAM_1860.JPG"/>
          <p:cNvPicPr>
            <a:picLocks noChangeAspect="1" noChangeArrowheads="1"/>
          </p:cNvPicPr>
          <p:nvPr/>
        </p:nvPicPr>
        <p:blipFill>
          <a:blip r:embed="rId2" cstate="print"/>
          <a:srcRect/>
          <a:stretch>
            <a:fillRect/>
          </a:stretch>
        </p:blipFill>
        <p:spPr bwMode="auto">
          <a:xfrm>
            <a:off x="500034" y="1571612"/>
            <a:ext cx="3429024" cy="2643206"/>
          </a:xfrm>
          <a:prstGeom prst="rect">
            <a:avLst/>
          </a:prstGeom>
          <a:noFill/>
        </p:spPr>
      </p:pic>
      <p:pic>
        <p:nvPicPr>
          <p:cNvPr id="1027" name="Picture 3" descr="C:\Users\дом\Desktop\Новая папка (2)\SAM_1861.JPG"/>
          <p:cNvPicPr>
            <a:picLocks noChangeAspect="1" noChangeArrowheads="1"/>
          </p:cNvPicPr>
          <p:nvPr/>
        </p:nvPicPr>
        <p:blipFill>
          <a:blip r:embed="rId3" cstate="print"/>
          <a:srcRect/>
          <a:stretch>
            <a:fillRect/>
          </a:stretch>
        </p:blipFill>
        <p:spPr bwMode="auto">
          <a:xfrm>
            <a:off x="4857752" y="3714752"/>
            <a:ext cx="3286148" cy="26860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011486"/>
          </a:xfrm>
        </p:spPr>
        <p:txBody>
          <a:bodyPr>
            <a:normAutofit/>
          </a:bodyPr>
          <a:lstStyle/>
          <a:p>
            <a:pPr algn="ctr"/>
            <a:r>
              <a:rPr lang="ru-RU" sz="4400" b="1" dirty="0" smtClean="0">
                <a:solidFill>
                  <a:schemeClr val="tx1"/>
                </a:solidFill>
              </a:rPr>
              <a:t>Спасибо за внимания.</a:t>
            </a:r>
            <a:endParaRPr lang="ru-RU" sz="44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9718"/>
          </a:xfrm>
        </p:spPr>
        <p:txBody>
          <a:bodyPr>
            <a:normAutofit fontScale="90000"/>
          </a:bodyPr>
          <a:lstStyle/>
          <a:p>
            <a:pPr algn="ctr"/>
            <a:r>
              <a:rPr lang="ru-RU" sz="4000" b="1" dirty="0" smtClean="0">
                <a:solidFill>
                  <a:schemeClr val="tx1"/>
                </a:solidFill>
              </a:rPr>
              <a:t>Актуальность:</a:t>
            </a:r>
            <a:endParaRPr lang="ru-RU" sz="4000" b="1" dirty="0">
              <a:solidFill>
                <a:schemeClr val="tx1"/>
              </a:solidFill>
            </a:endParaRPr>
          </a:p>
        </p:txBody>
      </p:sp>
      <p:sp>
        <p:nvSpPr>
          <p:cNvPr id="3" name="Содержимое 2"/>
          <p:cNvSpPr>
            <a:spLocks noGrp="1"/>
          </p:cNvSpPr>
          <p:nvPr>
            <p:ph sz="quarter" idx="1"/>
          </p:nvPr>
        </p:nvSpPr>
        <p:spPr>
          <a:xfrm>
            <a:off x="457200" y="714356"/>
            <a:ext cx="8043890" cy="5759596"/>
          </a:xfrm>
        </p:spPr>
        <p:txBody>
          <a:bodyPr>
            <a:noAutofit/>
          </a:bodyPr>
          <a:lstStyle/>
          <a:p>
            <a:r>
              <a:rPr lang="ru-RU" sz="1600" dirty="0" smtClean="0">
                <a:latin typeface="Times New Roman" pitchFamily="18" charset="0"/>
                <a:cs typeface="Times New Roman" pitchFamily="18" charset="0"/>
              </a:rPr>
              <a:t>Интерес к Космосу пробуждается у человека весьма рано, буквально с первых шагов. Загадки Вселенной будоражат воображение всегда, с раннего детства до старости. Солнце, Луна, звезды – это одновременно так близко, и в то же время так далеко. Вспомните свое детство, как интересно было смотреть в ночное небо. Как поддержать интерес ребенка к неизведанному? С помощью каких методов можно заинтересовать ребенка, помочь ему узнавать новую, интересную информацию про космос? Мы считаем, что метод проекта позволит детям усвоить сложный материал через совместный поиск решения проблемы, тем самым, делая познавательный процесс интересным и мотивационным. Работа над проектом носит комплексный характер, пронизывает все виды деятельности дошкольников, проходит в повседневной жизни и на специальных интегрированных занятиях. В противном случае, знания детей останутся путанными, отрывочными, неполными, оторванными от современной жизни. Проектная деятельность развивает творческую активность детей, помогает самому педагогу развиваться как творческой личности. В основе данного проекта лежит жажда дошкольников к познанию, стремление к открытиям, любознательность, потребность в умственных впечатлениях, и наша задача удовлетворить потребности детей, что в свою очередь приведёт к интеллектуальному, эмоциональному развитию. Данный проект направлен на развитие кругозора детей, формирование у них познавательной активности, воспитание патриотических чувств (гордость за российских космонавтов – первооткрывателей космоса), нравственных ценностей (добрых, дружественных отношений и т.д.).</a:t>
            </a:r>
          </a:p>
          <a:p>
            <a:endParaRPr lang="ru-R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0"/>
            <a:ext cx="7067576" cy="928670"/>
          </a:xfrm>
        </p:spPr>
        <p:txBody>
          <a:bodyPr>
            <a:noAutofit/>
          </a:bodyPr>
          <a:lstStyle/>
          <a:p>
            <a:pPr algn="ct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
            </a:r>
            <a:br>
              <a:rPr lang="ru-RU" sz="4000" b="1" dirty="0" smtClean="0">
                <a:solidFill>
                  <a:schemeClr val="tx1"/>
                </a:solidFill>
              </a:rPr>
            </a:br>
            <a:r>
              <a:rPr lang="ru-RU" sz="4000" b="1" dirty="0" smtClean="0">
                <a:solidFill>
                  <a:schemeClr val="tx1"/>
                </a:solidFill>
              </a:rPr>
              <a:t>Проблема:</a:t>
            </a:r>
            <a:endParaRPr lang="ru-RU" sz="4000" dirty="0">
              <a:solidFill>
                <a:schemeClr val="tx1"/>
              </a:solidFill>
            </a:endParaRPr>
          </a:p>
        </p:txBody>
      </p:sp>
      <p:sp>
        <p:nvSpPr>
          <p:cNvPr id="3" name="Содержимое 2"/>
          <p:cNvSpPr>
            <a:spLocks noGrp="1"/>
          </p:cNvSpPr>
          <p:nvPr>
            <p:ph sz="quarter" idx="1"/>
          </p:nvPr>
        </p:nvSpPr>
        <p:spPr>
          <a:xfrm>
            <a:off x="457200" y="1285860"/>
            <a:ext cx="8115328" cy="5188092"/>
          </a:xfrm>
        </p:spPr>
        <p:txBody>
          <a:bodyPr/>
          <a:lstStyle/>
          <a:p>
            <a:r>
              <a:rPr lang="ru-RU" dirty="0" smtClean="0"/>
              <a:t>Незнание детьми российского праздника - День космонавтики, о дате первого полёта Юрия Алексеевича Гагарина в космос.</a:t>
            </a:r>
          </a:p>
          <a:p>
            <a:r>
              <a:rPr lang="ru-RU" b="1" dirty="0" smtClean="0"/>
              <a:t>Обоснование проблемы:</a:t>
            </a:r>
            <a:endParaRPr lang="ru-RU" dirty="0" smtClean="0"/>
          </a:p>
          <a:p>
            <a:r>
              <a:rPr lang="ru-RU" dirty="0" smtClean="0"/>
              <a:t>1. Недостаточное внимание родителей к российскому празднику - День космонавтики.</a:t>
            </a:r>
            <a:br>
              <a:rPr lang="ru-RU" dirty="0" smtClean="0"/>
            </a:br>
            <a:r>
              <a:rPr lang="ru-RU" dirty="0" smtClean="0"/>
              <a:t>2. Поверхностные знания детей о космосе, первом человеке, полетевшем в космос, о существовании праздника в России - День космонавтики.</a:t>
            </a:r>
          </a:p>
          <a:p>
            <a:r>
              <a:rPr lang="ru-RU" b="1" dirty="0" smtClean="0"/>
              <a:t> </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214"/>
            <a:ext cx="7467600" cy="2428892"/>
          </a:xfrm>
        </p:spPr>
        <p:txBody>
          <a:bodyPr>
            <a:normAutofit fontScale="90000"/>
          </a:bodyPr>
          <a:lstStyle/>
          <a:p>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t>
            </a:r>
            <a:r>
              <a:rPr lang="ru-RU" sz="2400" b="1" dirty="0" smtClean="0">
                <a:solidFill>
                  <a:schemeClr val="tx1"/>
                </a:solidFill>
              </a:rPr>
              <a:t>Цель:</a:t>
            </a:r>
            <a:r>
              <a:rPr lang="ru-RU" sz="2400" dirty="0" smtClean="0">
                <a:solidFill>
                  <a:schemeClr val="tx1"/>
                </a:solidFill>
              </a:rPr>
              <a:t/>
            </a:r>
            <a:br>
              <a:rPr lang="ru-RU" sz="2400" dirty="0" smtClean="0">
                <a:solidFill>
                  <a:schemeClr val="tx1"/>
                </a:solidFill>
              </a:rPr>
            </a:br>
            <a:r>
              <a:rPr lang="ru-RU" sz="2400" dirty="0" smtClean="0">
                <a:solidFill>
                  <a:schemeClr val="tx1"/>
                </a:solidFill>
              </a:rPr>
              <a:t>Формирование  у  детей старшего дошкольного возраста представлений о космическом пространстве, освоении космоса людьми</a:t>
            </a:r>
            <a:r>
              <a:rPr lang="ru-RU" sz="2400" dirty="0" smtClean="0"/>
              <a:t/>
            </a:r>
            <a:br>
              <a:rPr lang="ru-RU" sz="2400" dirty="0" smtClean="0"/>
            </a:br>
            <a:endParaRPr lang="ru-RU" sz="2400" dirty="0"/>
          </a:p>
        </p:txBody>
      </p:sp>
      <p:sp>
        <p:nvSpPr>
          <p:cNvPr id="3" name="Содержимое 2"/>
          <p:cNvSpPr>
            <a:spLocks noGrp="1"/>
          </p:cNvSpPr>
          <p:nvPr>
            <p:ph sz="quarter" idx="1"/>
          </p:nvPr>
        </p:nvSpPr>
        <p:spPr>
          <a:xfrm>
            <a:off x="457200" y="2071678"/>
            <a:ext cx="7901014" cy="4402274"/>
          </a:xfrm>
        </p:spPr>
        <p:txBody>
          <a:bodyPr>
            <a:normAutofit fontScale="85000" lnSpcReduction="20000"/>
          </a:bodyPr>
          <a:lstStyle/>
          <a:p>
            <a:r>
              <a:rPr lang="ru-RU" b="1" dirty="0" smtClean="0"/>
              <a:t>Задачи:</a:t>
            </a:r>
            <a:endParaRPr lang="ru-RU" dirty="0" smtClean="0"/>
          </a:p>
          <a:p>
            <a:r>
              <a:rPr lang="ru-RU" dirty="0" smtClean="0"/>
              <a:t>1. Продолжать расширять представление детей о многообразии космоса. Рассказать детям об интересных фактах и событиях космоса.</a:t>
            </a:r>
          </a:p>
          <a:p>
            <a:r>
              <a:rPr lang="ru-RU" dirty="0" smtClean="0"/>
              <a:t>2. Дать детям представления о том, что Вселенная – это множество звёзд. Солнце – это самая близкая к Земле звезда. Уточнить представления о планетах, созвездиях.</a:t>
            </a:r>
          </a:p>
          <a:p>
            <a:r>
              <a:rPr lang="ru-RU" dirty="0" smtClean="0"/>
              <a:t>3. Дать детям знания об освоении человеком космического пространства, о значении космических исследований для жизни людей на Земле. Познакомить с первым лётчиком-космонавтом Ю.А. Гагариным.</a:t>
            </a:r>
          </a:p>
          <a:p>
            <a:r>
              <a:rPr lang="ru-RU" dirty="0" smtClean="0"/>
              <a:t>4. Воспитывать чувство гордости за свою Родину.</a:t>
            </a:r>
          </a:p>
          <a:p>
            <a:r>
              <a:rPr lang="ru-RU" dirty="0" smtClean="0"/>
              <a:t>5. Привлечь родителей к совместной деятельности, к празднованию Дня космонавтики.</a:t>
            </a:r>
            <a:br>
              <a:rPr lang="ru-RU" dirty="0" smtClean="0"/>
            </a:b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642918"/>
            <a:ext cx="8115328" cy="5831034"/>
          </a:xfrm>
        </p:spPr>
        <p:txBody>
          <a:bodyPr/>
          <a:lstStyle/>
          <a:p>
            <a:pPr>
              <a:buNone/>
            </a:pPr>
            <a:r>
              <a:rPr lang="ru-RU" b="1" dirty="0" smtClean="0"/>
              <a:t>                                     Тип проекта:</a:t>
            </a:r>
            <a:endParaRPr lang="ru-RU" dirty="0" smtClean="0"/>
          </a:p>
          <a:p>
            <a:r>
              <a:rPr lang="ru-RU" dirty="0" smtClean="0"/>
              <a:t>Информационно- творческий.</a:t>
            </a:r>
          </a:p>
          <a:p>
            <a:r>
              <a:rPr lang="ru-RU" dirty="0" smtClean="0"/>
              <a:t>Тема: «Мы и космос»</a:t>
            </a:r>
          </a:p>
          <a:p>
            <a:r>
              <a:rPr lang="ru-RU" dirty="0" smtClean="0"/>
              <a:t>Срок  реализации: с 3.04.2017г. по 22.04.2017г.</a:t>
            </a:r>
          </a:p>
          <a:p>
            <a:r>
              <a:rPr lang="ru-RU" dirty="0" smtClean="0"/>
              <a:t>Участники: воспитатель, дети, родители.</a:t>
            </a:r>
          </a:p>
          <a:p>
            <a:r>
              <a:rPr lang="ru-RU" dirty="0" smtClean="0"/>
              <a:t>Возраст детей: 4-5 лет.</a:t>
            </a:r>
          </a:p>
          <a:p>
            <a:r>
              <a:rPr lang="ru-RU" dirty="0" smtClean="0"/>
              <a:t>Продолжительность: 3 недели. </a:t>
            </a:r>
          </a:p>
          <a:p>
            <a:pPr>
              <a:buNone/>
            </a:pPr>
            <a:r>
              <a:rPr lang="ru-RU" b="1" dirty="0" smtClean="0"/>
              <a:t> </a:t>
            </a:r>
            <a:endParaRPr lang="ru-RU" dirty="0" smtClean="0"/>
          </a:p>
          <a:p>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Этапы работы над проектом:</a:t>
            </a:r>
            <a:endParaRPr lang="ru-RU" dirty="0">
              <a:solidFill>
                <a:schemeClr val="tx1"/>
              </a:solidFill>
            </a:endParaRPr>
          </a:p>
        </p:txBody>
      </p:sp>
      <p:sp>
        <p:nvSpPr>
          <p:cNvPr id="3" name="Содержимое 2"/>
          <p:cNvSpPr>
            <a:spLocks noGrp="1"/>
          </p:cNvSpPr>
          <p:nvPr>
            <p:ph sz="quarter" idx="1"/>
          </p:nvPr>
        </p:nvSpPr>
        <p:spPr>
          <a:xfrm>
            <a:off x="457200" y="1600200"/>
            <a:ext cx="7686700" cy="4873752"/>
          </a:xfrm>
        </p:spPr>
        <p:txBody>
          <a:bodyPr>
            <a:normAutofit fontScale="92500" lnSpcReduction="20000"/>
          </a:bodyPr>
          <a:lstStyle/>
          <a:p>
            <a:pPr lvl="0"/>
            <a:r>
              <a:rPr lang="ru-RU" b="1" dirty="0" smtClean="0"/>
              <a:t>Подготовительный этап (разработка проекта)</a:t>
            </a:r>
            <a:endParaRPr lang="ru-RU" dirty="0" smtClean="0"/>
          </a:p>
          <a:p>
            <a:r>
              <a:rPr lang="ru-RU" b="1" dirty="0" smtClean="0"/>
              <a:t>1.Определение проблемы.</a:t>
            </a:r>
            <a:endParaRPr lang="ru-RU" dirty="0" smtClean="0"/>
          </a:p>
          <a:p>
            <a:r>
              <a:rPr lang="ru-RU" b="1" dirty="0" smtClean="0"/>
              <a:t>2.Постановка целей, определение актуальности и значимости проекта.</a:t>
            </a:r>
            <a:endParaRPr lang="ru-RU" dirty="0" smtClean="0"/>
          </a:p>
          <a:p>
            <a:r>
              <a:rPr lang="ru-RU" b="1" dirty="0" smtClean="0"/>
              <a:t>3.Подбор методической литературы для реализации проекта.</a:t>
            </a:r>
            <a:endParaRPr lang="ru-RU" dirty="0" smtClean="0"/>
          </a:p>
          <a:p>
            <a:r>
              <a:rPr lang="ru-RU" b="1" dirty="0" smtClean="0"/>
              <a:t>4.Подбор наглядно- дидактического материала.</a:t>
            </a:r>
            <a:endParaRPr lang="ru-RU" dirty="0" smtClean="0"/>
          </a:p>
          <a:p>
            <a:r>
              <a:rPr lang="ru-RU" b="1" dirty="0" smtClean="0"/>
              <a:t>5.Беседы с детьми с целью выявить уровень знаний детей по данной теме.</a:t>
            </a:r>
            <a:endParaRPr lang="ru-RU" dirty="0" smtClean="0"/>
          </a:p>
          <a:p>
            <a:r>
              <a:rPr lang="ru-RU" b="1" dirty="0" smtClean="0"/>
              <a:t>6.Информация в родительский уголок.</a:t>
            </a:r>
            <a:endParaRPr lang="ru-RU" dirty="0" smtClean="0"/>
          </a:p>
          <a:p>
            <a:r>
              <a:rPr lang="ru-RU" b="1" dirty="0" smtClean="0"/>
              <a:t>7.Подобрать стихи, загадки о космосе, ракете, звездах.</a:t>
            </a:r>
            <a:endParaRPr lang="ru-RU" dirty="0" smtClean="0"/>
          </a:p>
          <a:p>
            <a:r>
              <a:rPr lang="ru-RU" b="1" dirty="0" smtClean="0"/>
              <a:t>8.Подготовить раскраски в соответствии с возрастом.</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7467600" cy="6116786"/>
          </a:xfrm>
        </p:spPr>
        <p:txBody>
          <a:bodyPr/>
          <a:lstStyle/>
          <a:p>
            <a:pPr lvl="0"/>
            <a:r>
              <a:rPr lang="ru-RU" b="1" dirty="0" smtClean="0"/>
              <a:t>Основой этап (выполнение проекта):</a:t>
            </a:r>
            <a:endParaRPr lang="ru-RU" dirty="0" smtClean="0"/>
          </a:p>
          <a:p>
            <a:r>
              <a:rPr lang="ru-RU" b="1" dirty="0" smtClean="0"/>
              <a:t>Решение поставленных задач с детьми:</a:t>
            </a:r>
            <a:endParaRPr lang="ru-RU" dirty="0" smtClean="0"/>
          </a:p>
          <a:p>
            <a:r>
              <a:rPr lang="ru-RU" sz="1600" b="1" dirty="0" smtClean="0"/>
              <a:t>Аппликация и нетрадиционное рисование в технике мелки + акварель </a:t>
            </a:r>
            <a:endParaRPr lang="ru-RU" sz="1600" dirty="0" smtClean="0"/>
          </a:p>
          <a:p>
            <a:r>
              <a:rPr lang="ru-RU" sz="1600" b="1" dirty="0" smtClean="0"/>
              <a:t>« Полёт в космос»</a:t>
            </a:r>
            <a:endParaRPr lang="ru-RU" sz="1600" dirty="0" smtClean="0"/>
          </a:p>
          <a:p>
            <a:r>
              <a:rPr lang="ru-RU" sz="1600" b="1" dirty="0" smtClean="0"/>
              <a:t>Р Чтение рассказа «Первый в космосе»</a:t>
            </a:r>
            <a:r>
              <a:rPr lang="ru-RU" sz="1600" dirty="0" smtClean="0"/>
              <a:t> </a:t>
            </a:r>
          </a:p>
          <a:p>
            <a:r>
              <a:rPr lang="ru-RU" sz="1600" b="1" dirty="0" smtClean="0"/>
              <a:t>Развитие речи «Профессия - космонавт».</a:t>
            </a:r>
          </a:p>
          <a:p>
            <a:r>
              <a:rPr lang="ru-RU" sz="1600" b="1" dirty="0" smtClean="0"/>
              <a:t>Беседа – рассуждение «Что я могу увидеть в космосе!».</a:t>
            </a:r>
            <a:endParaRPr lang="ru-RU" sz="1600" dirty="0" smtClean="0"/>
          </a:p>
          <a:p>
            <a:r>
              <a:rPr lang="ru-RU" sz="1600" b="1" dirty="0" smtClean="0"/>
              <a:t>Беседа – общение «Герои космоса!». </a:t>
            </a:r>
            <a:endParaRPr lang="ru-RU" sz="1600" dirty="0" smtClean="0"/>
          </a:p>
          <a:p>
            <a:r>
              <a:rPr lang="ru-RU" sz="1600" b="1" dirty="0" smtClean="0"/>
              <a:t>Организация выставки рисунков детей: «Разноцветный мир космоса!» </a:t>
            </a:r>
            <a:endParaRPr lang="ru-RU" sz="1600" dirty="0" smtClean="0"/>
          </a:p>
          <a:p>
            <a:r>
              <a:rPr lang="ru-RU" sz="1600" b="1" dirty="0" smtClean="0"/>
              <a:t>Игра со строительным материалом: «Построим ракеты»</a:t>
            </a:r>
            <a:endParaRPr lang="ru-RU" sz="1600" dirty="0" smtClean="0"/>
          </a:p>
          <a:p>
            <a:r>
              <a:rPr lang="ru-RU" sz="1600" b="1" dirty="0" smtClean="0"/>
              <a:t>Спортивный досуг «Космические путешествия»</a:t>
            </a:r>
            <a:endParaRPr lang="ru-RU" sz="1600" dirty="0" smtClean="0"/>
          </a:p>
          <a:p>
            <a:r>
              <a:rPr lang="ru-RU" sz="1600" b="1" dirty="0" smtClean="0"/>
              <a:t>Сюжетно–ролевая игра «Полёт в космос».</a:t>
            </a:r>
            <a:endParaRPr lang="ru-RU" sz="1600" dirty="0" smtClean="0"/>
          </a:p>
          <a:p>
            <a:r>
              <a:rPr lang="ru-RU" sz="1600" b="1" dirty="0" smtClean="0"/>
              <a:t>Лепка «Космические жители»</a:t>
            </a:r>
            <a:endParaRPr lang="ru-RU" sz="1600" dirty="0" smtClean="0"/>
          </a:p>
          <a:p>
            <a:r>
              <a:rPr lang="ru-RU" sz="1600" b="1" dirty="0" smtClean="0"/>
              <a:t>Аппликация «Полет в космос»</a:t>
            </a:r>
            <a:endParaRPr lang="ru-RU" sz="1600" dirty="0" smtClean="0"/>
          </a:p>
          <a:p>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7686700" cy="6045348"/>
          </a:xfrm>
        </p:spPr>
        <p:txBody>
          <a:bodyPr>
            <a:normAutofit fontScale="77500" lnSpcReduction="20000"/>
          </a:bodyPr>
          <a:lstStyle/>
          <a:p>
            <a:r>
              <a:rPr lang="ru-RU" b="1" dirty="0" smtClean="0"/>
              <a:t>Решение поставленных задач с родителями:</a:t>
            </a:r>
            <a:endParaRPr lang="ru-RU" dirty="0" smtClean="0"/>
          </a:p>
          <a:p>
            <a:r>
              <a:rPr lang="ru-RU" dirty="0" smtClean="0"/>
              <a:t>Организация выставки совместных с детьми рисунков «Наш космос» .</a:t>
            </a:r>
          </a:p>
          <a:p>
            <a:r>
              <a:rPr lang="ru-RU" dirty="0" smtClean="0"/>
              <a:t>Анкетирование.</a:t>
            </a:r>
          </a:p>
          <a:p>
            <a:r>
              <a:rPr lang="ru-RU" b="1" dirty="0" smtClean="0"/>
              <a:t>Результат:</a:t>
            </a:r>
            <a:endParaRPr lang="ru-RU" dirty="0" smtClean="0"/>
          </a:p>
          <a:p>
            <a:r>
              <a:rPr lang="ru-RU" dirty="0" smtClean="0"/>
              <a:t>Участие в проекте 65% семей, в праздновании российского праздника - День космонавтики. Заинтересованность детей темой о космосе, проявление их познавательной активности: вместе с родителями находят информацию по теме, рассказывают и делятся своими знаниями с другими детьми в детском саду. Принесение детьми из дома своей литературы для чтения, самостоятельно нарисованные рисунки о космосе. Обыгрывание в детском саду сюжетно–ролевой игры «Полёт в космос». Инициативное конструирование детьми из строительного материала, конструктора, бумаги ракет по своему представлению, проявление творчества и детальности в работе.</a:t>
            </a:r>
          </a:p>
          <a:p>
            <a:endParaRPr lang="ru-RU" dirty="0" smtClean="0"/>
          </a:p>
          <a:p>
            <a:pPr lvl="0"/>
            <a:r>
              <a:rPr lang="ru-RU" b="1" dirty="0" smtClean="0"/>
              <a:t>Заключительный этап:</a:t>
            </a:r>
            <a:endParaRPr lang="ru-RU" dirty="0" smtClean="0"/>
          </a:p>
          <a:p>
            <a:r>
              <a:rPr lang="ru-RU" dirty="0" smtClean="0"/>
              <a:t>1.Выставка рисунков.</a:t>
            </a:r>
          </a:p>
          <a:p>
            <a:r>
              <a:rPr lang="ru-RU" dirty="0" smtClean="0"/>
              <a:t>2.Спортивный досуг.</a:t>
            </a:r>
          </a:p>
          <a:p>
            <a:pPr>
              <a:buNone/>
            </a:pPr>
            <a:r>
              <a:rPr lang="ru-RU" dirty="0" smtClean="0"/>
              <a:t> </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solidFill>
                  <a:schemeClr val="tx1"/>
                </a:solidFill>
              </a:rPr>
              <a:t>Реализация проекта:</a:t>
            </a:r>
            <a:endParaRPr lang="ru-RU" sz="4000" b="1" dirty="0">
              <a:solidFill>
                <a:schemeClr val="tx1"/>
              </a:solidFill>
            </a:endParaRPr>
          </a:p>
        </p:txBody>
      </p:sp>
      <p:sp>
        <p:nvSpPr>
          <p:cNvPr id="3" name="Содержимое 2"/>
          <p:cNvSpPr>
            <a:spLocks noGrp="1"/>
          </p:cNvSpPr>
          <p:nvPr>
            <p:ph sz="quarter" idx="1"/>
          </p:nvPr>
        </p:nvSpPr>
        <p:spPr>
          <a:xfrm>
            <a:off x="457200" y="1600200"/>
            <a:ext cx="7829576" cy="4873752"/>
          </a:xfrm>
        </p:spPr>
        <p:txBody>
          <a:bodyPr/>
          <a:lstStyle/>
          <a:p>
            <a:pPr algn="ctr"/>
            <a:r>
              <a:rPr lang="ru-RU" dirty="0" smtClean="0"/>
              <a:t>Занятие «Профессия космонавт»</a:t>
            </a:r>
          </a:p>
          <a:p>
            <a:pPr algn="ctr">
              <a:buNone/>
            </a:pPr>
            <a:endParaRPr lang="ru-RU" dirty="0"/>
          </a:p>
        </p:txBody>
      </p:sp>
      <p:pic>
        <p:nvPicPr>
          <p:cNvPr id="4" name="Рисунок 3" descr="SAM_1848.JPG"/>
          <p:cNvPicPr>
            <a:picLocks noChangeAspect="1"/>
          </p:cNvPicPr>
          <p:nvPr/>
        </p:nvPicPr>
        <p:blipFill>
          <a:blip r:embed="rId2" cstate="print"/>
          <a:stretch>
            <a:fillRect/>
          </a:stretch>
        </p:blipFill>
        <p:spPr>
          <a:xfrm>
            <a:off x="285720" y="2071678"/>
            <a:ext cx="3929090" cy="2714644"/>
          </a:xfrm>
          <a:prstGeom prst="rect">
            <a:avLst/>
          </a:prstGeom>
        </p:spPr>
      </p:pic>
      <p:pic>
        <p:nvPicPr>
          <p:cNvPr id="5" name="Рисунок 4" descr="SAM_1849.JPG"/>
          <p:cNvPicPr>
            <a:picLocks noChangeAspect="1"/>
          </p:cNvPicPr>
          <p:nvPr/>
        </p:nvPicPr>
        <p:blipFill>
          <a:blip r:embed="rId3" cstate="print"/>
          <a:stretch>
            <a:fillRect/>
          </a:stretch>
        </p:blipFill>
        <p:spPr>
          <a:xfrm>
            <a:off x="4357686" y="3714752"/>
            <a:ext cx="3714776" cy="271462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TotalTime>
  <Words>600</Words>
  <Application>Microsoft Office PowerPoint</Application>
  <PresentationFormat>Экран (4:3)</PresentationFormat>
  <Paragraphs>67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Проект «Мы и космос» средняя группа №4</vt:lpstr>
      <vt:lpstr>Актуальность:</vt:lpstr>
      <vt:lpstr>          Проблема:</vt:lpstr>
      <vt:lpstr>                                               Цель: Формирование  у  детей старшего дошкольного возраста представлений о космическом пространстве, освоении космоса людьми </vt:lpstr>
      <vt:lpstr>Слайд 5</vt:lpstr>
      <vt:lpstr>Этапы работы над проектом:</vt:lpstr>
      <vt:lpstr>Слайд 7</vt:lpstr>
      <vt:lpstr>Слайд 8</vt:lpstr>
      <vt:lpstr>Реализация проекта:</vt:lpstr>
      <vt:lpstr>Лепка: «Космические жители»</vt:lpstr>
      <vt:lpstr>Аппликация: «Полёт в космос»</vt:lpstr>
      <vt:lpstr>Нетрадиционное рисование в технике мелки + акварель  «Полет в космос»</vt:lpstr>
      <vt:lpstr>Сюжетно- ролевая игра  «Полёт в космос»</vt:lpstr>
      <vt:lpstr>Спасибо за внимания.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«Мы и космос» средняя группа №4</dc:title>
  <dc:creator>дом</dc:creator>
  <cp:lastModifiedBy>дом</cp:lastModifiedBy>
  <cp:revision>6</cp:revision>
  <dcterms:created xsi:type="dcterms:W3CDTF">2017-04-09T17:44:39Z</dcterms:created>
  <dcterms:modified xsi:type="dcterms:W3CDTF">2018-03-04T18:55:36Z</dcterms:modified>
</cp:coreProperties>
</file>