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1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72" r:id="rId10"/>
    <p:sldId id="275" r:id="rId11"/>
    <p:sldId id="276" r:id="rId12"/>
    <p:sldId id="277" r:id="rId13"/>
    <p:sldId id="278" r:id="rId14"/>
    <p:sldId id="273" r:id="rId15"/>
    <p:sldId id="274" r:id="rId16"/>
    <p:sldId id="280" r:id="rId17"/>
    <p:sldId id="279" r:id="rId18"/>
    <p:sldId id="267" r:id="rId19"/>
    <p:sldId id="268" r:id="rId20"/>
    <p:sldId id="281" r:id="rId21"/>
    <p:sldId id="264" r:id="rId22"/>
    <p:sldId id="26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65" r:id="rId31"/>
    <p:sldId id="289" r:id="rId32"/>
    <p:sldId id="290" r:id="rId33"/>
    <p:sldId id="266" r:id="rId34"/>
    <p:sldId id="291" r:id="rId35"/>
    <p:sldId id="270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634" autoAdjust="0"/>
  </p:normalViewPr>
  <p:slideViewPr>
    <p:cSldViewPr>
      <p:cViewPr varScale="1">
        <p:scale>
          <a:sx n="75" d="100"/>
          <a:sy n="75" d="100"/>
        </p:scale>
        <p:origin x="-846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</c:v>
                </c:pt>
              </c:strCache>
            </c:strRef>
          </c:tx>
          <c:dLbls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50%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20%</a:t>
                    </a:r>
                    <a:endParaRPr lang="en-US" dirty="0"/>
                  </a:p>
                </c:rich>
              </c:tx>
              <c:showVal val="1"/>
              <c:showPercent val="1"/>
            </c:dLbl>
            <c:showPercent val="1"/>
            <c:showLeaderLines val="1"/>
          </c:dLbls>
          <c:cat>
            <c:strRef>
              <c:f>Лист1!$A$2:$A$5</c:f>
              <c:strCache>
                <c:ptCount val="3"/>
                <c:pt idx="0">
                  <c:v>в.у.</c:v>
                </c:pt>
                <c:pt idx="1">
                  <c:v>с.у.</c:v>
                </c:pt>
                <c:pt idx="2">
                  <c:v>н.у.</c:v>
                </c:pt>
              </c:strCache>
            </c:strRef>
          </c:cat>
          <c:val>
            <c:numRef>
              <c:f>Лист1!$B$2:$B$5</c:f>
              <c:numCache>
                <c:formatCode>#" "?/?</c:formatCode>
                <c:ptCount val="4"/>
                <c:pt idx="0">
                  <c:v>0</c:v>
                </c:pt>
                <c:pt idx="1">
                  <c:v>50</c:v>
                </c:pt>
                <c:pt idx="2">
                  <c:v>20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конец</a:t>
            </a:r>
            <a:r>
              <a:rPr lang="ru-RU" baseline="0" dirty="0" smtClean="0"/>
              <a:t> проекта</a:t>
            </a:r>
            <a:endParaRPr lang="ru-RU" dirty="0"/>
          </a:p>
        </c:rich>
      </c:tx>
      <c:layout>
        <c:manualLayout>
          <c:xMode val="edge"/>
          <c:yMode val="edge"/>
          <c:x val="0.19335647694504327"/>
          <c:y val="0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10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75%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>
                <c:manualLayout>
                  <c:x val="0.14641700628850324"/>
                  <c:y val="9.226451771653543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15%</a:t>
                    </a:r>
                    <a:r>
                      <a:rPr lang="ru-RU" baseline="0" dirty="0" smtClean="0"/>
                      <a:t>     </a:t>
                    </a:r>
                    <a:r>
                      <a:rPr lang="ru-RU" dirty="0" smtClean="0"/>
                      <a:t>    </a:t>
                    </a:r>
                    <a:endParaRPr lang="en-US" dirty="0"/>
                  </a:p>
                </c:rich>
              </c:tx>
              <c:showVal val="1"/>
              <c:showPercent val="1"/>
            </c:dLbl>
            <c:showPercent val="1"/>
            <c:showLeaderLines val="1"/>
          </c:dLbls>
          <c:cat>
            <c:strRef>
              <c:f>Лист1!$A$2:$A$5</c:f>
              <c:strCache>
                <c:ptCount val="3"/>
                <c:pt idx="0">
                  <c:v>в.у.</c:v>
                </c:pt>
                <c:pt idx="1">
                  <c:v>с.у.</c:v>
                </c:pt>
                <c:pt idx="2">
                  <c:v>н.у.</c:v>
                </c:pt>
              </c:strCache>
            </c:strRef>
          </c:cat>
          <c:val>
            <c:numRef>
              <c:f>Лист1!$B$2:$B$5</c:f>
              <c:numCache>
                <c:formatCode>#" "?/?</c:formatCode>
                <c:ptCount val="4"/>
                <c:pt idx="0">
                  <c:v>10</c:v>
                </c:pt>
                <c:pt idx="1">
                  <c:v>75</c:v>
                </c:pt>
                <c:pt idx="2" formatCode="dd/mmm">
                  <c:v>35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1E477-0B7E-4618-9AC0-E9D44E6FD66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D420A-4DB2-489B-BD1B-DB21B52DFA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D420A-4DB2-489B-BD1B-DB21B52DFAC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med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86454"/>
          </a:xfrm>
          <a:effectLst>
            <a:glow rad="101600">
              <a:schemeClr val="accent6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ОТЧЕТ </a:t>
            </a:r>
            <a:r>
              <a:rPr lang="ru-RU" sz="3600" b="1" dirty="0" smtClean="0">
                <a:solidFill>
                  <a:srgbClr val="002060"/>
                </a:solidFill>
              </a:rPr>
              <a:t>О РЕАЛИЗАЦИИ ПРОЕКТА</a:t>
            </a:r>
            <a:r>
              <a:rPr lang="ru-RU" sz="6000" b="1" dirty="0" smtClean="0">
                <a:solidFill>
                  <a:srgbClr val="002060"/>
                </a:solidFill>
              </a:rPr>
              <a:t/>
            </a:r>
            <a:br>
              <a:rPr lang="ru-RU" sz="6000" b="1" dirty="0" smtClean="0">
                <a:solidFill>
                  <a:srgbClr val="002060"/>
                </a:solidFill>
              </a:rPr>
            </a:br>
            <a:r>
              <a:rPr lang="en-US" sz="6000" b="1" dirty="0" smtClean="0">
                <a:solidFill>
                  <a:srgbClr val="002060"/>
                </a:solidFill>
              </a:rPr>
              <a:t/>
            </a:r>
            <a:br>
              <a:rPr lang="en-US" sz="6000" b="1" dirty="0" smtClean="0">
                <a:solidFill>
                  <a:srgbClr val="002060"/>
                </a:solidFill>
              </a:rPr>
            </a:br>
            <a:r>
              <a:rPr lang="ru-RU" sz="32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haroni" pitchFamily="2" charset="-79"/>
              </a:rPr>
              <a:t>«</a:t>
            </a:r>
            <a:r>
              <a:rPr lang="ru-RU" sz="3200" cap="none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haroni" pitchFamily="2" charset="-79"/>
              </a:rPr>
              <a:t>Волшебные цветы»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34000" endA="740" endPos="53000" dir="5400000" sy="-100000" algn="bl" rotWithShape="0"/>
              </a:effectLst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298" y="571480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Уголок природы с наличием разнообразных комнатных растений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фото\P1010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4303193" cy="3227395"/>
          </a:xfrm>
          <a:prstGeom prst="rect">
            <a:avLst/>
          </a:prstGeom>
          <a:noFill/>
        </p:spPr>
      </p:pic>
      <p:pic>
        <p:nvPicPr>
          <p:cNvPr id="3075" name="Picture 3" descr="E:\фото\P1010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8186" y="3214686"/>
            <a:ext cx="4238623" cy="31789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Центр экспериментирования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E:\фото\P1010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231755" cy="3173816"/>
          </a:xfrm>
          <a:prstGeom prst="rect">
            <a:avLst/>
          </a:prstGeom>
          <a:noFill/>
        </p:spPr>
      </p:pic>
      <p:pic>
        <p:nvPicPr>
          <p:cNvPr id="4099" name="Picture 3" descr="E:\фото\P1010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00372"/>
            <a:ext cx="4476748" cy="335756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Центр творчества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E:\фото\P1010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Книжный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E:\фото\P1010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Участие родителей в проекте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Выставка рисунков «Сохраним природу»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Елена\Desktop\фото сад\P101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357430"/>
            <a:ext cx="5572164" cy="41791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Изготовление книжек-малышек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«Полевые цветы»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Елена\Desktop\фото сад\P1010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Консультации для родителей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через беседы и папки-ширмы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E:\фото\P101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4017440" cy="3013080"/>
          </a:xfrm>
          <a:prstGeom prst="rect">
            <a:avLst/>
          </a:prstGeom>
          <a:noFill/>
        </p:spPr>
      </p:pic>
      <p:pic>
        <p:nvPicPr>
          <p:cNvPr id="7171" name="Picture 3" descr="E:\фото\P1010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14686"/>
            <a:ext cx="4190997" cy="31432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Образовательная деятельность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занятие «В мире цветов»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 descr="C:\Users\Елена\Desktop\фото лариса\P1010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4360025" cy="3266902"/>
          </a:xfrm>
          <a:prstGeom prst="rect">
            <a:avLst/>
          </a:prstGeom>
          <a:noFill/>
        </p:spPr>
      </p:pic>
      <p:pic>
        <p:nvPicPr>
          <p:cNvPr id="5" name="Picture 3" descr="C:\Users\Елена\Desktop\фото лариса\P1010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28934"/>
            <a:ext cx="4714908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43956" cy="142873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Взаимодействие с музыкальным руководителем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Елена\Desktop\фото сад\P1010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4857752" cy="3643314"/>
          </a:xfrm>
          <a:prstGeom prst="rect">
            <a:avLst/>
          </a:prstGeom>
          <a:noFill/>
        </p:spPr>
      </p:pic>
      <p:pic>
        <p:nvPicPr>
          <p:cNvPr id="4099" name="Picture 3" descr="C:\Users\Елена\Desktop\фото сад\P1010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85860"/>
            <a:ext cx="4500562" cy="337542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фото сад\P10102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214686"/>
            <a:ext cx="4643975" cy="3482981"/>
          </a:xfrm>
          <a:prstGeom prst="rect">
            <a:avLst/>
          </a:prstGeom>
          <a:noFill/>
        </p:spPr>
      </p:pic>
      <p:pic>
        <p:nvPicPr>
          <p:cNvPr id="5123" name="Picture 3" descr="C:\Users\Елена\Desktop\фото сад\P101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446595"/>
            <a:ext cx="4500562" cy="337542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85728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Взаимодействие с учителем калмыцкого языка</a:t>
            </a:r>
            <a:endParaRPr lang="ru-RU" sz="3600" dirty="0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85784" y="285729"/>
            <a:ext cx="96441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Ребенок – это маленький росток</a:t>
            </a:r>
            <a:r>
              <a:rPr lang="en-US" sz="3600" b="1" dirty="0" smtClean="0">
                <a:solidFill>
                  <a:srgbClr val="FF0000"/>
                </a:solidFill>
              </a:rPr>
              <a:t>,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Который холим, любим и лелеем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Ребенок – это маленький цветок,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Мы всей душой его согреем.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Пусть на большом его пути,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Погода будет только ясной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Расти, росточек наш, расти</a:t>
            </a:r>
            <a:r>
              <a:rPr lang="en-US" sz="3600" b="1" dirty="0" smtClean="0">
                <a:solidFill>
                  <a:srgbClr val="FF0000"/>
                </a:solidFill>
              </a:rPr>
              <a:t>,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И превратись в цветок прекрасный.</a:t>
            </a:r>
          </a:p>
          <a:p>
            <a:pPr algn="ctr"/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Взаимодействие с психологом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E:\фото\P1010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072470" cy="3054353"/>
          </a:xfrm>
          <a:prstGeom prst="rect">
            <a:avLst/>
          </a:prstGeom>
          <a:noFill/>
        </p:spPr>
      </p:pic>
      <p:pic>
        <p:nvPicPr>
          <p:cNvPr id="9219" name="Picture 3" descr="E:\фото\P1010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14422"/>
            <a:ext cx="3952869" cy="2964652"/>
          </a:xfrm>
          <a:prstGeom prst="rect">
            <a:avLst/>
          </a:prstGeom>
          <a:noFill/>
        </p:spPr>
      </p:pic>
      <p:pic>
        <p:nvPicPr>
          <p:cNvPr id="9220" name="Picture 4" descr="E:\фото\P1010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143380"/>
            <a:ext cx="3619493" cy="27146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фото сад\P101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1" y="1428736"/>
            <a:ext cx="4143372" cy="3107529"/>
          </a:xfrm>
          <a:prstGeom prst="rect">
            <a:avLst/>
          </a:prstGeom>
          <a:noFill/>
        </p:spPr>
      </p:pic>
      <p:pic>
        <p:nvPicPr>
          <p:cNvPr id="2051" name="Picture 3" descr="C:\Users\Елена\Desktop\фото сад\P101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643182"/>
            <a:ext cx="4333905" cy="325042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Пальчиковая гимнастика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Утренняя гимнастика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Елена\Desktop\фото сад\P1010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214422"/>
            <a:ext cx="3619525" cy="2714644"/>
          </a:xfrm>
          <a:prstGeom prst="rect">
            <a:avLst/>
          </a:prstGeom>
          <a:noFill/>
        </p:spPr>
      </p:pic>
      <p:pic>
        <p:nvPicPr>
          <p:cNvPr id="6147" name="Picture 3" descr="C:\Users\Елена\Desktop\фото сад\P1010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422"/>
            <a:ext cx="3619493" cy="2714620"/>
          </a:xfrm>
          <a:prstGeom prst="rect">
            <a:avLst/>
          </a:prstGeom>
          <a:noFill/>
        </p:spPr>
      </p:pic>
      <p:pic>
        <p:nvPicPr>
          <p:cNvPr id="6148" name="Picture 4" descr="C:\Users\Елена\Desktop\фото сад\P1010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125496"/>
            <a:ext cx="3643338" cy="27325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Игры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«Собери цветы»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Елена\Desktop\фото сад\P1010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191029" cy="3143272"/>
          </a:xfrm>
          <a:prstGeom prst="rect">
            <a:avLst/>
          </a:prstGeom>
          <a:noFill/>
        </p:spPr>
      </p:pic>
      <p:pic>
        <p:nvPicPr>
          <p:cNvPr id="10243" name="Picture 3" descr="C:\Users\Елена\Desktop\фото сад\P1010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19" y="1285860"/>
            <a:ext cx="4476781" cy="3357586"/>
          </a:xfrm>
          <a:prstGeom prst="rect">
            <a:avLst/>
          </a:prstGeom>
          <a:noFill/>
        </p:spPr>
      </p:pic>
      <p:pic>
        <p:nvPicPr>
          <p:cNvPr id="10244" name="Picture 4" descr="C:\Users\Елена\Desktop\фото сад\P1010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339834"/>
            <a:ext cx="3357554" cy="25181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«Цветочное лото»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C:\Users\Елена\Desktop\фото сад\P1010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4231786" cy="3173840"/>
          </a:xfrm>
          <a:prstGeom prst="rect">
            <a:avLst/>
          </a:prstGeom>
          <a:noFill/>
        </p:spPr>
      </p:pic>
      <p:pic>
        <p:nvPicPr>
          <p:cNvPr id="11267" name="Picture 3" descr="C:\Users\Елена\Desktop\фото сад\P101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4974" y="2214554"/>
            <a:ext cx="3107535" cy="41433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«Собери букет»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Елена\Desktop\фото сад\P1010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14612" y="3714752"/>
            <a:ext cx="3977640" cy="2984269"/>
          </a:xfrm>
          <a:prstGeom prst="rect">
            <a:avLst/>
          </a:prstGeom>
          <a:noFill/>
        </p:spPr>
      </p:pic>
      <p:pic>
        <p:nvPicPr>
          <p:cNvPr id="12291" name="Picture 3" descr="C:\Users\Елена\Desktop\фото сад\P1010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929058" cy="2946794"/>
          </a:xfrm>
          <a:prstGeom prst="rect">
            <a:avLst/>
          </a:prstGeom>
          <a:noFill/>
        </p:spPr>
      </p:pic>
      <p:pic>
        <p:nvPicPr>
          <p:cNvPr id="12292" name="Picture 4" descr="C:\Users\Елена\Desktop\фото сад\P1010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14422"/>
            <a:ext cx="3952903" cy="29646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Наблюдение за цветами на клумбе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E:\фото\P1010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96" y="1571612"/>
            <a:ext cx="4000528" cy="3000396"/>
          </a:xfrm>
          <a:prstGeom prst="rect">
            <a:avLst/>
          </a:prstGeom>
          <a:noFill/>
        </p:spPr>
      </p:pic>
      <p:pic>
        <p:nvPicPr>
          <p:cNvPr id="13315" name="Picture 3" descr="E:\фото\P1010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000372"/>
            <a:ext cx="4571999" cy="3428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Чтение художественной литературы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Елена\Desktop\фото сад\P1010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214422"/>
            <a:ext cx="3881969" cy="2911477"/>
          </a:xfrm>
          <a:prstGeom prst="rect">
            <a:avLst/>
          </a:prstGeom>
          <a:noFill/>
        </p:spPr>
      </p:pic>
      <p:pic>
        <p:nvPicPr>
          <p:cNvPr id="14339" name="Picture 3" descr="C:\Users\Елена\Desktop\фото сад\P1010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571868" cy="2678901"/>
          </a:xfrm>
          <a:prstGeom prst="rect">
            <a:avLst/>
          </a:prstGeom>
          <a:noFill/>
        </p:spPr>
      </p:pic>
      <p:pic>
        <p:nvPicPr>
          <p:cNvPr id="14340" name="Picture 4" descr="C:\Users\Елена\Desktop\фото сад\P1010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000504"/>
            <a:ext cx="3524243" cy="26431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Наблюдение за растениями в уголке природы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3328" y="1000108"/>
            <a:ext cx="2640672" cy="276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 descr="E:\фото\P1010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3429024" cy="2571768"/>
          </a:xfrm>
          <a:prstGeom prst="rect">
            <a:avLst/>
          </a:prstGeom>
          <a:noFill/>
        </p:spPr>
      </p:pic>
      <p:pic>
        <p:nvPicPr>
          <p:cNvPr id="15365" name="Picture 5" descr="E:\фото\P1010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393413"/>
            <a:ext cx="3286116" cy="2464587"/>
          </a:xfrm>
          <a:prstGeom prst="rect">
            <a:avLst/>
          </a:prstGeom>
          <a:noFill/>
        </p:spPr>
      </p:pic>
      <p:pic>
        <p:nvPicPr>
          <p:cNvPr id="15366" name="Picture 6" descr="C:\Users\Елена\Desktop\фото сад\P1010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125520"/>
            <a:ext cx="3357554" cy="25181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Наблюдение на прогулке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C:\Users\Елена\Desktop\фото сад\P1010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4876" y="3143248"/>
            <a:ext cx="4264429" cy="3196244"/>
          </a:xfrm>
          <a:prstGeom prst="rect">
            <a:avLst/>
          </a:prstGeom>
          <a:noFill/>
        </p:spPr>
      </p:pic>
      <p:pic>
        <p:nvPicPr>
          <p:cNvPr id="16387" name="Picture 3" descr="C:\Users\Елена\Desktop\фото сад\P1010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4143372" cy="31075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42942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</a:rPr>
              <a:t>Актуальность: </a:t>
            </a:r>
            <a:r>
              <a:rPr lang="ru-RU" sz="2400" dirty="0" smtClean="0">
                <a:solidFill>
                  <a:schemeClr val="bg1"/>
                </a:solidFill>
              </a:rPr>
              <a:t>Экологическое воспитание – одно из основных направлений в системе  образования, это способ воздействия на чувства детей, их сознание, взгляды и представления. 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на только помогают нам дышать, но и лечат от болезней.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Цветы – это не только красота, но часть живой природы, которую надо беречь и охранять, и конечно же знать.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Знать строение цветка, его внешний вид, особенности, целебные свойства.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Сорвать цветок, может каждый, а вот сказать какой цветок сорвал, далеко не все.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Продуктивные занятия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рисование и лепка «Мой любимый цветок»,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«Волшебные цветы»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Елена\Desktop\фото сад\P101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476782" cy="3357586"/>
          </a:xfrm>
          <a:prstGeom prst="rect">
            <a:avLst/>
          </a:prstGeom>
          <a:noFill/>
        </p:spPr>
      </p:pic>
      <p:pic>
        <p:nvPicPr>
          <p:cNvPr id="3075" name="Picture 3" descr="C:\Users\Елена\Desktop\фото сад\P1010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178968"/>
            <a:ext cx="4572032" cy="34290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Елена\Desktop\фото сад\P1010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Елена\Desktop\фото сад\P1010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Елена\Desktop\фото лариса\P101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36133"/>
            <a:ext cx="4429156" cy="3321867"/>
          </a:xfrm>
          <a:prstGeom prst="rect">
            <a:avLst/>
          </a:prstGeom>
          <a:noFill/>
        </p:spPr>
      </p:pic>
      <p:pic>
        <p:nvPicPr>
          <p:cNvPr id="4" name="Picture 4" descr="C:\Users\Елена\Desktop\фото сад\P101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41" y="1357298"/>
            <a:ext cx="4810159" cy="360761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Оригами «Тюльпан»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Ручной труд «Ромашки»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Елена\Desktop\фото сад\P101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358346" cy="65403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Заключительный этап: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изготовление красной книги </a:t>
            </a:r>
            <a:b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«Цветы Калмыкии»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Елена\Desktop\фото сад\P10102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3571875" cy="2679700"/>
          </a:xfrm>
          <a:prstGeom prst="rect">
            <a:avLst/>
          </a:prstGeom>
          <a:noFill/>
        </p:spPr>
      </p:pic>
      <p:pic>
        <p:nvPicPr>
          <p:cNvPr id="8195" name="Picture 3" descr="C:\Users\Елена\Desktop\фото сад\P1010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3857620" cy="2893215"/>
          </a:xfrm>
          <a:prstGeom prst="rect">
            <a:avLst/>
          </a:prstGeom>
          <a:noFill/>
        </p:spPr>
      </p:pic>
      <p:pic>
        <p:nvPicPr>
          <p:cNvPr id="8196" name="Picture 4" descr="C:\Users\Елена\Desktop\фото сад\P1010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911182"/>
            <a:ext cx="3929090" cy="29468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КВН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E:\фото\P101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375421"/>
            <a:ext cx="4643438" cy="3482579"/>
          </a:xfrm>
          <a:prstGeom prst="rect">
            <a:avLst/>
          </a:prstGeom>
          <a:noFill/>
        </p:spPr>
      </p:pic>
      <p:pic>
        <p:nvPicPr>
          <p:cNvPr id="20483" name="Picture 3" descr="E:\фото\P1010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4071934" cy="3053951"/>
          </a:xfrm>
          <a:prstGeom prst="rect">
            <a:avLst/>
          </a:prstGeom>
          <a:noFill/>
        </p:spPr>
      </p:pic>
      <p:pic>
        <p:nvPicPr>
          <p:cNvPr id="20484" name="Picture 4" descr="E:\фото\P1010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71546"/>
            <a:ext cx="4143372" cy="31075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Диагностика 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00100" y="1500174"/>
          <a:ext cx="300039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643438" y="1428736"/>
          <a:ext cx="3071834" cy="420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Дети расширили и обогатили знания о разнообразии представителей растительного мира.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Имеют представления о взаимосвязях в природе.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Сформировался интерес и бережное отношение к природе.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b="1" i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9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01028" cy="6131646"/>
          </a:xfrm>
        </p:spPr>
        <p:txBody>
          <a:bodyPr/>
          <a:lstStyle/>
          <a:p>
            <a:r>
              <a:rPr lang="ru-RU" sz="4800" b="1" dirty="0" smtClean="0"/>
              <a:t> </a:t>
            </a:r>
            <a:r>
              <a:rPr lang="ru-RU" sz="4800" b="1" dirty="0" smtClean="0">
                <a:solidFill>
                  <a:srgbClr val="FF0000"/>
                </a:solidFill>
              </a:rPr>
              <a:t>Цель: </a:t>
            </a:r>
            <a:r>
              <a:rPr lang="ru-RU" sz="4000" dirty="0" smtClean="0">
                <a:solidFill>
                  <a:schemeClr val="bg1"/>
                </a:solidFill>
              </a:rPr>
              <a:t>Знакомство с разнообразием цветущих растений, их строением, условиями, необходимыми для их роста, формирование осознано-правильного отношения к представителям растительного мира, развитие творческих способностей детей.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12064"/>
            <a:ext cx="8258204" cy="6131646"/>
          </a:xfrm>
        </p:spPr>
        <p:txBody>
          <a:bodyPr>
            <a:normAutofit/>
          </a:bodyPr>
          <a:lstStyle/>
          <a:p>
            <a:pPr marL="342900" indent="-342900" algn="l"/>
            <a:r>
              <a:rPr lang="ru-RU" sz="2800" b="1" dirty="0" smtClean="0"/>
              <a:t>    </a:t>
            </a:r>
            <a:r>
              <a:rPr lang="ru-RU" sz="4000" b="1" dirty="0" smtClean="0">
                <a:solidFill>
                  <a:srgbClr val="FF0000"/>
                </a:solidFill>
              </a:rPr>
              <a:t>Задачи: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chemeClr val="bg1"/>
                </a:solidFill>
              </a:rPr>
              <a:t>1. Углублять знания детей о цветах и их разнообразии.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2. Упражнять в классификации цветов, закреплять понятия: комнатные растения, садовые, луговые, лесные цветы.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3. Закреплять умение отражать полученные впечатления в рисунках, творческих работах.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4. Формировать бережное отношение к цветам, развивать желание ухаживать за цветами.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5. Воспитывать любовь к прекрасному, красоте окружающего мира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643998" cy="64294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Тип проекта:</a:t>
            </a:r>
            <a:r>
              <a:rPr lang="ru-RU" sz="4800" dirty="0" smtClean="0">
                <a:solidFill>
                  <a:schemeClr val="bg1"/>
                </a:solidFill>
              </a:rPr>
              <a:t/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исследовательно-творческий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Вид проекта:</a:t>
            </a:r>
            <a:r>
              <a:rPr lang="ru-RU" sz="4800" dirty="0" smtClean="0">
                <a:solidFill>
                  <a:schemeClr val="bg1"/>
                </a:solidFill>
              </a:rPr>
              <a:t/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групповой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Продолжительность:</a:t>
            </a:r>
            <a:r>
              <a:rPr lang="ru-RU" sz="4800" dirty="0" smtClean="0">
                <a:solidFill>
                  <a:schemeClr val="bg1"/>
                </a:solidFill>
              </a:rPr>
              <a:t/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среднесрочный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Возраст детей:</a:t>
            </a:r>
            <a:r>
              <a:rPr lang="ru-RU" sz="4800" dirty="0" smtClean="0">
                <a:solidFill>
                  <a:schemeClr val="bg1"/>
                </a:solidFill>
              </a:rPr>
              <a:t/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5-6 лет 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Участники проекта: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2123191" flipH="1">
            <a:off x="1408087" y="1032550"/>
            <a:ext cx="345995" cy="150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14348" y="2500306"/>
            <a:ext cx="1928826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Воспитатель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14744" y="2643182"/>
            <a:ext cx="2071702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Дети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86578" y="2500306"/>
            <a:ext cx="2000264" cy="1857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Родители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 flipH="1">
            <a:off x="4572000" y="1214422"/>
            <a:ext cx="345995" cy="1285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9363941" flipH="1">
            <a:off x="7048015" y="1032551"/>
            <a:ext cx="345995" cy="150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Формы работы: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3857628"/>
            <a:ext cx="2786082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Беседы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1928802"/>
            <a:ext cx="3071834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Наблюдение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9190" y="3857628"/>
            <a:ext cx="2714644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Праздники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29454" y="1785926"/>
            <a:ext cx="1928794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Игры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5082928" y="2203692"/>
            <a:ext cx="2588908" cy="324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1412441" y="2230841"/>
            <a:ext cx="2643206" cy="324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4198523" y="1230709"/>
            <a:ext cx="66008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8614788">
            <a:off x="1358159" y="1046825"/>
            <a:ext cx="113578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257884">
            <a:off x="6601868" y="1082713"/>
            <a:ext cx="113771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785926"/>
            <a:ext cx="2000264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Занятие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Этапы проекта: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>
                <a:solidFill>
                  <a:schemeClr val="bg1"/>
                </a:solidFill>
              </a:rPr>
              <a:t>-</a:t>
            </a:r>
            <a:r>
              <a:rPr lang="ru-RU" dirty="0" smtClean="0"/>
              <a:t> </a:t>
            </a:r>
            <a:r>
              <a:rPr lang="ru-RU" sz="4400" b="1" dirty="0" smtClean="0">
                <a:solidFill>
                  <a:schemeClr val="bg1"/>
                </a:solidFill>
              </a:rPr>
              <a:t>подготовительный</a:t>
            </a:r>
            <a:r>
              <a:rPr lang="en-US" sz="4400" b="1" dirty="0" smtClean="0">
                <a:solidFill>
                  <a:schemeClr val="bg1"/>
                </a:solidFill>
              </a:rPr>
              <a:t/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>- основной</a:t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- </a:t>
            </a:r>
            <a:r>
              <a:rPr lang="ru-RU" sz="4400" b="1" dirty="0" smtClean="0">
                <a:solidFill>
                  <a:schemeClr val="bg1"/>
                </a:solidFill>
              </a:rPr>
              <a:t>заключительный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306</Words>
  <Application>Microsoft Office PowerPoint</Application>
  <PresentationFormat>Экран (4:3)</PresentationFormat>
  <Paragraphs>65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ОТЧЕТ О РЕАЛИЗАЦИИ ПРОЕКТА  «Волшебные цветы»</vt:lpstr>
      <vt:lpstr>Слайд 2</vt:lpstr>
      <vt:lpstr>Актуальность: Экологическое воспитание – одно из основных направлений в системе  образования, это способ воздействия на чувства детей, их сознание, взгляды и представления. Дети испытывают потребность в общении с природой. Они учатся любить природу, наблюдать, сопереживать, понимать, что наша Земля не сможет существовать без растений, так как они на только помогают нам дышать, но и лечат от болезней.  Цветы – это не только красота, но часть живой природы, которую надо беречь и охранять, и конечно же знать.  Знать строение цветка, его внешний вид, особенности, целебные свойства. Сорвать цветок, может каждый, а вот сказать какой цветок сорвал, далеко не все.</vt:lpstr>
      <vt:lpstr> Цель: Знакомство с разнообразием цветущих растений, их строением, условиями, необходимыми для их роста, формирование осознано-правильного отношения к представителям растительного мира, развитие творческих способностей детей.</vt:lpstr>
      <vt:lpstr>    Задачи: 1. Углублять знания детей о цветах и их разнообразии. 2. Упражнять в классификации цветов, закреплять понятия: комнатные растения, садовые, луговые, лесные цветы. 3. Закреплять умение отражать полученные впечатления в рисунках, творческих работах. 4. Формировать бережное отношение к цветам, развивать желание ухаживать за цветами. 5. Воспитывать любовь к прекрасному, красоте окружающего мира</vt:lpstr>
      <vt:lpstr>Тип проекта: исследовательно-творческий Вид проекта: групповой Продолжительность: среднесрочный Возраст детей: 5-6 лет </vt:lpstr>
      <vt:lpstr>Участники проекта:</vt:lpstr>
      <vt:lpstr>Формы работы:</vt:lpstr>
      <vt:lpstr>Этапы проекта: </vt:lpstr>
      <vt:lpstr>Уголок природы с наличием разнообразных комнатных растений </vt:lpstr>
      <vt:lpstr>Центр экспериментирования</vt:lpstr>
      <vt:lpstr>Центр творчества</vt:lpstr>
      <vt:lpstr>Книжный уголок</vt:lpstr>
      <vt:lpstr>Участие родителей в проекте</vt:lpstr>
      <vt:lpstr>Изготовление книжек-малышек «Полевые цветы»</vt:lpstr>
      <vt:lpstr>Консультации для родителей через беседы и папки-ширмы </vt:lpstr>
      <vt:lpstr>Образовательная деятельность занятие «В мире цветов»</vt:lpstr>
      <vt:lpstr>Взаимодействие с музыкальным руководителем </vt:lpstr>
      <vt:lpstr>Слайд 19</vt:lpstr>
      <vt:lpstr>Взаимодействие с психологом</vt:lpstr>
      <vt:lpstr>Пальчиковая гимнастика</vt:lpstr>
      <vt:lpstr>Утренняя гимнастика</vt:lpstr>
      <vt:lpstr>Игры «Собери цветы» </vt:lpstr>
      <vt:lpstr>«Цветочное лото»</vt:lpstr>
      <vt:lpstr>«Собери букет»</vt:lpstr>
      <vt:lpstr>Наблюдение за цветами на клумбе</vt:lpstr>
      <vt:lpstr>Чтение художественной литературы</vt:lpstr>
      <vt:lpstr>Наблюдение за растениями в уголке природы</vt:lpstr>
      <vt:lpstr>Наблюдение на прогулке</vt:lpstr>
      <vt:lpstr>Продуктивные занятия рисование и лепка «Мой любимый цветок»,  «Волшебные цветы»</vt:lpstr>
      <vt:lpstr>Слайд 31</vt:lpstr>
      <vt:lpstr>Слайд 32</vt:lpstr>
      <vt:lpstr>Оригами «Тюльпан» Ручной труд «Ромашки»</vt:lpstr>
      <vt:lpstr>Слайд 34</vt:lpstr>
      <vt:lpstr>Заключительный этап: изготовление красной книги  «Цветы Калмыкии»</vt:lpstr>
      <vt:lpstr>КВН</vt:lpstr>
      <vt:lpstr>Диагностика </vt:lpstr>
      <vt:lpstr>Результат проекта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Волшебные цветы</dc:title>
  <dc:creator>Администратор</dc:creator>
  <cp:lastModifiedBy>Alti</cp:lastModifiedBy>
  <cp:revision>36</cp:revision>
  <dcterms:created xsi:type="dcterms:W3CDTF">2014-04-20T15:37:11Z</dcterms:created>
  <dcterms:modified xsi:type="dcterms:W3CDTF">2018-03-19T12:32:37Z</dcterms:modified>
</cp:coreProperties>
</file>